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61" r:id="rId5"/>
    <p:sldId id="258" r:id="rId6"/>
    <p:sldId id="259" r:id="rId7"/>
    <p:sldId id="260" r:id="rId8"/>
    <p:sldId id="276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80" autoAdjust="0"/>
  </p:normalViewPr>
  <p:slideViewPr>
    <p:cSldViewPr snapToGrid="0">
      <p:cViewPr varScale="1">
        <p:scale>
          <a:sx n="62" d="100"/>
          <a:sy n="62" d="100"/>
        </p:scale>
        <p:origin x="888" y="72"/>
      </p:cViewPr>
      <p:guideLst/>
    </p:cSldViewPr>
  </p:slideViewPr>
  <p:outlineViewPr>
    <p:cViewPr>
      <p:scale>
        <a:sx n="33" d="100"/>
        <a:sy n="33" d="100"/>
      </p:scale>
      <p:origin x="0" y="-3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13BFA12-1AA8-4841-8493-48D1F98B716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55D4B7-3C81-4926-8EA9-D12BFEC45BE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D32242-BF92-4EA6-B85C-EB519948ECB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735627-7B3A-48C6-8F48-A8084410428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6AA6B69-823E-40B8-9CAC-20E9C879C079}" type="slidenum">
              <a:t>‹Nº›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07932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D6BE10-BE99-4E7B-A7BB-FEF72ABC7D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4E1E800-9FC5-4C21-9A3E-956EB3C340B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Marcador de encabezado 3">
            <a:extLst>
              <a:ext uri="{FF2B5EF4-FFF2-40B4-BE49-F238E27FC236}">
                <a16:creationId xmlns:a16="http://schemas.microsoft.com/office/drawing/2014/main" id="{6852E0D2-A63A-40EF-A64C-F35AE1C7985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89C869-54DB-4EF1-A1B8-CE0597B2E40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648EC1-4887-45A0-A91B-B3C78A9501A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B3CFB7-3975-48B7-8CAF-3AD94B7747E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FE1F627-11B6-404F-B245-CD928F5DA2E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DEB094-7506-49FA-BBB2-B73F9B658F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D4BB87D-6222-429C-8647-B7EDA4F90A93}" type="slidenum">
              <a:t>1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2E4209B-2EF1-4E15-8747-DE9197C4BC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6B8DCDD-3282-41A4-8A11-4695447CC5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69567A-FE13-4FC2-9DAF-2D4C3092998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C7E29F-3378-4E6C-9B48-331E569EAB1D}" type="slidenum">
              <a:t>10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CC2D9B3-26DC-489F-A1A9-43B8BC65F6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A6D2328-FEA2-423B-B847-4C5C59868F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CDD6EA-6876-4E5B-BE9C-B305821310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C6B8E38-4757-4A9B-BB26-B7DE57ED9EB3}" type="slidenum">
              <a:t>11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636840-030C-4418-87D1-BF930AE2DB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382710-A487-4808-AB3C-1AD24F4AF3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C5DD3A-1265-43CF-8892-6C91AB9C3FF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1822FB6-75A6-48DE-9984-528133A052B0}" type="slidenum">
              <a:t>12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70103AD-E811-4EEA-A91B-D8FE7D1DB0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268CB19-04EB-4DEE-BC02-0D2F730D2E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632BD8-A3EF-42EC-94A8-3D4B3154DE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BCEBCD1-4193-4BFE-A104-AD47ACF167D0}" type="slidenum">
              <a:t>13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194B68-CB1C-456C-9D0E-27EBFA0550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37146B5-60A9-4BAF-9F72-0D552BE41D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A6803F-6587-4EF4-9421-AE2ED95562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5E3A7DF-44E0-405A-89CD-5BF16DE642A4}" type="slidenum">
              <a:t>14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A50490D-B046-4E60-8525-D3F4E896BA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FBD9C45-81A7-4842-9320-CA35119ECF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C03F75-4108-49C2-8B86-39AB4F4F4AE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FBABCE1-1579-4ECD-964D-71ECE7D2BD96}" type="slidenum">
              <a:t>15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4991A81-E935-4252-BECD-4B1973B88C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45E637D-2726-47D1-8519-9EED2EEED3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330B21-39CE-49DC-80D1-C68D472980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11FF8EF-17C4-4703-B44B-E1B1B0A1B8CC}" type="slidenum">
              <a:t>16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D2EA559-C856-40E0-9508-425392BF85B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3C95B98-E4FF-4EB5-B3EF-4E2CA74EA4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65F2A5-62B6-47E3-9F22-D95D2EEEA6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230FDA4-D56B-4588-BBA2-6142F39C30ED}" type="slidenum">
              <a:t>17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E5F4F2D-5C70-45F0-A546-7246D39AFE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1F288AC-1C00-409D-9BF1-AB15429F24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5F8844-3BC4-42EB-AEDB-5153AB5971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D13CC29-9A1C-4672-B20E-9F8B613B9878}" type="slidenum">
              <a:t>18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304C9F4-6BF1-4B26-AEA9-07C47F3FED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A539796-CA63-41B6-A34D-1D7BB583A3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E99D1E-F9A5-43F5-B622-B09253634E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0370072-5614-4F36-AF27-01C563129E5D}" type="slidenum">
              <a:t>19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D8EFDA5-02EC-4EA7-A1BA-AC573D5BDB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5EF6D50-FD59-4D2F-9914-672FA72DD6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81B62D-6735-4C4F-86F3-3828A883DF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C0B8AB5-51D0-46A6-B35D-ADC48AAFF84E}" type="slidenum">
              <a:t>2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DCC53E0-3FB4-4AEB-A4E2-4EB3B1FA19D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A4BD9C6-B014-42D3-AC32-E9E168E74F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57637A-7243-48D6-837F-36FC5F45EC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162902-7865-40B9-A168-F3A0A328D715}" type="slidenum">
              <a:t>3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408E853-EEF4-4A9A-ADD0-CD2D4D60C10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003018E-01E2-41D3-8B29-FEC29D39D1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5BBA5C-E5BF-4AC8-B4B1-7852C9D5557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9BD4974-53E7-4906-B231-F46B44F05CD9}" type="slidenum">
              <a:t>4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0DCE635-8E81-43B2-B4D4-D631C63AD70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C58D681-1BDE-4C7E-9764-24CC1AB2A1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812219-C8EE-47D6-A31E-0E6D5BEC5D7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348006F-7D4C-49C5-A5DC-F1CF73A7F05E}" type="slidenum">
              <a:t>5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DCF25CF-0DEA-43C5-A0BB-823FBC19577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C54C20-556D-42C3-8E39-01926E85B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1EE74C-5269-4FE1-BD2B-CEC7D12A0A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92CFC59-A3C5-455E-B83F-F939310A85D6}" type="slidenum">
              <a:t>6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A7C169C-B269-40AB-B3D2-CC840080DA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E8004DC-553A-45DB-981A-659195C5CA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1EE74C-5269-4FE1-BD2B-CEC7D12A0A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92CFC59-A3C5-455E-B83F-F939310A85D6}" type="slidenum">
              <a:t>7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A7C169C-B269-40AB-B3D2-CC840080DA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E8004DC-553A-45DB-981A-659195C5CA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8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1EE74C-5269-4FE1-BD2B-CEC7D12A0A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92CFC59-A3C5-455E-B83F-F939310A85D6}" type="slidenum">
              <a:t>8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A7C169C-B269-40AB-B3D2-CC840080DA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E8004DC-553A-45DB-981A-659195C5CA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80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8D887A-3C51-4E44-BF05-7DE0BD2D0AA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7E08362-E2EA-4C3F-BDEB-5D9DFD6B0152}" type="slidenum">
              <a:t>9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B8A8747-5E48-44FB-9C53-B4E9615C10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0EDDA20-2F0E-4EE5-806B-2A2BA5AE3B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AF64B-67F6-4922-9597-74978F110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AB03F3-923D-46DA-B1B9-7453C4764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505B72-B263-4303-8852-73FC9522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22D1BD-C622-43AA-95A5-504AAEE4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0730A-661E-49BA-B07D-558BBD58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5FB3A3-17FD-4167-8E4C-613ACEDE900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6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A7842-164E-40D9-9618-AB104DB3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33B7C2-CFE1-49D7-994F-D3678F2F0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0ABD5F-991E-4D51-B951-EA56EC21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7E134-0182-4993-A548-864D54C0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7E42D-FF8F-46FE-9395-31BC30B6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BE3196-677B-4AD9-9286-DC0F6B6CA99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0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AE9B78-D0A2-4363-8DDD-59DEE880F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8E1803-38B5-49DD-9043-9EC00C490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EA7320-65AD-4278-8F8A-7503DB36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D7A0B7-DA58-44E2-84D7-8D946FA8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AE5324-E7ED-4BC5-87EB-BD86B08F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ACB216-57E8-4863-A81C-06F4B8D6048A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9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C40BB-F55C-4F12-8774-59C598CD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395C72-DCAC-45A1-B250-3BED76AD7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CCC4D-8BA2-43E4-AB25-CF487A55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E21EDF-5B76-4C3D-B386-882FFFD1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FEEC7-6320-4D4B-8A69-52368CAC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BB41E2-76EC-4A9E-BB4E-A968AF5E923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4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FAB10-E268-4F3D-A779-8480C7C9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1CD51-BEA8-406A-A430-03C8065F0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C43638-ECF2-4FF4-A8F3-508F7AC56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658DB3-F7DA-4B06-ADD5-FB28F73D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9FFEF-9B58-493E-A7E8-EBD91073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0EE999-9C1B-44AF-A483-974AAFC85B6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6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1587E-289C-4561-9A0F-78CD723C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9136E5-A2E9-46EE-A490-991807E48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85355-6C94-49DC-925B-FFE987EC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682E6A-AF5B-4952-A1E5-295117D3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020234-386A-428F-9401-C2922C09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D18AE6-7EBD-4FD1-98AF-6D5BCB24104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6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B89C3-E676-452C-9B0B-B71C1B7C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8389B7-29ED-4308-9D40-F0D0EAB8B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363" y="1979613"/>
            <a:ext cx="4513262" cy="467995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B364A8-C5D6-4A8C-B83D-CC1C14224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6025" y="1979613"/>
            <a:ext cx="4513263" cy="467995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65B847-D456-4553-A046-120543A0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8D1BC7-E402-4B51-BD06-007ADE31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FCD442-76FD-4862-8631-9FB3CDF9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2BFEF5-777D-456C-A5A1-E822294B3C9A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3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E466F-A42C-4C80-9992-F847372E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9CE640-9716-4A7C-907B-7457E479C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108B8E-346D-4670-8173-3355B13F1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1CCFA2-95E4-44EC-8D96-B22CE836A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EB11AA-57AD-4F31-87B1-515D71EE0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AE5A93-63D4-4746-9E50-52B00D89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ECB509-E837-44B1-B7B5-0637A84C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A05F4-01F3-4CFD-8873-CBE5345A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EDF050-2FD0-4EF2-B93B-ECE1384443D8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93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DD49B-BAD0-4591-A0A0-F758EB6E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C556D1-5236-490B-B3EC-84B6EA6B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0EE4F9-7AE1-4802-A475-CDE9EB0F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F4FAB7-FF20-47B3-86C7-D53CC195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9B0F0A-8CA1-46EA-8CFA-F20D7C2F964F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AEFD44-0F83-4EBE-8459-1A6F43DD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782FA9-59FA-4329-95B9-0729372F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B9C6B7-97F9-4E33-83D2-4C3430C9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DF54E6-50E1-4472-AE69-B0DE3477477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61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F84BB-6880-4F31-808C-C158787C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89EC45-4AF2-4D77-8511-90F1393C7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1DE50-71EF-4C61-A0A8-1548F7EA5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7BBB48-7AC9-49B4-9641-F4F1EA11A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2FCF27-7889-47E6-ADD3-13054D5D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5581A8-A6EB-4949-A971-66637C21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4AD92B-5D63-45FF-AE8C-056D7C51F27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7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E3C85-8496-4A71-A684-88108804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5ACB62-DAB9-4AF3-B1BD-59C1817E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3C8E8A-0EF5-42AB-9D76-FFDEB28D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BEEF7-4EC8-40FE-A0D9-8A03CAE0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9A63-74B6-43E6-AC6D-A31EE156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55B8C8-7CAA-4C06-877F-BCE35548ED2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9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02B7B-986B-414D-B959-8ACC0176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B4F841-F947-4F09-B853-0B2027519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F2DE14-4727-43CA-99B7-C856E97B3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937340-0384-420A-A5CA-B4670968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13897F-8FB0-4698-87E1-01E66DE0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341A5F-22A5-4635-A6B1-4DEA0C2A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7C5BEF-B10D-41E3-B23C-D89F8420C21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0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FF098-51D3-434B-9982-5BF53EAB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483093-B8F1-4D05-968A-2369930C9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E296A1-479A-40DE-9480-1E9AC5B4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1C5C2-A948-4A56-B6BD-AF6EE830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BB94F3-ADC1-44E5-B308-DF997BE4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782067-EF64-4A76-A897-E1ECC70BA34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28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B7E1BC-CD07-45C5-AF3E-DFFD9FCBB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80288" y="360363"/>
            <a:ext cx="2339975" cy="6299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5995EF-7864-40D0-82D8-BE8C9A6E2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363" y="360363"/>
            <a:ext cx="6867525" cy="6299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603F5-F0CF-49E9-800F-73CF1599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ADB66A-8B94-4558-9B22-9B7B8D51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ACBA92-694F-42CF-BB6B-5905817C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9023E1-4313-4109-9596-FF342A07DC8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4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8B934-7B71-42B9-B782-CB6DBF7F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558CEF-E1B9-4B79-A778-BBFA6AE6F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2F20DB-B90D-46FB-A92C-A3EDBBBB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A8F39-6B54-4047-99B7-014043D3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E82333-490A-4D2A-8EC5-EA2CD5B5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7EBCC1-F318-4966-862F-205E3FD263F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9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CD78A-707A-4F79-9B57-6FDF9F3D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D4E2AA-98E1-4E9A-B7E3-BD99785DE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FEFC2C-ED95-4C53-A20B-C2C65706B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14E11-3AAD-4887-9394-D1E8ECA6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FC3E57-13B2-4EC3-AE5A-0FF1A654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93E910-6DCC-4636-9E3D-C746BC38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B36D2C-BDEB-41A8-B17D-115585B3E9A1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FC485-889A-4AFC-8B08-18939618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03F43-C740-461D-9C81-4E509CA9E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A80EE2-522A-4FCD-AC1C-A576BBB13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B60A69-5799-4544-8989-E6992327F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B0173F-1177-4D14-8357-29B414B8C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BE4C4C5-7820-48D3-8AD3-5A985381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05E213-E039-46FB-A9B3-F161ED6B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B2FD22-ACF4-463C-AA74-C733C7E4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25359E-B0FB-489C-A476-3D996157B38F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3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6B7C1-AD49-4814-8C98-AAF44307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0B3172-BD34-4B59-90FA-4467B574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E4DD4D-4771-4828-BD3D-2EBCD995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012506-7A9E-4276-8D58-8CD3ED97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D32B5F-30AB-404F-BBB6-4765A1533161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B63642-1878-4106-93B2-8F91B33D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17EA61-4732-47BE-B753-DD282DBC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7DFE32-10E7-40B2-81C1-FB1479C8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ACC87-E138-4081-8315-E97BE837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0FAD62-1D53-4A6B-9284-EFC675FF0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503BA3-A085-4FAD-9FFE-9BAC29B48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DE09A6-5FA0-4DC0-A4D5-D1B59117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9BF166-8852-4EF0-9FC2-5EAC35E6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BC577D-766D-4302-9514-BEF79FDD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89D94F-81DE-44ED-BC44-09E1813CC15A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4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B46F8-AA10-4C70-84F1-B0FDC345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4FCA2C-563C-44F9-8D4F-5CB998EB2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A7AF7E-E889-4B56-8E0C-39552532B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9CF9F7-0788-40C6-8DBC-527F95D3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D7B42F-FC87-40E4-AEE9-CC8B846D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Edgar Dominguez Rosas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7695CB-A6E2-4961-B592-3EFE7D28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AE091E-AACB-48FD-B30C-F58E7B6F8450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4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0D4E09-BDE0-4AFD-B158-3E146F909E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197A49-2371-416E-A619-2A5F92C539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3859F-1D92-47C6-9917-9CAD12B69BE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/>
              <a:t>September 15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0A66AD-3E71-430F-BAC7-A4BB6F5AB2C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/>
              <a:t>Edgar Dominguez Rosas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6B7E6-8340-42A4-9BB7-A17A2D9B19F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78039B0-4A98-4017-9E3B-13798E4BEA2D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751E1898-82E1-4262-A921-BB1AF7E85F0A}"/>
              </a:ext>
            </a:extLst>
          </p:cNvPr>
          <p:cNvSpPr/>
          <p:nvPr/>
        </p:nvSpPr>
        <p:spPr>
          <a:xfrm>
            <a:off x="0" y="180000"/>
            <a:ext cx="972000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74C3C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rtl="0" hangingPunct="0">
              <a:buNone/>
              <a:tabLst/>
            </a:pPr>
            <a:endParaRPr lang="en-US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DejaVu Sans" pitchFamily="2"/>
            </a:endParaRPr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2113AC96-4EFA-4EE9-A294-000EB1EAACF2}"/>
              </a:ext>
            </a:extLst>
          </p:cNvPr>
          <p:cNvSpPr/>
          <p:nvPr/>
        </p:nvSpPr>
        <p:spPr>
          <a:xfrm>
            <a:off x="7560000" y="6840000"/>
            <a:ext cx="252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74C3C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rtl="0" hangingPunct="0">
              <a:buNone/>
              <a:tabLst/>
            </a:pPr>
            <a:endParaRPr lang="en-US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DejaVu Sans" pitchFamily="2"/>
            </a:endParaRP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AB4E40F2-EB54-4282-8CBB-25D8C56F228D}"/>
              </a:ext>
            </a:extLst>
          </p:cNvPr>
          <p:cNvSpPr/>
          <p:nvPr/>
        </p:nvSpPr>
        <p:spPr>
          <a:xfrm>
            <a:off x="900000" y="6840000"/>
            <a:ext cx="648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DC3C7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rtl="0" hangingPunct="0">
              <a:buNone/>
              <a:tabLst/>
            </a:pPr>
            <a:endParaRPr lang="en-US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DejaVu Sans" pitchFamily="2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FAF4DC6-B573-44C8-AF0E-A147ADF242A6}"/>
              </a:ext>
            </a:extLst>
          </p:cNvPr>
          <p:cNvSpPr/>
          <p:nvPr/>
        </p:nvSpPr>
        <p:spPr>
          <a:xfrm>
            <a:off x="180000" y="6840000"/>
            <a:ext cx="54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44336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rtl="0" hangingPunct="0">
              <a:buNone/>
              <a:tabLst/>
            </a:pPr>
            <a:endParaRPr lang="en-US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DejaVu Sans" pitchFamily="2"/>
            </a:endParaRPr>
          </a:p>
        </p:txBody>
      </p:sp>
      <p:sp>
        <p:nvSpPr>
          <p:cNvPr id="6" name="Marcador de título 5">
            <a:extLst>
              <a:ext uri="{FF2B5EF4-FFF2-40B4-BE49-F238E27FC236}">
                <a16:creationId xmlns:a16="http://schemas.microsoft.com/office/drawing/2014/main" id="{C903AE60-9F9E-4126-884A-ECB7A1EB98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76DD71A-D7FC-4035-9517-1708AD8711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76D1BB9D-E84D-4E52-9861-9ABEBB02221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lvl="0" algn="l" rtl="0" hangingPunct="0">
              <a:buNone/>
              <a:tabLst/>
              <a:defRPr lang="en-US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r>
              <a:rPr lang="en-US"/>
              <a:t>September 15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CEA98EA9-4D9A-4D46-8E26-EE6E9B7BA44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lvl="0" algn="ctr" rtl="0" hangingPunct="0">
              <a:buNone/>
              <a:tabLst/>
              <a:defRPr lang="en-US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r>
              <a:rPr lang="en-US"/>
              <a:t>Edgar Dominguez Rosas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80D16556-3BD0-4CEF-ABAB-6E793B34158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80000" y="6840000"/>
            <a:ext cx="540000" cy="54000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>
            <a:lvl1pPr lvl="0" algn="ctr" rtl="0" hangingPunct="0">
              <a:buNone/>
              <a:tabLst/>
              <a:defRPr lang="en-US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fld id="{3C99E195-3B84-490C-8226-6DF5F85AF890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hangingPunct="1">
        <a:tabLst/>
        <a:defRPr lang="en-US" sz="283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rtl="0" hangingPunct="1">
        <a:spcBef>
          <a:spcPts val="0"/>
        </a:spcBef>
        <a:spcAft>
          <a:spcPts val="1142"/>
        </a:spcAft>
        <a:tabLst/>
        <a:defRPr lang="en-US" sz="2600" b="1" i="0" u="none" strike="noStrike" kern="1200" cap="none">
          <a:ln>
            <a:noFill/>
          </a:ln>
          <a:solidFill>
            <a:srgbClr val="1C1C1C"/>
          </a:solidFill>
          <a:latin typeface="Source Sans Pro Semibold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90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1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00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5" Type="http://schemas.openxmlformats.org/officeDocument/2006/relationships/image" Target="../media/image64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0.png"/><Relationship Id="rId5" Type="http://schemas.openxmlformats.org/officeDocument/2006/relationships/image" Target="../media/image660.png"/><Relationship Id="rId4" Type="http://schemas.openxmlformats.org/officeDocument/2006/relationships/image" Target="../media/image4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png"/><Relationship Id="rId5" Type="http://schemas.openxmlformats.org/officeDocument/2006/relationships/image" Target="../media/image23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1AB53-165D-4B1A-B9DC-FBA30A234E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7009" y="871340"/>
            <a:ext cx="9360000" cy="1825365"/>
          </a:xfrm>
        </p:spPr>
        <p:txBody>
          <a:bodyPr/>
          <a:lstStyle/>
          <a:p>
            <a:pPr lvl="0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Forward-Backward multiplicity correlation: a tool to study general properties of the </a:t>
            </a:r>
            <a:r>
              <a:rPr lang="en-US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pp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events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69CA9B-C77C-437F-B891-C9A042BC6623}"/>
              </a:ext>
            </a:extLst>
          </p:cNvPr>
          <p:cNvSpPr txBox="1"/>
          <p:nvPr/>
        </p:nvSpPr>
        <p:spPr>
          <a:xfrm>
            <a:off x="267009" y="3206923"/>
            <a:ext cx="4984909" cy="20373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i="0" u="none" strike="noStrike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ans" pitchFamily="18"/>
                <a:ea typeface="Noto Sans CJK SC Regular" pitchFamily="2"/>
                <a:cs typeface="FreeSans" pitchFamily="2"/>
              </a:rPr>
              <a:t>Edgar Dominguez Rosas</a:t>
            </a:r>
            <a:r>
              <a:rPr lang="en-US" sz="2400" b="1" i="0" u="none" strike="noStrike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iberation Sans" pitchFamily="18"/>
                <a:ea typeface="Noto Sans CJK SC Regular" pitchFamily="2"/>
                <a:cs typeface="FreeSans" pitchFamily="2"/>
              </a:rPr>
              <a:t>Instituto de </a:t>
            </a: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iberation Sans" pitchFamily="18"/>
                <a:ea typeface="Noto Sans CJK SC Regular" pitchFamily="2"/>
                <a:cs typeface="FreeSans" pitchFamily="2"/>
              </a:rPr>
              <a:t>C</a:t>
            </a:r>
            <a:r>
              <a:rPr lang="en-US" sz="2000" b="1" i="0" u="none" strike="noStrike" kern="12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iberation Sans" pitchFamily="18"/>
                <a:ea typeface="Noto Sans CJK SC Regular" pitchFamily="2"/>
                <a:cs typeface="FreeSans" pitchFamily="2"/>
              </a:rPr>
              <a:t>iencias</a:t>
            </a:r>
            <a:r>
              <a:rPr lang="en-US" sz="2000" b="1" i="0" u="none" strike="noStrike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2000" b="1" i="0" u="none" strike="noStrike" kern="12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iberation Sans" pitchFamily="18"/>
                <a:ea typeface="Noto Sans CJK SC Regular" pitchFamily="2"/>
                <a:cs typeface="FreeSans" pitchFamily="2"/>
              </a:rPr>
              <a:t>Nucleares</a:t>
            </a:r>
            <a:endParaRPr lang="en-US" sz="2000" b="1" i="0" u="none" strike="noStrike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lvl="0" hangingPunct="0"/>
            <a:r>
              <a:rPr lang="es-ES" sz="2000" b="1" i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Universidad Nacional Autónoma de México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lvl="0" hangingPunct="0"/>
            <a:endParaRPr lang="en-US" sz="24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DF241C-C208-4AF0-87B7-9C12604FE24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4196" y="5552790"/>
            <a:ext cx="1080720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42712D-9A77-41A1-8B0B-7FE21D3C247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73640" y="5646030"/>
            <a:ext cx="1983600" cy="109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BDB49B-37E9-44A4-8D7B-20AAEF500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18" y="3223373"/>
            <a:ext cx="4671216" cy="3609576"/>
          </a:xfrm>
          <a:prstGeom prst="rect">
            <a:avLst/>
          </a:prstGeom>
        </p:spPr>
      </p:pic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42A54C69-AE73-4158-9932-438B6240E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0226A-7736-4772-93CD-39714ADFB7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185040"/>
            <a:ext cx="9360000" cy="1250280"/>
          </a:xfrm>
        </p:spPr>
        <p:txBody>
          <a:bodyPr/>
          <a:lstStyle/>
          <a:p>
            <a:pPr lvl="0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Pseudorapidity and </a:t>
            </a:r>
            <a:r>
              <a:rPr lang="en-US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20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r>
              <a:rPr lang="en-US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 Soft and Hard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0E4BB2-61C1-4D55-B3E0-45049BE8028C}"/>
              </a:ext>
            </a:extLst>
          </p:cNvPr>
          <p:cNvSpPr txBox="1"/>
          <p:nvPr/>
        </p:nvSpPr>
        <p:spPr>
          <a:xfrm>
            <a:off x="914401" y="4953240"/>
            <a:ext cx="4284616" cy="247999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285750" indent="-285750" hangingPunct="0"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latin typeface="Liberation Sans" pitchFamily="18"/>
                <a:ea typeface="Noto Sans CJK SC Regular" pitchFamily="2"/>
                <a:cs typeface="FreeSans" pitchFamily="2"/>
              </a:rPr>
              <a:t>Hard processes has an enhancement in the central region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Differences on pseudorapidity distributions means different kind of QCD processes</a:t>
            </a: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293826-956D-4ABB-82C0-595544173F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5760" y="1737359"/>
            <a:ext cx="4565520" cy="310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3936F1-A950-485F-BB4C-6312F528176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59720" y="1685519"/>
            <a:ext cx="4641480" cy="3160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5F79A6A-EFA4-4C75-B066-47C39DDFDFF2}"/>
                  </a:ext>
                </a:extLst>
              </p:cNvPr>
              <p:cNvSpPr txBox="1"/>
              <p:nvPr/>
            </p:nvSpPr>
            <p:spPr>
              <a:xfrm>
                <a:off x="5555880" y="4846318"/>
                <a:ext cx="4045320" cy="24851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285750" indent="-285750" hangingPunct="0">
                  <a:buSzPct val="100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 spectra shape allow classify Hard and Soft QCD processes.</a:t>
                </a:r>
              </a:p>
              <a:p>
                <a:pPr marL="285750" marR="0" lvl="0" indent="-28575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q"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285750" indent="-285750" hangingPunct="0"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Going from central to the fragmentation pseudorapidity region we are going from Hard to Soft processes.</a:t>
                </a:r>
              </a:p>
              <a:p>
                <a:pPr marL="285750" marR="0" lvl="0" indent="-28575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q"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5F79A6A-EFA4-4C75-B066-47C39DDFD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880" y="4846318"/>
                <a:ext cx="4045320" cy="2485189"/>
              </a:xfrm>
              <a:prstGeom prst="rect">
                <a:avLst/>
              </a:prstGeom>
              <a:blipFill>
                <a:blip r:embed="rId5"/>
                <a:stretch>
                  <a:fillRect l="-904" t="-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6C9A89-67EE-4726-A1BF-D4819C98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533340-C78C-46B0-B619-F8BA3545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10</a:t>
            </a:fld>
            <a:endParaRPr lang="en-US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1DF4C61-202C-4F36-A89D-C262070E9A7E}"/>
              </a:ext>
            </a:extLst>
          </p:cNvPr>
          <p:cNvCxnSpPr>
            <a:cxnSpLocks/>
          </p:cNvCxnSpPr>
          <p:nvPr/>
        </p:nvCxnSpPr>
        <p:spPr>
          <a:xfrm flipV="1">
            <a:off x="2116183" y="2165687"/>
            <a:ext cx="867649" cy="2787553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6BECECBA-9DAA-4A7C-AA4E-BB80D565BC9B}"/>
              </a:ext>
            </a:extLst>
          </p:cNvPr>
          <p:cNvSpPr/>
          <p:nvPr/>
        </p:nvSpPr>
        <p:spPr>
          <a:xfrm>
            <a:off x="7010400" y="2630905"/>
            <a:ext cx="2935705" cy="15240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406DF-FF6D-4568-A6FB-043335ECED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-127440"/>
            <a:ext cx="9360000" cy="1875240"/>
          </a:xfrm>
        </p:spPr>
        <p:txBody>
          <a:bodyPr/>
          <a:lstStyle/>
          <a:p>
            <a:pPr lvl="0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Short and Long range 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FF7D3C9-B1AA-42C2-862F-18D7CA91630B}"/>
                  </a:ext>
                </a:extLst>
              </p:cNvPr>
              <p:cNvSpPr txBox="1"/>
              <p:nvPr/>
            </p:nvSpPr>
            <p:spPr>
              <a:xfrm>
                <a:off x="211317" y="5277687"/>
                <a:ext cx="9508683" cy="1694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285750" marR="0" lvl="0" indent="-28575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q"/>
                  <a:tabLst/>
                </a:pP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In  central pseudorapidity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𝐶𝑜𝑟𝑟</m:t>
                        </m:r>
                      </m:sub>
                    </m:sSub>
                  </m:oMath>
                </a14:m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 is harder that for fragmentation region.</a:t>
                </a:r>
              </a:p>
              <a:p>
                <a:pPr marL="285750" marR="0" lvl="0" indent="-28575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q"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285750" lvl="0" indent="-285750" hangingPunct="0"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For Soft QCD process: Short and Long range correlation are scaled as function of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u="none" strike="noStrike" kern="1200" cap="none" smtClean="0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FreeSans" pitchFamily="2"/>
                      </a:rPr>
                      <m:t>𝛿𝜂</m:t>
                    </m:r>
                    <m:r>
                      <a:rPr lang="en-US" sz="1800" b="0" i="1" u="none" strike="noStrike" kern="1200" cap="none" smtClean="0">
                        <a:ln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  <a:cs typeface="FreeSans" pitchFamily="2"/>
                      </a:rPr>
                      <m:t> </m:t>
                    </m:r>
                  </m:oMath>
                </a14:m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34"/>
                    <a:ea typeface="Liberation Sans" pitchFamily="34"/>
                    <a:cs typeface="Liberation Sans" pitchFamily="34"/>
                  </a:rPr>
                  <a:t>, but not for the Hard</a:t>
                </a:r>
                <a:r>
                  <a:rPr lang="en-US" dirty="0">
                    <a:latin typeface="Liberation Sans" pitchFamily="18"/>
                    <a:ea typeface="Liberation Sans" pitchFamily="34"/>
                    <a:cs typeface="Liberation Sans" pitchFamily="34"/>
                  </a:rPr>
                  <a:t>.</a:t>
                </a:r>
              </a:p>
              <a:p>
                <a:pPr marL="285750" lvl="0" indent="-285750" hangingPunct="0">
                  <a:buSzPct val="100000"/>
                  <a:buFont typeface="Wingdings" panose="05000000000000000000" pitchFamily="2" charset="2"/>
                  <a:buChar char="q"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285750" marR="0" lvl="0" indent="-28575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q"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For Soft process we have </a:t>
                </a: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stronger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correlation than for Hard </a:t>
                </a: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ones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.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FF7D3C9-B1AA-42C2-862F-18D7CA916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7" y="5277687"/>
                <a:ext cx="9508683" cy="1694010"/>
              </a:xfrm>
              <a:prstGeom prst="rect">
                <a:avLst/>
              </a:prstGeom>
              <a:blipFill>
                <a:blip r:embed="rId3"/>
                <a:stretch>
                  <a:fillRect l="-449" t="-1079" b="-3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9618B425-D757-41F9-AD7A-86AD48FF422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9" y="1387620"/>
            <a:ext cx="4299480" cy="371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C077E8-63FA-4441-AC18-43060DE4ABB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39410" y="1387620"/>
            <a:ext cx="4443120" cy="3840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8C08E5BC-4165-49D3-B9F3-52ECB39D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636298-81C1-4C1C-8804-074B7711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0610C56-3B7F-4599-B2BF-2E7F822C4505}"/>
                  </a:ext>
                </a:extLst>
              </p:cNvPr>
              <p:cNvSpPr txBox="1"/>
              <p:nvPr/>
            </p:nvSpPr>
            <p:spPr>
              <a:xfrm>
                <a:off x="7483642" y="4931336"/>
                <a:ext cx="47218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𝛿𝜂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0610C56-3B7F-4599-B2BF-2E7F822C4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642" y="4931336"/>
                <a:ext cx="47218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7D522FD-A55F-4AB1-9AB7-F3A7E91485B5}"/>
                  </a:ext>
                </a:extLst>
              </p:cNvPr>
              <p:cNvSpPr txBox="1"/>
              <p:nvPr/>
            </p:nvSpPr>
            <p:spPr>
              <a:xfrm rot="16200000">
                <a:off x="5050141" y="2578302"/>
                <a:ext cx="85425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𝐶𝑜𝑟𝑟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7D522FD-A55F-4AB1-9AB7-F3A7E9148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50141" y="2578302"/>
                <a:ext cx="85425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B7FC70-AB14-4D04-A92E-83C75983640B}"/>
                  </a:ext>
                </a:extLst>
              </p:cNvPr>
              <p:cNvSpPr txBox="1"/>
              <p:nvPr/>
            </p:nvSpPr>
            <p:spPr>
              <a:xfrm rot="16200000">
                <a:off x="378523" y="2521430"/>
                <a:ext cx="87895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𝐶𝑜𝑟𝑟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FB7FC70-AB14-4D04-A92E-83C759836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8523" y="2521430"/>
                <a:ext cx="87895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0222801-6CD2-4C14-9237-6D8208B16C78}"/>
              </a:ext>
            </a:extLst>
          </p:cNvPr>
          <p:cNvCxnSpPr/>
          <p:nvPr/>
        </p:nvCxnSpPr>
        <p:spPr>
          <a:xfrm>
            <a:off x="1593669" y="4310743"/>
            <a:ext cx="18549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5EF75B8-5C1B-4F60-A188-938777C47B7E}"/>
                  </a:ext>
                </a:extLst>
              </p:cNvPr>
              <p:cNvSpPr txBox="1"/>
              <p:nvPr/>
            </p:nvSpPr>
            <p:spPr>
              <a:xfrm>
                <a:off x="3784525" y="4172243"/>
                <a:ext cx="5340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5EF75B8-5C1B-4F60-A188-938777C4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25" y="4172243"/>
                <a:ext cx="534057" cy="276999"/>
              </a:xfrm>
              <a:prstGeom prst="rect">
                <a:avLst/>
              </a:prstGeom>
              <a:blipFill>
                <a:blip r:embed="rId9"/>
                <a:stretch>
                  <a:fillRect l="-3448" r="-919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2C57DD8-EE96-47E4-9444-570168897DD8}"/>
              </a:ext>
            </a:extLst>
          </p:cNvPr>
          <p:cNvCxnSpPr/>
          <p:nvPr/>
        </p:nvCxnSpPr>
        <p:spPr>
          <a:xfrm flipV="1">
            <a:off x="6262257" y="4172243"/>
            <a:ext cx="1693566" cy="276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A91745A4-3106-430D-A9C3-D2155005DA6A}"/>
                  </a:ext>
                </a:extLst>
              </p:cNvPr>
              <p:cNvSpPr txBox="1"/>
              <p:nvPr/>
            </p:nvSpPr>
            <p:spPr>
              <a:xfrm>
                <a:off x="2776907" y="4828371"/>
                <a:ext cx="47218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𝛿𝜂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A91745A4-3106-430D-A9C3-D2155005D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907" y="4828371"/>
                <a:ext cx="47218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E21D037-B340-40FC-9453-37E58B2D1875}"/>
                  </a:ext>
                </a:extLst>
              </p:cNvPr>
              <p:cNvSpPr txBox="1"/>
              <p:nvPr/>
            </p:nvSpPr>
            <p:spPr>
              <a:xfrm rot="16200000">
                <a:off x="5031090" y="4126579"/>
                <a:ext cx="854251" cy="5782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𝑆𝑅𝐶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𝐿𝑅𝐶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E21D037-B340-40FC-9453-37E58B2D1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31090" y="4126579"/>
                <a:ext cx="854251" cy="5782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1129903-B489-41BA-829C-8ACF92DAD63E}"/>
                  </a:ext>
                </a:extLst>
              </p:cNvPr>
              <p:cNvSpPr txBox="1"/>
              <p:nvPr/>
            </p:nvSpPr>
            <p:spPr>
              <a:xfrm rot="16200000">
                <a:off x="392529" y="4021624"/>
                <a:ext cx="854251" cy="5782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𝑆𝑅𝐶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𝐿𝑅𝐶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1129903-B489-41BA-829C-8ACF92DAD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2529" y="4021624"/>
                <a:ext cx="854251" cy="5782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F6796-335F-4185-B3F2-387B855EB0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5640" y="-22981"/>
            <a:ext cx="9360000" cy="810000"/>
          </a:xfrm>
        </p:spPr>
        <p:txBody>
          <a:bodyPr/>
          <a:lstStyle/>
          <a:p>
            <a:pPr lvl="0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Multiplicity vs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nMPI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A4BFCDF-0367-4CBE-A3A5-BED1EC10CF37}"/>
                  </a:ext>
                </a:extLst>
              </p:cNvPr>
              <p:cNvSpPr txBox="1"/>
              <p:nvPr/>
            </p:nvSpPr>
            <p:spPr>
              <a:xfrm>
                <a:off x="504000" y="5735147"/>
                <a:ext cx="9071640" cy="1954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285750" lvl="0" indent="-285750" hangingPunct="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There is a relationship between </a:t>
                </a:r>
                <a:r>
                  <a:rPr lang="en-US" sz="1800" b="0" i="0" u="none" strike="noStrike" kern="1200" cap="none" dirty="0" err="1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nMPI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and multiplicity, this  indicate that the number of </a:t>
                </a:r>
                <a:r>
                  <a:rPr lang="en-US" sz="1800" b="0" i="0" u="none" strike="noStrike" kern="1200" cap="none" dirty="0" err="1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nMPI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saturated. This result brings consequences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𝐶𝑜𝑟𝑟</m:t>
                        </m:r>
                      </m:sub>
                    </m:sSub>
                  </m:oMath>
                </a14:m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285750" lvl="0" indent="-285750" hangingPunct="0">
                  <a:buSzPct val="45000"/>
                  <a:buFont typeface="Wingdings" panose="05000000000000000000" pitchFamily="2" charset="2"/>
                  <a:buChar char="q"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285750" marR="0" lvl="0" indent="-28575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Wingdings" panose="05000000000000000000" pitchFamily="2" charset="2"/>
                  <a:buChar char="q"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The inelastic process produce and enchantment in multiplicity at lower </a:t>
                </a:r>
                <a:r>
                  <a:rPr lang="en-US" sz="1800" b="0" i="0" u="none" strike="noStrike" kern="1200" cap="none" dirty="0" err="1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nMPI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.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StarSymbol"/>
                  <a:buChar char="●"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StarSymbol"/>
                  <a:buChar char="●"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A4BFCDF-0367-4CBE-A3A5-BED1EC10C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5735147"/>
                <a:ext cx="9071640" cy="1954274"/>
              </a:xfrm>
              <a:prstGeom prst="rect">
                <a:avLst/>
              </a:prstGeom>
              <a:blipFill>
                <a:blip r:embed="rId3"/>
                <a:stretch>
                  <a:fillRect t="-1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F5FC73A5-530D-4144-9F3A-0BCA099DA7D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81773" y="787019"/>
            <a:ext cx="6600177" cy="47990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E1B3AAF4-38B2-437B-AD16-46DA95672129}"/>
              </a:ext>
            </a:extLst>
          </p:cNvPr>
          <p:cNvSpPr/>
          <p:nvPr/>
        </p:nvSpPr>
        <p:spPr>
          <a:xfrm>
            <a:off x="1778000" y="2375169"/>
            <a:ext cx="795867" cy="30789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8C3352-5674-49F5-8B8E-0D252354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5A36B7-B41D-4108-8C41-18942FB1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12</a:t>
            </a:fld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E6FEAD-B028-4088-9274-299F9A2D9481}"/>
              </a:ext>
            </a:extLst>
          </p:cNvPr>
          <p:cNvSpPr txBox="1"/>
          <p:nvPr/>
        </p:nvSpPr>
        <p:spPr>
          <a:xfrm>
            <a:off x="2293502" y="5211927"/>
            <a:ext cx="458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Nucl.Phys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. A941 (2015) 78-86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F2421-AFD6-41B4-994D-C3DA0D45F8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2281" y="60773"/>
            <a:ext cx="9360000" cy="1250280"/>
          </a:xfrm>
        </p:spPr>
        <p:txBody>
          <a:bodyPr/>
          <a:lstStyle/>
          <a:p>
            <a:pPr lvl="0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Correlations as function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nMPI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and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70328DE-DBF3-470E-9B35-62FDB6C94036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719520" y="3264840"/>
                <a:ext cx="3961440" cy="4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𝐶𝑜𝑟𝑟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𝐸𝑛𝑒𝑟𝑔𝑦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70328DE-DBF3-470E-9B35-62FDB6C94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20" y="3264840"/>
                <a:ext cx="3961440" cy="484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EFA0C63D-2C79-4A1F-B2B6-219D1724DCE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88239" y="1395720"/>
            <a:ext cx="5924879" cy="512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C50EBB-5943-480F-B96E-787BE58A107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1371599"/>
            <a:ext cx="4754879" cy="3238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6EA9E74-7707-492F-B909-43101BEB286B}"/>
                  </a:ext>
                </a:extLst>
              </p:cNvPr>
              <p:cNvSpPr txBox="1"/>
              <p:nvPr/>
            </p:nvSpPr>
            <p:spPr>
              <a:xfrm>
                <a:off x="242281" y="4407166"/>
                <a:ext cx="4663439" cy="2214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285750" indent="-285750" hangingPunct="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Higher </a:t>
                </a:r>
                <a:r>
                  <a:rPr lang="en-US" dirty="0" err="1">
                    <a:latin typeface="Liberation Sans" pitchFamily="18"/>
                    <a:ea typeface="Noto Sans CJK SC Regular" pitchFamily="2"/>
                    <a:cs typeface="FreeSans" pitchFamily="2"/>
                  </a:rPr>
                  <a:t>nMPI</a:t>
                </a: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 produce a shift in the mean of multiplicity.</a:t>
                </a:r>
              </a:p>
              <a:p>
                <a:pPr marL="285750" marR="0" lvl="0" indent="-28575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Wingdings" panose="05000000000000000000" pitchFamily="2" charset="2"/>
                  <a:buChar char="q"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285750" lvl="0" indent="-285750" hangingPunct="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Taking different range </a:t>
                </a: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on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</a:t>
                </a:r>
                <a:r>
                  <a:rPr lang="en-US" sz="1800" b="0" i="0" u="none" strike="noStrike" kern="1200" cap="none" dirty="0" err="1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nMPI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,  affect the multiplicity and consequent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𝐶𝑜𝑟𝑟</m:t>
                        </m:r>
                      </m:sub>
                    </m:sSub>
                  </m:oMath>
                </a14:m>
                <a:r>
                  <a:rPr lang="en-US" sz="1800" b="0" i="1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.</a:t>
                </a:r>
              </a:p>
              <a:p>
                <a:pPr marL="285750" marR="0" lvl="0" indent="-28575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Wingdings" panose="05000000000000000000" pitchFamily="2" charset="2"/>
                  <a:buChar char="q"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285750" marR="0" lvl="0" indent="-28575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Wingdings" panose="05000000000000000000" pitchFamily="2" charset="2"/>
                  <a:buChar char="q"/>
                  <a:tabLst/>
                </a:pP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Higher </a:t>
                </a:r>
                <a:r>
                  <a:rPr lang="en-US" dirty="0" err="1">
                    <a:latin typeface="Liberation Sans" pitchFamily="18"/>
                    <a:ea typeface="Noto Sans CJK SC Regular" pitchFamily="2"/>
                    <a:cs typeface="FreeSans" pitchFamily="2"/>
                  </a:rPr>
                  <a:t>nMPI</a:t>
                </a: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 ranges produce a little enhancement as function of the energy.</a:t>
                </a: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6EA9E74-7707-492F-B909-43101BEB2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81" y="4407166"/>
                <a:ext cx="4663439" cy="2214537"/>
              </a:xfrm>
              <a:prstGeom prst="rect">
                <a:avLst/>
              </a:prstGeom>
              <a:blipFill>
                <a:blip r:embed="rId6"/>
                <a:stretch>
                  <a:fillRect t="-1102" r="-131" b="-3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1CB30C-DDCC-405D-9B4F-5B6A2E6F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39E8A2DF-40CE-40E3-B5AE-080A9F16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B0BC0E4-86FB-4155-BDD3-8C2BFACE659B}"/>
                  </a:ext>
                </a:extLst>
              </p:cNvPr>
              <p:cNvSpPr txBox="1"/>
              <p:nvPr/>
            </p:nvSpPr>
            <p:spPr>
              <a:xfrm rot="16200000">
                <a:off x="4395570" y="3610175"/>
                <a:ext cx="78613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𝐶𝑜𝑟𝑟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B0BC0E4-86FB-4155-BDD3-8C2BFACE6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95570" y="3610175"/>
                <a:ext cx="786131" cy="307777"/>
              </a:xfrm>
              <a:prstGeom prst="rect">
                <a:avLst/>
              </a:prstGeom>
              <a:blipFill>
                <a:blip r:embed="rId7"/>
                <a:stretch>
                  <a:fillRect r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2058993-D76B-4AAF-A27A-8CB7B0F92A1E}"/>
                  </a:ext>
                </a:extLst>
              </p:cNvPr>
              <p:cNvSpPr txBox="1"/>
              <p:nvPr/>
            </p:nvSpPr>
            <p:spPr>
              <a:xfrm>
                <a:off x="7273328" y="6123572"/>
                <a:ext cx="47218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𝛿𝜂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2058993-D76B-4AAF-A27A-8CB7B0F92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328" y="6123572"/>
                <a:ext cx="47218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E1986BC6-6F38-4FDE-93B7-5EE20BA368A2}"/>
              </a:ext>
            </a:extLst>
          </p:cNvPr>
          <p:cNvSpPr/>
          <p:nvPr/>
        </p:nvSpPr>
        <p:spPr>
          <a:xfrm>
            <a:off x="7509418" y="4670345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19157-333A-40AC-A84A-345471C4D2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405000"/>
            <a:ext cx="9360000" cy="810000"/>
          </a:xfrm>
        </p:spPr>
        <p:txBody>
          <a:bodyPr/>
          <a:lstStyle/>
          <a:p>
            <a:pPr lvl="0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Correlations and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Colour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Reconnection (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nMPI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-model)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608141-535A-4802-87D3-750004A420F3}"/>
              </a:ext>
            </a:extLst>
          </p:cNvPr>
          <p:cNvSpPr txBox="1"/>
          <p:nvPr/>
        </p:nvSpPr>
        <p:spPr>
          <a:xfrm>
            <a:off x="214817" y="5459360"/>
            <a:ext cx="5614483" cy="1949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The multiplicity is reduced by the influence of CR-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nMPI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.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The effect of CR-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nMPI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 increase as the energy does.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1A8689-6D79-44A0-974A-533BC34E4D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29319" y="1554479"/>
            <a:ext cx="5420520" cy="3691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EACA8B-EA02-465D-ACE6-0CF47AE2B95F}"/>
              </a:ext>
            </a:extLst>
          </p:cNvPr>
          <p:cNvSpPr txBox="1"/>
          <p:nvPr/>
        </p:nvSpPr>
        <p:spPr>
          <a:xfrm>
            <a:off x="5634163" y="5644565"/>
            <a:ext cx="4222760" cy="247999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The correlation decrease in not </a:t>
            </a:r>
            <a:r>
              <a:rPr lang="en-US" dirty="0">
                <a:latin typeface="Liberation Sans" pitchFamily="18"/>
                <a:ea typeface="Noto Sans CJK SC Regular" pitchFamily="2"/>
                <a:cs typeface="FreeSans" pitchFamily="2"/>
              </a:rPr>
              <a:t>a linear way 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with </a:t>
            </a:r>
            <a:r>
              <a:rPr lang="en-US" dirty="0">
                <a:latin typeface="Liberation Sans" pitchFamily="18"/>
                <a:ea typeface="Noto Sans CJK SC Regular" pitchFamily="2"/>
                <a:cs typeface="FreeSans" pitchFamily="2"/>
              </a:rPr>
              <a:t>the increase of 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CR.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endParaRPr lang="en-US" sz="1800" b="0" i="0" u="none" strike="noStrike" kern="1200" cap="none" dirty="0">
              <a:ln>
                <a:noFill/>
              </a:ln>
              <a:solidFill>
                <a:schemeClr val="accent1"/>
              </a:solidFill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FBE62F-1684-45EC-A2EB-F47E015C261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4999" y="1480091"/>
            <a:ext cx="4594320" cy="39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ED7CE5-B3E6-4D08-A128-9EB1761D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6A9653DF-6D29-4BB0-B93F-F816168A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2759865-9B66-49A6-AD1C-DFD236FA9236}"/>
                  </a:ext>
                </a:extLst>
              </p:cNvPr>
              <p:cNvSpPr txBox="1"/>
              <p:nvPr/>
            </p:nvSpPr>
            <p:spPr>
              <a:xfrm rot="16200000">
                <a:off x="4593669" y="2983591"/>
                <a:ext cx="87895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𝐶𝑜𝑟𝑟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2759865-9B66-49A6-AD1C-DFD236FA9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93669" y="2983591"/>
                <a:ext cx="87895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2AAF9AA-9584-40A7-9E17-A26456B87F55}"/>
                  </a:ext>
                </a:extLst>
              </p:cNvPr>
              <p:cNvSpPr txBox="1"/>
              <p:nvPr/>
            </p:nvSpPr>
            <p:spPr>
              <a:xfrm>
                <a:off x="7579178" y="4871341"/>
                <a:ext cx="47218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𝛿𝜂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2AAF9AA-9584-40A7-9E17-A26456B87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178" y="4871341"/>
                <a:ext cx="47218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A71C9E0-9D8B-4C5B-8F52-E80CFC95BF53}"/>
                  </a:ext>
                </a:extLst>
              </p:cNvPr>
              <p:cNvSpPr txBox="1"/>
              <p:nvPr/>
            </p:nvSpPr>
            <p:spPr>
              <a:xfrm rot="16200000">
                <a:off x="76873" y="4303167"/>
                <a:ext cx="854251" cy="5783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𝑛𝑜𝐶𝑅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A71C9E0-9D8B-4C5B-8F52-E80CFC95B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6873" y="4303167"/>
                <a:ext cx="854251" cy="5783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8444A2-BE31-47EA-ADBC-7886D546111F}"/>
                  </a:ext>
                </a:extLst>
              </p:cNvPr>
              <p:cNvSpPr txBox="1"/>
              <p:nvPr/>
            </p:nvSpPr>
            <p:spPr>
              <a:xfrm rot="16200000">
                <a:off x="-204688" y="2544112"/>
                <a:ext cx="1417376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𝐶h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/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8444A2-BE31-47EA-ADBC-7886D5461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4688" y="2544112"/>
                <a:ext cx="141737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8BC9368-2C7C-4C10-B65B-AEA28F1A5FE9}"/>
                  </a:ext>
                </a:extLst>
              </p:cNvPr>
              <p:cNvSpPr txBox="1"/>
              <p:nvPr/>
            </p:nvSpPr>
            <p:spPr>
              <a:xfrm>
                <a:off x="1873237" y="5151925"/>
                <a:ext cx="195808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𝑀𝑢𝑙𝑡𝑖𝑝𝑙𝑖𝑐𝑖𝑡𝑦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8BC9368-2C7C-4C10-B65B-AEA28F1A5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37" y="5151925"/>
                <a:ext cx="1958084" cy="369332"/>
              </a:xfrm>
              <a:prstGeom prst="rect">
                <a:avLst/>
              </a:prstGeom>
              <a:blipFill>
                <a:blip r:embed="rId10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48F5BBF-2160-490B-AC10-C0D1E728A1B9}"/>
              </a:ext>
            </a:extLst>
          </p:cNvPr>
          <p:cNvCxnSpPr>
            <a:cxnSpLocks/>
          </p:cNvCxnSpPr>
          <p:nvPr/>
        </p:nvCxnSpPr>
        <p:spPr>
          <a:xfrm flipV="1">
            <a:off x="1466850" y="1905000"/>
            <a:ext cx="0" cy="31144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0288570-659D-4F0E-97D5-83354541D65E}"/>
              </a:ext>
            </a:extLst>
          </p:cNvPr>
          <p:cNvCxnSpPr>
            <a:cxnSpLocks/>
          </p:cNvCxnSpPr>
          <p:nvPr/>
        </p:nvCxnSpPr>
        <p:spPr>
          <a:xfrm flipV="1">
            <a:off x="2095500" y="2209800"/>
            <a:ext cx="0" cy="2809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3B0285A-1F5A-413B-9F41-87D787F274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19633" y="836624"/>
            <a:ext cx="5178334" cy="447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F82C02-5D09-4784-B79E-8446F9E2D17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42432" y="826013"/>
            <a:ext cx="5125012" cy="44295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91F5F5C-C7DD-42FB-87D3-F62762D8B2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9559" y="98640"/>
            <a:ext cx="9360000" cy="810000"/>
          </a:xfrm>
        </p:spPr>
        <p:txBody>
          <a:bodyPr/>
          <a:lstStyle/>
          <a:p>
            <a:pPr lvl="0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Correlation and models of CR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E8B4735-2843-4086-924C-FBDF07F58C3E}"/>
                  </a:ext>
                </a:extLst>
              </p:cNvPr>
              <p:cNvSpPr txBox="1"/>
              <p:nvPr/>
            </p:nvSpPr>
            <p:spPr>
              <a:xfrm>
                <a:off x="356461" y="5532895"/>
                <a:ext cx="4581299" cy="142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285750" marR="0" lvl="0" indent="-28575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Wingdings" panose="05000000000000000000" pitchFamily="2" charset="2"/>
                  <a:buChar char="q"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The models for CR </a:t>
                </a: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produce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different multiplicity distribution.</a:t>
                </a:r>
              </a:p>
              <a:p>
                <a:pPr marL="285750" marR="0" lvl="0" indent="-28575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q"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285750" marR="0" lvl="0" indent="-28575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Wingdings" panose="05000000000000000000" pitchFamily="2" charset="2"/>
                  <a:buChar char="q"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CR models produce different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800" b="0" i="1" u="none" strike="noStrike" kern="1200" cap="none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u="none" strike="noStrike" kern="1200" cap="non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u="none" strike="noStrike" kern="1200" cap="non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u="none" strike="noStrike" kern="1200" cap="none" smtClean="0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</a:t>
                </a:r>
                <a:r>
                  <a:rPr lang="en-US" sz="1800" b="0" i="1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.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E8B4735-2843-4086-924C-FBDF07F58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61" y="5532895"/>
                <a:ext cx="4581299" cy="1423360"/>
              </a:xfrm>
              <a:prstGeom prst="rect">
                <a:avLst/>
              </a:prstGeom>
              <a:blipFill>
                <a:blip r:embed="rId5"/>
                <a:stretch>
                  <a:fillRect t="-17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FEAAC6D-F24F-4C38-88D3-3F1123264D6D}"/>
                  </a:ext>
                </a:extLst>
              </p:cNvPr>
              <p:cNvSpPr txBox="1"/>
              <p:nvPr/>
            </p:nvSpPr>
            <p:spPr>
              <a:xfrm>
                <a:off x="4982580" y="5606260"/>
                <a:ext cx="4852440" cy="1688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285750" lvl="0" indent="-285750" hangingPunct="0">
                  <a:buSzPct val="45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𝐶𝑜𝑟𝑟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is different for the </a:t>
                </a:r>
                <a:r>
                  <a:rPr lang="en-US" i="1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three</a:t>
                </a:r>
                <a:r>
                  <a:rPr lang="en-US" sz="1800" b="0" i="1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models, the main difference is </a:t>
                </a: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at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lower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FreeSans" pitchFamily="2"/>
                      </a:rPr>
                      <m:t>𝛿𝜂</m:t>
                    </m:r>
                  </m:oMath>
                </a14:m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.</a:t>
                </a:r>
              </a:p>
              <a:p>
                <a:pPr marL="285750" marR="0" lvl="0" indent="-28575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Wingdings" panose="05000000000000000000" pitchFamily="2" charset="2"/>
                  <a:buChar char="q"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285750" marR="0" lvl="0" indent="-28575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Wingdings" panose="05000000000000000000" pitchFamily="2" charset="2"/>
                  <a:buChar char="q"/>
                  <a:tabLst/>
                </a:pP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The most significant differences are between the Gluon and QCD models.</a:t>
                </a: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FEAAC6D-F24F-4C38-88D3-3F1123264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580" y="5606260"/>
                <a:ext cx="4852440" cy="1688817"/>
              </a:xfrm>
              <a:prstGeom prst="rect">
                <a:avLst/>
              </a:prstGeom>
              <a:blipFill>
                <a:blip r:embed="rId6"/>
                <a:stretch>
                  <a:fillRect t="-1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2DD197-1DB7-4F66-8ECC-EAC87DED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2433C8B6-787E-43C3-B6C5-5D957786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AA9BD42-280A-49A1-AE9C-EA170EEA6E5B}"/>
                  </a:ext>
                </a:extLst>
              </p:cNvPr>
              <p:cNvSpPr txBox="1"/>
              <p:nvPr/>
            </p:nvSpPr>
            <p:spPr>
              <a:xfrm rot="16200000">
                <a:off x="4985551" y="2349108"/>
                <a:ext cx="62722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𝐶𝑜𝑟𝑟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AA9BD42-280A-49A1-AE9C-EA170EEA6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85551" y="2349108"/>
                <a:ext cx="627223" cy="307777"/>
              </a:xfrm>
              <a:prstGeom prst="rect">
                <a:avLst/>
              </a:prstGeom>
              <a:blipFill>
                <a:blip r:embed="rId7"/>
                <a:stretch>
                  <a:fillRect t="-2913" r="-15686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E02864E-065F-44F0-A702-0255516BC5F3}"/>
                  </a:ext>
                </a:extLst>
              </p:cNvPr>
              <p:cNvSpPr txBox="1"/>
              <p:nvPr/>
            </p:nvSpPr>
            <p:spPr>
              <a:xfrm>
                <a:off x="7592128" y="4980067"/>
                <a:ext cx="40498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E02864E-065F-44F0-A702-0255516BC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128" y="4980067"/>
                <a:ext cx="404983" cy="369332"/>
              </a:xfrm>
              <a:prstGeom prst="rect">
                <a:avLst/>
              </a:prstGeom>
              <a:blipFill>
                <a:blip r:embed="rId8"/>
                <a:stretch>
                  <a:fillRect l="-25373" r="-23881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9A33E05-25C1-4E94-90F1-55ADB8D9A153}"/>
                  </a:ext>
                </a:extLst>
              </p:cNvPr>
              <p:cNvSpPr txBox="1"/>
              <p:nvPr/>
            </p:nvSpPr>
            <p:spPr>
              <a:xfrm>
                <a:off x="1861628" y="4918156"/>
                <a:ext cx="195808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𝑀𝑢𝑙𝑡𝑖𝑝𝑙𝑖𝑐𝑖𝑡𝑦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9A33E05-25C1-4E94-90F1-55ADB8D9A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628" y="4918156"/>
                <a:ext cx="1958084" cy="369332"/>
              </a:xfrm>
              <a:prstGeom prst="rect">
                <a:avLst/>
              </a:prstGeom>
              <a:blipFill>
                <a:blip r:embed="rId9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5DF2155-A75A-479D-826D-43AF555F3513}"/>
                  </a:ext>
                </a:extLst>
              </p:cNvPr>
              <p:cNvSpPr txBox="1"/>
              <p:nvPr/>
            </p:nvSpPr>
            <p:spPr>
              <a:xfrm rot="16200000">
                <a:off x="-299026" y="2354672"/>
                <a:ext cx="121372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𝐶h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/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5DF2155-A75A-479D-826D-43AF555F3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99026" y="2354672"/>
                <a:ext cx="1213729" cy="369332"/>
              </a:xfrm>
              <a:prstGeom prst="rect">
                <a:avLst/>
              </a:prstGeom>
              <a:blipFill>
                <a:blip r:embed="rId10"/>
                <a:stretch>
                  <a:fillRect r="-34426" b="-6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71668A0-75E4-4F0D-94E2-F90C58B8AFBB}"/>
                  </a:ext>
                </a:extLst>
              </p:cNvPr>
              <p:cNvSpPr txBox="1"/>
              <p:nvPr/>
            </p:nvSpPr>
            <p:spPr>
              <a:xfrm rot="16200000">
                <a:off x="-411267" y="4045583"/>
                <a:ext cx="1471528" cy="5863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𝐺𝑙𝑢𝑜𝑛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𝑛𝑀𝑃𝐼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71668A0-75E4-4F0D-94E2-F90C58B8A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11267" y="4045583"/>
                <a:ext cx="1471528" cy="586379"/>
              </a:xfrm>
              <a:prstGeom prst="rect">
                <a:avLst/>
              </a:prstGeom>
              <a:blipFill>
                <a:blip r:embed="rId11"/>
                <a:stretch>
                  <a:fillRect t="-830" b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E06BC63-4C12-4BAB-A328-FB6CEDFF4270}"/>
                  </a:ext>
                </a:extLst>
              </p:cNvPr>
              <p:cNvSpPr txBox="1"/>
              <p:nvPr/>
            </p:nvSpPr>
            <p:spPr>
              <a:xfrm rot="16200000">
                <a:off x="4479459" y="4271070"/>
                <a:ext cx="1471528" cy="4675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𝐺𝑙𝑢𝑜𝑛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𝑛𝑀𝑃𝐼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E06BC63-4C12-4BAB-A328-FB6CEDFF4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79459" y="4271070"/>
                <a:ext cx="1471528" cy="467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2E8A7E-64B1-4D5F-A5E9-1611D49CEE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03480" y="1082880"/>
            <a:ext cx="5286600" cy="45687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7EBC496-DE1E-4FF4-B5E9-8BFB6BC3AF6A}"/>
                  </a:ext>
                </a:extLst>
              </p:cNvPr>
              <p:cNvSpPr txBox="1"/>
              <p:nvPr/>
            </p:nvSpPr>
            <p:spPr>
              <a:xfrm>
                <a:off x="548640" y="5616360"/>
                <a:ext cx="4410818" cy="1688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285750" lvl="0" indent="-285750" hangingPunct="0">
                  <a:buSzPct val="45000"/>
                  <a:buFont typeface="Wingdings" panose="05000000000000000000" pitchFamily="2" charset="2"/>
                  <a:buChar char="q"/>
                  <a:defRPr sz="1800"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CR-</a:t>
                </a:r>
                <a:r>
                  <a:rPr lang="en-US" sz="1800" b="0" i="0" u="none" strike="noStrike" kern="1200" cap="none" dirty="0" err="1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nMPI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and CR-QCD models produce </a:t>
                </a:r>
                <a:r>
                  <a:rPr lang="en-US" sz="1800" b="0" i="1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𝐶𝑜𝑟𝑟</m:t>
                        </m:r>
                      </m:sub>
                    </m:sSub>
                  </m:oMath>
                </a14:m>
                <a:r>
                  <a:rPr lang="en-US" sz="1800" b="0" i="1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scale for the central pseudorapidity region.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tabLst/>
                  <a:defRPr sz="1800"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StarSymbol"/>
                  <a:buChar char="●"/>
                  <a:tabLst/>
                  <a:defRPr sz="1800"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7EBC496-DE1E-4FF4-B5E9-8BFB6BC3A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616360"/>
                <a:ext cx="4410818" cy="1688817"/>
              </a:xfrm>
              <a:prstGeom prst="rect">
                <a:avLst/>
              </a:prstGeom>
              <a:blipFill>
                <a:blip r:embed="rId4"/>
                <a:stretch>
                  <a:fillRect t="-1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3">
            <a:extLst>
              <a:ext uri="{FF2B5EF4-FFF2-40B4-BE49-F238E27FC236}">
                <a16:creationId xmlns:a16="http://schemas.microsoft.com/office/drawing/2014/main" id="{0A155C16-EF0B-4CB9-A51B-8FC0698975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5880" y="-76680"/>
            <a:ext cx="9360000" cy="1250280"/>
          </a:xfrm>
        </p:spPr>
        <p:txBody>
          <a:bodyPr/>
          <a:lstStyle/>
          <a:p>
            <a:pPr lvl="0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SRC and LRC for CR models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46FF78-B8D7-406B-970B-977BBE55677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-58320" y="1082880"/>
            <a:ext cx="5200560" cy="44949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BC62B67-F7DE-4FE2-91B3-7007C0A48873}"/>
              </a:ext>
            </a:extLst>
          </p:cNvPr>
          <p:cNvSpPr txBox="1"/>
          <p:nvPr/>
        </p:nvSpPr>
        <p:spPr>
          <a:xfrm>
            <a:off x="5489641" y="5657614"/>
            <a:ext cx="4206239" cy="1683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  <a:tabLst/>
              <a:defRPr sz="1800"/>
            </a:pP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CR-</a:t>
            </a:r>
            <a:r>
              <a:rPr lang="en-US" sz="1800" b="0" i="0" u="none" strike="noStrike" kern="1200" cap="none" dirty="0" err="1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nMPI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 and CR-Gluon models produce the same correlation </a:t>
            </a:r>
            <a:r>
              <a:rPr lang="en-US" dirty="0">
                <a:latin typeface="Liberation Sans" pitchFamily="18"/>
                <a:ea typeface="Noto Sans CJK SC Regular" pitchFamily="2"/>
                <a:cs typeface="FreeSans" pitchFamily="2"/>
              </a:rPr>
              <a:t>at</a:t>
            </a:r>
            <a:r>
              <a:rPr lang="en-US" sz="1800" b="0" i="0" u="none" strike="noStrike" kern="1200" cap="none" dirty="0">
                <a:ln>
                  <a:noFill/>
                </a:ln>
                <a:latin typeface="Liberation Sans" pitchFamily="18"/>
                <a:ea typeface="Noto Sans CJK SC Regular" pitchFamily="2"/>
                <a:cs typeface="FreeSans" pitchFamily="2"/>
              </a:rPr>
              <a:t> fragmentation </a:t>
            </a:r>
            <a:r>
              <a:rPr lang="en-US" dirty="0">
                <a:latin typeface="Liberation Sans" pitchFamily="18"/>
                <a:ea typeface="Noto Sans CJK SC Regular" pitchFamily="2"/>
                <a:cs typeface="FreeSans" pitchFamily="2"/>
              </a:rPr>
              <a:t>region.</a:t>
            </a: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06A2BDB-CD69-4567-8EFA-4B689392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66C03474-E3DF-482C-86B9-ECFE81CE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FF47783-C694-452E-AF9A-3DF240F9CB3F}"/>
                  </a:ext>
                </a:extLst>
              </p:cNvPr>
              <p:cNvSpPr txBox="1"/>
              <p:nvPr/>
            </p:nvSpPr>
            <p:spPr>
              <a:xfrm rot="16200000">
                <a:off x="4922810" y="2565900"/>
                <a:ext cx="87895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𝐶𝑜𝑟𝑟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FF47783-C694-452E-AF9A-3DF240F9C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22810" y="2565900"/>
                <a:ext cx="878959" cy="276999"/>
              </a:xfrm>
              <a:prstGeom prst="rect">
                <a:avLst/>
              </a:prstGeom>
              <a:blipFill>
                <a:blip r:embed="rId6"/>
                <a:stretch>
                  <a:fillRect r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6769814-9E10-4016-9B91-77E2279A9080}"/>
                  </a:ext>
                </a:extLst>
              </p:cNvPr>
              <p:cNvSpPr txBox="1"/>
              <p:nvPr/>
            </p:nvSpPr>
            <p:spPr>
              <a:xfrm rot="16200000">
                <a:off x="179669" y="2618420"/>
                <a:ext cx="56701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𝐶𝑜𝑟𝑟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6769814-9E10-4016-9B91-77E2279A9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9669" y="2618420"/>
                <a:ext cx="567014" cy="276999"/>
              </a:xfrm>
              <a:prstGeom prst="rect">
                <a:avLst/>
              </a:prstGeom>
              <a:blipFill>
                <a:blip r:embed="rId7"/>
                <a:stretch>
                  <a:fillRect t="-4301" r="-15217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DD7AE23-4969-4001-BD54-C31D2F9F1E5B}"/>
                  </a:ext>
                </a:extLst>
              </p:cNvPr>
              <p:cNvSpPr txBox="1"/>
              <p:nvPr/>
            </p:nvSpPr>
            <p:spPr>
              <a:xfrm>
                <a:off x="7563173" y="5294422"/>
                <a:ext cx="46089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DD7AE23-4969-4001-BD54-C31D2F9F1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173" y="5294422"/>
                <a:ext cx="460890" cy="276999"/>
              </a:xfrm>
              <a:prstGeom prst="rect">
                <a:avLst/>
              </a:prstGeom>
              <a:blipFill>
                <a:blip r:embed="rId8"/>
                <a:stretch>
                  <a:fillRect l="-1333"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579B097B-A418-4D52-9B55-8E29EAEC18E5}"/>
                  </a:ext>
                </a:extLst>
              </p:cNvPr>
              <p:cNvSpPr txBox="1"/>
              <p:nvPr/>
            </p:nvSpPr>
            <p:spPr>
              <a:xfrm>
                <a:off x="2706914" y="5239833"/>
                <a:ext cx="3048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579B097B-A418-4D52-9B55-8E29EAEC1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914" y="5239833"/>
                <a:ext cx="304891" cy="276999"/>
              </a:xfrm>
              <a:prstGeom prst="rect">
                <a:avLst/>
              </a:prstGeom>
              <a:blipFill>
                <a:blip r:embed="rId9"/>
                <a:stretch>
                  <a:fillRect l="-26000" t="-4444" r="-2600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B3337E4-C8E9-4E4B-9E20-974618DEF6E3}"/>
                  </a:ext>
                </a:extLst>
              </p:cNvPr>
              <p:cNvSpPr txBox="1"/>
              <p:nvPr/>
            </p:nvSpPr>
            <p:spPr>
              <a:xfrm rot="16200000">
                <a:off x="-238809" y="4338932"/>
                <a:ext cx="1299643" cy="5259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𝐺𝑙𝑢𝑜𝑛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B3337E4-C8E9-4E4B-9E20-974618DEF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38809" y="4338932"/>
                <a:ext cx="1299643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7B710A5-5955-4B88-85DC-52C8B72CA961}"/>
                  </a:ext>
                </a:extLst>
              </p:cNvPr>
              <p:cNvSpPr txBox="1"/>
              <p:nvPr/>
            </p:nvSpPr>
            <p:spPr>
              <a:xfrm rot="16200000">
                <a:off x="4596088" y="4428138"/>
                <a:ext cx="1299643" cy="5259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𝐺𝑙𝑢𝑜𝑛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𝑀𝑃𝐼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7B710A5-5955-4B88-85DC-52C8B72CA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96088" y="4428138"/>
                <a:ext cx="1299643" cy="52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FA03D-8004-4E1E-AD43-C6687A565C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200" y="405000"/>
            <a:ext cx="9360000" cy="810000"/>
          </a:xfrm>
        </p:spPr>
        <p:txBody>
          <a:bodyPr/>
          <a:lstStyle/>
          <a:p>
            <a:pPr lvl="0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Correlations from models vs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4BBB5A2-4A29-4E35-9A17-143834C9ACA8}"/>
                  </a:ext>
                </a:extLst>
              </p:cNvPr>
              <p:cNvSpPr txBox="1"/>
              <p:nvPr/>
            </p:nvSpPr>
            <p:spPr>
              <a:xfrm>
                <a:off x="6400800" y="1828800"/>
                <a:ext cx="3679826" cy="30109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285750" marR="0" lvl="0" indent="-28575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Wingdings" panose="05000000000000000000" pitchFamily="2" charset="2"/>
                  <a:buChar char="q"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285750" marR="0" lvl="0" indent="-28575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Wingdings" panose="05000000000000000000" pitchFamily="2" charset="2"/>
                  <a:buChar char="q"/>
                  <a:tabLst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The results show that </a:t>
                </a:r>
                <a:r>
                  <a:rPr lang="en-US" sz="1800" b="0" i="0" u="none" strike="noStrike" kern="1200" cap="none" dirty="0" err="1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nMPI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model of CR gets better </a:t>
                </a: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agreement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with </a:t>
                </a: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experimental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data.</a:t>
                </a:r>
              </a:p>
              <a:p>
                <a:pPr marL="285750" marR="0" lvl="0" indent="-28575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Wingdings" panose="05000000000000000000" pitchFamily="2" charset="2"/>
                  <a:buChar char="q"/>
                  <a:tabLst/>
                </a:pPr>
                <a:endParaRPr lang="en-US" dirty="0"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285750" lvl="0" indent="-285750" hangingPunct="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CR-QCD models produce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𝐶𝑜𝑟𝑟</m:t>
                        </m:r>
                      </m:sub>
                    </m:sSub>
                  </m:oMath>
                </a14:m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 compared with data, while CR-Gluon produce lower values.</a:t>
                </a: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4BBB5A2-4A29-4E35-9A17-143834C9A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828800"/>
                <a:ext cx="3679826" cy="3010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F34C8E82-A1A7-4F32-BCCE-6EBAF94BC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" y="1464131"/>
            <a:ext cx="5850122" cy="5056387"/>
          </a:xfrm>
          <a:prstGeom prst="rect">
            <a:avLst/>
          </a:prstGeom>
        </p:spPr>
      </p:pic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919B33FD-65D3-4331-8BD9-B38FD94F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AB68E2-BC37-44F4-98E0-34800F85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4E08DA9-CB09-4E89-9A4A-1DA181F15339}"/>
                  </a:ext>
                </a:extLst>
              </p:cNvPr>
              <p:cNvSpPr txBox="1"/>
              <p:nvPr/>
            </p:nvSpPr>
            <p:spPr>
              <a:xfrm rot="16200000">
                <a:off x="384747" y="3133726"/>
                <a:ext cx="87895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𝐶𝑜𝑟𝑟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4E08DA9-CB09-4E89-9A4A-1DA181F15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84747" y="3133726"/>
                <a:ext cx="87895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87C7278-36D1-4983-BFB8-035CD50FF7CB}"/>
                  </a:ext>
                </a:extLst>
              </p:cNvPr>
              <p:cNvSpPr txBox="1"/>
              <p:nvPr/>
            </p:nvSpPr>
            <p:spPr>
              <a:xfrm>
                <a:off x="3471190" y="6140584"/>
                <a:ext cx="47218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𝛿𝜂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87C7278-36D1-4983-BFB8-035CD50FF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190" y="6140584"/>
                <a:ext cx="47218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7F78B0A-FEAC-4B17-9D73-D717D018BD43}"/>
              </a:ext>
            </a:extLst>
          </p:cNvPr>
          <p:cNvCxnSpPr/>
          <p:nvPr/>
        </p:nvCxnSpPr>
        <p:spPr>
          <a:xfrm>
            <a:off x="1487606" y="5527343"/>
            <a:ext cx="454470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7BA9EF2-2DDE-47F9-96C9-80F93BAAE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76" y="625660"/>
            <a:ext cx="6619048" cy="45047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035C6C-7657-447C-A54B-3F77C0F0FA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41351"/>
            <a:ext cx="9360000" cy="810000"/>
          </a:xfrm>
        </p:spPr>
        <p:txBody>
          <a:bodyPr/>
          <a:lstStyle/>
          <a:p>
            <a:pPr lvl="0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Correlation for higher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FC1FF54-3E04-46D2-BB49-A573AE11D6C3}"/>
                  </a:ext>
                </a:extLst>
              </p:cNvPr>
              <p:cNvSpPr txBox="1"/>
              <p:nvPr/>
            </p:nvSpPr>
            <p:spPr>
              <a:xfrm>
                <a:off x="5814622" y="4938080"/>
                <a:ext cx="3905378" cy="194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285750" marR="0" lvl="0" indent="-28575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Wingdings" panose="05000000000000000000" pitchFamily="2" charset="2"/>
                  <a:buChar char="q"/>
                  <a:tabLst/>
                  <a:defRPr sz="1800"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We can even make prediction for the correlation </a:t>
                </a:r>
                <a:r>
                  <a:rPr lang="en-US" dirty="0">
                    <a:latin typeface="Liberation Sans" pitchFamily="18"/>
                    <a:ea typeface="Noto Sans CJK SC Regular" pitchFamily="2"/>
                    <a:cs typeface="FreeSans" pitchFamily="2"/>
                  </a:rPr>
                  <a:t>at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 higher energies.</a:t>
                </a:r>
              </a:p>
              <a:p>
                <a:pPr marL="285750" marR="0" lvl="0" indent="-28575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buFont typeface="Wingdings" panose="05000000000000000000" pitchFamily="2" charset="2"/>
                  <a:buChar char="q"/>
                  <a:tabLst/>
                  <a:defRPr sz="1800"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285750" lvl="0" indent="-285750" hangingPunct="0">
                  <a:buSzPct val="45000"/>
                  <a:buFont typeface="Wingdings" panose="05000000000000000000" pitchFamily="2" charset="2"/>
                  <a:buChar char="q"/>
                  <a:defRPr sz="1800"/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The scale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𝐶𝑜𝑟𝑟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u="none" strike="noStrike" kern="1200" cap="none" dirty="0">
                    <a:ln>
                      <a:noFill/>
                    </a:ln>
                    <a:latin typeface="Liberation Sans" pitchFamily="18"/>
                    <a:ea typeface="Noto Sans CJK SC Regular" pitchFamily="2"/>
                    <a:cs typeface="FreeSans" pitchFamily="2"/>
                  </a:rPr>
                  <a:t>for the different energy  will not be lineal.</a:t>
                </a:r>
              </a:p>
              <a:p>
                <a:pPr marR="0" lvl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45000"/>
                  <a:tabLst/>
                  <a:defRPr sz="1800"/>
                </a:pPr>
                <a:endParaRPr lang="en-US" sz="1800" b="0" i="1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FC1FF54-3E04-46D2-BB49-A573AE11D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622" y="4938080"/>
                <a:ext cx="3905378" cy="1949080"/>
              </a:xfrm>
              <a:prstGeom prst="rect">
                <a:avLst/>
              </a:prstGeom>
              <a:blipFill>
                <a:blip r:embed="rId4"/>
                <a:stretch>
                  <a:fillRect t="-1250" r="-1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60D5F0B-F3D2-448C-9E43-455EFACC7288}"/>
                  </a:ext>
                </a:extLst>
              </p:cNvPr>
              <p:cNvSpPr txBox="1"/>
              <p:nvPr/>
            </p:nvSpPr>
            <p:spPr>
              <a:xfrm>
                <a:off x="1005840" y="5012280"/>
                <a:ext cx="4136400" cy="143374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lang="en-US" sz="1800" b="0" i="0" u="none" strike="noStrike" kern="1200" cap="none" dirty="0">
                    <a:ln>
                      <a:noFill/>
                    </a:ln>
                    <a:solidFill>
                      <a:srgbClr val="000000"/>
                    </a:solidFill>
                    <a:latin typeface="Liberation Sans" pitchFamily="18"/>
                    <a:ea typeface="Noto Sans CJK SC Regular" pitchFamily="2"/>
                    <a:cs typeface="FreeSans" pitchFamily="2"/>
                  </a:rPr>
                  <a:t>CR range </a:t>
                </a:r>
                <a14:m>
                  <m:oMath xmlns:m="http://schemas.openxmlformats.org/officeDocument/2006/math">
                    <m:r>
                      <a:rPr lang="en-US" sz="1800" b="0" i="1" u="none" strike="noStrike" kern="1200" cap="none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CJK SC Regular" pitchFamily="2"/>
                        <a:cs typeface="FreeSans" pitchFamily="2"/>
                      </a:rPr>
                      <m:t>1.4</m:t>
                    </m:r>
                  </m:oMath>
                </a14:m>
                <a:r>
                  <a:rPr lang="en-US" sz="1800" b="0" i="0" u="none" strike="noStrike" kern="1200" cap="none" dirty="0">
                    <a:ln>
                      <a:noFill/>
                    </a:ln>
                    <a:solidFill>
                      <a:srgbClr val="000000"/>
                    </a:solidFill>
                    <a:latin typeface="Liberation Sans" pitchFamily="18"/>
                    <a:ea typeface="Noto Sans CJK SC Regular" pitchFamily="2"/>
                    <a:cs typeface="FreeSans" pitchFamily="2"/>
                  </a:rPr>
                  <a:t> is the best value (Tune Monash 1.8) to reproduce the data, along with all values of </a:t>
                </a:r>
                <a:r>
                  <a:rPr lang="en-US" sz="1800" b="0" i="0" u="none" strike="noStrike" kern="1200" cap="none" dirty="0" err="1">
                    <a:ln>
                      <a:noFill/>
                    </a:ln>
                    <a:solidFill>
                      <a:srgbClr val="000000"/>
                    </a:solidFill>
                    <a:latin typeface="Liberation Sans" pitchFamily="18"/>
                    <a:ea typeface="Noto Sans CJK SC Regular" pitchFamily="2"/>
                    <a:cs typeface="FreeSans" pitchFamily="2"/>
                  </a:rPr>
                  <a:t>nMPI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solidFill>
                      <a:srgbClr val="000000"/>
                    </a:solidFill>
                    <a:latin typeface="Liberation Sans" pitchFamily="18"/>
                    <a:ea typeface="Noto Sans CJK SC Regular" pitchFamily="2"/>
                    <a:cs typeface="FreeSans" pitchFamily="2"/>
                  </a:rPr>
                  <a:t>, with</a:t>
                </a:r>
                <a:r>
                  <a:rPr lang="en-US" dirty="0">
                    <a:solidFill>
                      <a:srgbClr val="000000"/>
                    </a:solidFill>
                    <a:latin typeface="Liberation Sans" pitchFamily="18"/>
                    <a:ea typeface="Noto Sans CJK SC Regular" pitchFamily="2"/>
                    <a:cs typeface="FreeSans" pitchFamily="2"/>
                  </a:rPr>
                  <a:t>in the</a:t>
                </a:r>
                <a:r>
                  <a:rPr lang="en-US" sz="1800" b="0" i="0" u="none" strike="noStrike" kern="1200" cap="none" dirty="0">
                    <a:ln>
                      <a:noFill/>
                    </a:ln>
                    <a:solidFill>
                      <a:srgbClr val="000000"/>
                    </a:solidFill>
                    <a:latin typeface="Liberation Sans" pitchFamily="18"/>
                    <a:ea typeface="Noto Sans CJK SC Regular" pitchFamily="2"/>
                    <a:cs typeface="FreeSans" pitchFamily="2"/>
                  </a:rPr>
                  <a:t> range </a:t>
                </a:r>
                <a14:m>
                  <m:oMath xmlns:m="http://schemas.openxmlformats.org/officeDocument/2006/math">
                    <m:r>
                      <a:rPr lang="en-US" sz="1800" b="0" i="1" u="none" strike="noStrike" kern="1200" cap="none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CJK SC Regular" pitchFamily="2"/>
                        <a:cs typeface="FreeSans" pitchFamily="2"/>
                      </a:rPr>
                      <m:t>0.3&lt; </m:t>
                    </m:r>
                    <m:sSub>
                      <m:sSubPr>
                        <m:ctrlPr>
                          <a:rPr lang="en-US" sz="1800" b="0" i="1" u="none" strike="noStrike" kern="1200" cap="none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u="none" strike="noStrike" kern="1200" cap="none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u="none" strike="noStrike" kern="1200" cap="none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800" b="0" i="1" u="none" strike="noStrike" kern="1200" cap="none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&lt;1.5</m:t>
                    </m:r>
                  </m:oMath>
                </a14:m>
                <a:r>
                  <a:rPr lang="en-US" sz="1800" b="0" i="0" u="none" strike="noStrike" kern="1200" cap="none" dirty="0">
                    <a:ln>
                      <a:noFill/>
                    </a:ln>
                    <a:solidFill>
                      <a:srgbClr val="000000"/>
                    </a:solidFill>
                    <a:latin typeface="Liberation Sans" pitchFamily="18"/>
                    <a:ea typeface="Noto Sans CJK SC Regular" pitchFamily="2"/>
                    <a:cs typeface="FreeSans" pitchFamily="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reeSans" pitchFamily="2"/>
                      </a:rPr>
                      <m:t>|</m:t>
                    </m:r>
                    <m:r>
                      <a:rPr lang="en-US" sz="1800" b="0" i="1" u="none" strike="noStrike" kern="1200" cap="none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reeSans" pitchFamily="2"/>
                      </a:rPr>
                      <m:t>𝜂</m:t>
                    </m:r>
                    <m:r>
                      <a:rPr lang="en-US" sz="1800" b="0" i="1" u="none" strike="noStrike" kern="1200" cap="none" smtClean="0">
                        <a:ln>
                          <a:noFill/>
                        </a:ln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reeSans" pitchFamily="2"/>
                      </a:rPr>
                      <m:t>|&lt;0.9</m:t>
                    </m:r>
                  </m:oMath>
                </a14:m>
                <a:r>
                  <a:rPr lang="en-US" sz="1800" b="0" i="0" u="none" strike="noStrike" kern="1200" cap="none" dirty="0">
                    <a:ln>
                      <a:noFill/>
                    </a:ln>
                    <a:solidFill>
                      <a:srgbClr val="000000"/>
                    </a:solidFill>
                    <a:latin typeface="Liberation Sans" pitchFamily="18"/>
                    <a:ea typeface="Noto Sans CJK SC Regular" pitchFamily="2"/>
                    <a:cs typeface="FreeSans" pitchFamily="2"/>
                  </a:rPr>
                  <a:t>.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60D5F0B-F3D2-448C-9E43-455EFACC7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5012280"/>
                <a:ext cx="4136400" cy="1433747"/>
              </a:xfrm>
              <a:prstGeom prst="rect">
                <a:avLst/>
              </a:prstGeom>
              <a:blipFill>
                <a:blip r:embed="rId5"/>
                <a:stretch>
                  <a:fillRect l="-731" t="-417" b="-416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8D694E-6BAE-4418-9C66-3860C0E3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39DC5E2-6D6D-4BE1-BE4F-86B70445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8C64195-D287-4849-96A5-9B90E7232BE8}"/>
                  </a:ext>
                </a:extLst>
              </p:cNvPr>
              <p:cNvSpPr txBox="1"/>
              <p:nvPr/>
            </p:nvSpPr>
            <p:spPr>
              <a:xfrm rot="16200000">
                <a:off x="1592266" y="2358757"/>
                <a:ext cx="87895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𝐶𝑜𝑟𝑟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8C64195-D287-4849-96A5-9B90E723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92266" y="2358757"/>
                <a:ext cx="87895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AAC60FF6-B6BA-4B1D-B295-3C4CD16E9D4A}"/>
                  </a:ext>
                </a:extLst>
              </p:cNvPr>
              <p:cNvSpPr txBox="1"/>
              <p:nvPr/>
            </p:nvSpPr>
            <p:spPr>
              <a:xfrm>
                <a:off x="5204466" y="4707568"/>
                <a:ext cx="47218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𝛿𝜂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AAC60FF6-B6BA-4B1D-B295-3C4CD16E9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466" y="4707568"/>
                <a:ext cx="47218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6780C-173D-4BA3-9931-37FD1B048C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82401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7D30C0C2-6E36-40B3-B9FE-EEAFD5CFB676}"/>
                  </a:ext>
                </a:extLst>
              </p:cNvPr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49819" y="759509"/>
                <a:ext cx="9180000" cy="5877875"/>
              </a:xfrm>
            </p:spPr>
            <p:txBody>
              <a:bodyPr/>
              <a:lstStyle/>
              <a:p>
                <a:pPr lvl="0">
                  <a:buSzPct val="45000"/>
                </a:pPr>
                <a:r>
                  <a:rPr lang="en-US" sz="2000" dirty="0"/>
                  <a:t>Using PYTHIA event generator, we have analyzed Soft and Hard QCD processes to compute the  forward-backward multiplicity correlation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𝐶𝑜𝑟𝑟</m:t>
                        </m:r>
                      </m:sub>
                    </m:sSub>
                  </m:oMath>
                </a14:m>
                <a:r>
                  <a:rPr lang="en-US" sz="2000" dirty="0"/>
                  <a:t>) and the effects on it due to CR and </a:t>
                </a:r>
                <a:r>
                  <a:rPr lang="en-US" sz="2000" dirty="0" err="1"/>
                  <a:t>nMPI</a:t>
                </a:r>
                <a:r>
                  <a:rPr lang="en-US" sz="2000" dirty="0"/>
                  <a:t>. </a:t>
                </a:r>
              </a:p>
              <a:p>
                <a:pPr marL="45720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Soft QCD process are more correlated than the Hard ones.</a:t>
                </a:r>
              </a:p>
              <a:p>
                <a:pPr marL="45720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Correlation decrease as CR increase.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/>
                  <a:t>CR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𝐶𝑜𝑟𝑟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⇒↓</m:t>
                    </m:r>
                  </m:oMath>
                </a14:m>
                <a:r>
                  <a:rPr lang="en-US" sz="2000" dirty="0"/>
                  <a:t>Collectivity?</a:t>
                </a:r>
              </a:p>
              <a:p>
                <a:pPr marL="45720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The CR models produce different shape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𝐶𝑜𝑟𝑟</m:t>
                        </m:r>
                      </m:sub>
                    </m:sSub>
                  </m:oMath>
                </a14:m>
                <a:r>
                  <a:rPr lang="en-US" sz="2000" dirty="0"/>
                  <a:t>, the larger discrepancy among them are about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20%</m:t>
                    </m:r>
                  </m:oMath>
                </a14:m>
                <a:endParaRPr lang="en-US" sz="2000" dirty="0"/>
              </a:p>
              <a:p>
                <a:pPr marL="45720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Higher </a:t>
                </a:r>
                <a:r>
                  <a:rPr lang="en-US" sz="2000" dirty="0" err="1"/>
                  <a:t>nMPI</a:t>
                </a:r>
                <a:r>
                  <a:rPr lang="en-US" sz="2000" dirty="0"/>
                  <a:t> produce a higher multiplicity mean, however the correlation produce a small change on the shape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𝐶𝑜𝑟𝑟</m:t>
                        </m:r>
                      </m:sub>
                    </m:sSub>
                  </m:oMath>
                </a14:m>
                <a:r>
                  <a:rPr lang="en-US" sz="2000" dirty="0"/>
                  <a:t>. </a:t>
                </a:r>
              </a:p>
              <a:p>
                <a:pPr marL="457200" lvl="0" indent="-4572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The correlation increase as the energy does, It just not at scaled. </a:t>
                </a:r>
              </a:p>
              <a:p>
                <a:pPr lvl="0">
                  <a:buSzPct val="45000"/>
                </a:pPr>
                <a:r>
                  <a:rPr lang="en-US" sz="2000" dirty="0"/>
                  <a:t>There is a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nMPI</a:t>
                </a:r>
                <a:r>
                  <a:rPr lang="en-US" sz="2000" dirty="0"/>
                  <a:t> and CR, so measuring the first one and computing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𝐶𝑜𝑟𝑟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, one could extract physical information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000" dirty="0"/>
                  <a:t> events.</a:t>
                </a:r>
              </a:p>
              <a:p>
                <a:pPr lvl="0">
                  <a:buSzPct val="45000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buSzPct val="45000"/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7D30C0C2-6E36-40B3-B9FE-EEAFD5CFB67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49819" y="759509"/>
                <a:ext cx="9180000" cy="5877875"/>
              </a:xfrm>
              <a:blipFill>
                <a:blip r:embed="rId3"/>
                <a:stretch>
                  <a:fillRect l="-1726" t="-1245" r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C773BB-E107-4B0E-8CC7-F8233CA1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FE6CAB-0C13-4B55-A0E2-AAAE9549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8B50AB-BCAD-49B1-8F11-4D596F91F8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00" y="1214999"/>
            <a:ext cx="9215640" cy="5867725"/>
          </a:xfrm>
        </p:spPr>
        <p:txBody>
          <a:bodyPr/>
          <a:lstStyle/>
          <a:p>
            <a:pPr marL="457200" indent="-457200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Definition of Correlation</a:t>
            </a:r>
          </a:p>
          <a:p>
            <a:pPr marL="457200" indent="-457200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Motivation</a:t>
            </a:r>
          </a:p>
          <a:p>
            <a:pPr marL="1143000" lvl="1" indent="-457200">
              <a:buSzPct val="75000"/>
            </a:pPr>
            <a:r>
              <a:rPr lang="en-US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Previous Measurement</a:t>
            </a:r>
          </a:p>
          <a:p>
            <a:pPr marL="1143000" lvl="1" indent="-457200">
              <a:buSzPct val="75000"/>
            </a:pPr>
            <a:r>
              <a:rPr lang="en-US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Multiple Parton interactions and </a:t>
            </a:r>
            <a:r>
              <a:rPr lang="en-US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Colour</a:t>
            </a:r>
            <a:r>
              <a:rPr lang="en-US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 Reconnection</a:t>
            </a:r>
            <a:endParaRPr lang="en-US" sz="2400" dirty="0"/>
          </a:p>
          <a:p>
            <a:pPr marL="457200" indent="-457200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Initial Conditions</a:t>
            </a:r>
            <a:endParaRPr lang="en-US" dirty="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  <a:p>
            <a:pPr marL="457200" indent="-457200"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Generated Events</a:t>
            </a:r>
          </a:p>
          <a:p>
            <a:pPr marL="1143000" lvl="1" indent="-457200">
              <a:buSzPct val="75000"/>
            </a:pPr>
            <a:r>
              <a:rPr lang="en-US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Soft and Hard QCD process</a:t>
            </a:r>
          </a:p>
          <a:p>
            <a:pPr marL="1143000" lvl="1" indent="-457200">
              <a:buSzPct val="75000"/>
            </a:pPr>
            <a:r>
              <a:rPr lang="en-US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Multiple Parton Interaction (</a:t>
            </a:r>
            <a:r>
              <a:rPr lang="en-US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nMPI</a:t>
            </a:r>
            <a:r>
              <a:rPr lang="en-US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)</a:t>
            </a:r>
          </a:p>
          <a:p>
            <a:pPr marL="1143000" lvl="1" indent="-457200">
              <a:buSzPct val="75000"/>
            </a:pPr>
            <a:r>
              <a:rPr lang="en-US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Colour</a:t>
            </a:r>
            <a:r>
              <a:rPr lang="en-US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 Reconnection (CR)</a:t>
            </a:r>
          </a:p>
          <a:p>
            <a:pPr marL="457200" indent="-457200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Conclusions</a:t>
            </a:r>
          </a:p>
          <a:p>
            <a:pPr lvl="0">
              <a:buSzPct val="45000"/>
            </a:pPr>
            <a:endParaRPr lang="en-US" sz="240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3387E-3FF8-40ED-AD49-1BF8B97D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7E063CE-DD9E-4439-A3C8-420249E7AB68}"/>
              </a:ext>
            </a:extLst>
          </p:cNvPr>
          <p:cNvSpPr/>
          <p:nvPr/>
        </p:nvSpPr>
        <p:spPr>
          <a:xfrm>
            <a:off x="3630002" y="156518"/>
            <a:ext cx="2324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Outline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3328A8A-C2EA-405E-B362-2C53FEB4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72AC4E-4387-42D4-9CEA-CEA1182F30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00" y="1071814"/>
            <a:ext cx="9574414" cy="6029091"/>
          </a:xfrm>
        </p:spPr>
        <p:txBody>
          <a:bodyPr/>
          <a:lstStyle/>
          <a:p>
            <a:pPr lvl="0"/>
            <a:r>
              <a:rPr lang="en-US" dirty="0"/>
              <a:t>The Correlation is theoretically defined event by event, comparing the </a:t>
            </a:r>
            <a:r>
              <a:rPr lang="en-US" dirty="0" err="1"/>
              <a:t>integrad</a:t>
            </a:r>
            <a:r>
              <a:rPr lang="en-US" dirty="0"/>
              <a:t> density of particles produced in different ranges of pseudorapidity;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221F9D-F4AD-4AE7-8F13-5DEEBB5DFDA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43148" y="3988067"/>
            <a:ext cx="4604159" cy="31354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ector recto 5">
            <a:extLst>
              <a:ext uri="{FF2B5EF4-FFF2-40B4-BE49-F238E27FC236}">
                <a16:creationId xmlns:a16="http://schemas.microsoft.com/office/drawing/2014/main" id="{F19CE537-2DBF-481F-9BA3-D056F03834F7}"/>
              </a:ext>
            </a:extLst>
          </p:cNvPr>
          <p:cNvSpPr/>
          <p:nvPr/>
        </p:nvSpPr>
        <p:spPr>
          <a:xfrm flipH="1" flipV="1">
            <a:off x="4286250" y="4381500"/>
            <a:ext cx="39510" cy="2179896"/>
          </a:xfrm>
          <a:prstGeom prst="line">
            <a:avLst/>
          </a:prstGeom>
          <a:noFill/>
          <a:ln w="29160">
            <a:solidFill>
              <a:srgbClr val="00000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7" name="Conector recto 6">
            <a:extLst>
              <a:ext uri="{FF2B5EF4-FFF2-40B4-BE49-F238E27FC236}">
                <a16:creationId xmlns:a16="http://schemas.microsoft.com/office/drawing/2014/main" id="{C92FB1EB-9165-4048-983F-368522358638}"/>
              </a:ext>
            </a:extLst>
          </p:cNvPr>
          <p:cNvSpPr/>
          <p:nvPr/>
        </p:nvSpPr>
        <p:spPr>
          <a:xfrm flipH="1" flipV="1">
            <a:off x="4771248" y="4229100"/>
            <a:ext cx="1242" cy="2315862"/>
          </a:xfrm>
          <a:prstGeom prst="line">
            <a:avLst/>
          </a:prstGeom>
          <a:noFill/>
          <a:ln w="29160">
            <a:solidFill>
              <a:srgbClr val="00000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8" name="Conector recto 7">
            <a:extLst>
              <a:ext uri="{FF2B5EF4-FFF2-40B4-BE49-F238E27FC236}">
                <a16:creationId xmlns:a16="http://schemas.microsoft.com/office/drawing/2014/main" id="{D9078E32-C75B-4EC8-8C36-0259AE51FB87}"/>
              </a:ext>
            </a:extLst>
          </p:cNvPr>
          <p:cNvSpPr/>
          <p:nvPr/>
        </p:nvSpPr>
        <p:spPr>
          <a:xfrm flipH="1" flipV="1">
            <a:off x="5453920" y="4371974"/>
            <a:ext cx="8333" cy="2167298"/>
          </a:xfrm>
          <a:prstGeom prst="line">
            <a:avLst/>
          </a:prstGeom>
          <a:noFill/>
          <a:ln w="29160">
            <a:solidFill>
              <a:srgbClr val="00000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9" name="Conector recto 8">
            <a:extLst>
              <a:ext uri="{FF2B5EF4-FFF2-40B4-BE49-F238E27FC236}">
                <a16:creationId xmlns:a16="http://schemas.microsoft.com/office/drawing/2014/main" id="{8156DC14-79CF-4762-B28D-8430B3091CA3}"/>
              </a:ext>
            </a:extLst>
          </p:cNvPr>
          <p:cNvSpPr/>
          <p:nvPr/>
        </p:nvSpPr>
        <p:spPr>
          <a:xfrm flipV="1">
            <a:off x="4990883" y="4229100"/>
            <a:ext cx="16308" cy="2315862"/>
          </a:xfrm>
          <a:prstGeom prst="line">
            <a:avLst/>
          </a:prstGeom>
          <a:noFill/>
          <a:ln w="29160">
            <a:solidFill>
              <a:srgbClr val="00000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0" name="Conector recto 9">
            <a:extLst>
              <a:ext uri="{FF2B5EF4-FFF2-40B4-BE49-F238E27FC236}">
                <a16:creationId xmlns:a16="http://schemas.microsoft.com/office/drawing/2014/main" id="{8A415D9B-4306-4D40-9844-B73745215666}"/>
              </a:ext>
            </a:extLst>
          </p:cNvPr>
          <p:cNvSpPr/>
          <p:nvPr/>
        </p:nvSpPr>
        <p:spPr>
          <a:xfrm flipH="1">
            <a:off x="3769935" y="6345867"/>
            <a:ext cx="2743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1" name="Conector recto 10">
            <a:extLst>
              <a:ext uri="{FF2B5EF4-FFF2-40B4-BE49-F238E27FC236}">
                <a16:creationId xmlns:a16="http://schemas.microsoft.com/office/drawing/2014/main" id="{7F651844-CA66-48E8-8F54-AF5FDF6085EF}"/>
              </a:ext>
            </a:extLst>
          </p:cNvPr>
          <p:cNvSpPr/>
          <p:nvPr/>
        </p:nvSpPr>
        <p:spPr>
          <a:xfrm>
            <a:off x="5793331" y="6371428"/>
            <a:ext cx="2743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4730BBD-A173-4C7A-A793-F8CB71979FBD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665171" y="5738846"/>
                <a:ext cx="265320" cy="152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η</m:t>
                      </m:r>
                    </m:oMath>
                  </m:oMathPara>
                </a14:m>
                <a:endParaRPr lang="en-US" i="0" dirty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4730BBD-A173-4C7A-A793-F8CB71979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171" y="5738846"/>
                <a:ext cx="265320" cy="152640"/>
              </a:xfrm>
              <a:prstGeom prst="rect">
                <a:avLst/>
              </a:prstGeom>
              <a:blipFill>
                <a:blip r:embed="rId4"/>
                <a:stretch>
                  <a:fillRect t="-28000" r="-59091" b="-9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E99FA3A-0B6D-41B5-BB47-C484518210F8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676806" y="5802822"/>
                <a:ext cx="265320" cy="152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η</m:t>
                      </m:r>
                    </m:oMath>
                  </m:oMathPara>
                </a14:m>
                <a:endParaRPr lang="en-US" i="0" dirty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E99FA3A-0B6D-41B5-BB47-C48451821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806" y="5802822"/>
                <a:ext cx="265320" cy="152640"/>
              </a:xfrm>
              <a:prstGeom prst="rect">
                <a:avLst/>
              </a:prstGeom>
              <a:blipFill>
                <a:blip r:embed="rId5"/>
                <a:stretch>
                  <a:fillRect t="-32000" r="-59091" b="-9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ector recto 13">
            <a:extLst>
              <a:ext uri="{FF2B5EF4-FFF2-40B4-BE49-F238E27FC236}">
                <a16:creationId xmlns:a16="http://schemas.microsoft.com/office/drawing/2014/main" id="{1ABFDD98-DB96-4B5F-B7DF-E2C8DBBBFD87}"/>
              </a:ext>
            </a:extLst>
          </p:cNvPr>
          <p:cNvSpPr/>
          <p:nvPr/>
        </p:nvSpPr>
        <p:spPr>
          <a:xfrm flipH="1">
            <a:off x="4629837" y="6696067"/>
            <a:ext cx="502025" cy="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9AC4045-4FEE-4F2D-9399-46F282ABA582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4616448" y="3785953"/>
                <a:ext cx="309600" cy="132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𝑔𝑎𝑝</m:t>
                          </m:r>
                        </m:sub>
                      </m:sSub>
                    </m:oMath>
                  </m:oMathPara>
                </a14:m>
                <a:endParaRPr lang="en-US" i="0" dirty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9AC4045-4FEE-4F2D-9399-46F282ABA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448" y="3785953"/>
                <a:ext cx="309600" cy="132480"/>
              </a:xfrm>
              <a:prstGeom prst="rect">
                <a:avLst/>
              </a:prstGeom>
              <a:blipFill>
                <a:blip r:embed="rId6"/>
                <a:stretch>
                  <a:fillRect t="-18182" r="-96078" b="-1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arcador de fecha 15">
            <a:extLst>
              <a:ext uri="{FF2B5EF4-FFF2-40B4-BE49-F238E27FC236}">
                <a16:creationId xmlns:a16="http://schemas.microsoft.com/office/drawing/2014/main" id="{C3CD7B66-3580-4631-89D4-69EBB557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E57C3466-11C9-4AAA-8A4E-74E0A2CF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3</a:t>
            </a:fld>
            <a:endParaRPr lang="en-U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7A896F3-CBF3-4088-9BE9-157B1BB27997}"/>
              </a:ext>
            </a:extLst>
          </p:cNvPr>
          <p:cNvSpPr/>
          <p:nvPr/>
        </p:nvSpPr>
        <p:spPr>
          <a:xfrm>
            <a:off x="361755" y="54323"/>
            <a:ext cx="9377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Definition of the F-B Correlation</a:t>
            </a:r>
          </a:p>
        </p:txBody>
      </p:sp>
      <p:sp>
        <p:nvSpPr>
          <p:cNvPr id="23" name="Conector recto 22">
            <a:extLst>
              <a:ext uri="{FF2B5EF4-FFF2-40B4-BE49-F238E27FC236}">
                <a16:creationId xmlns:a16="http://schemas.microsoft.com/office/drawing/2014/main" id="{C4B1F754-F29E-4E40-B4D1-365CCC595431}"/>
              </a:ext>
            </a:extLst>
          </p:cNvPr>
          <p:cNvSpPr/>
          <p:nvPr/>
        </p:nvSpPr>
        <p:spPr>
          <a:xfrm flipH="1" flipV="1">
            <a:off x="5665171" y="4619625"/>
            <a:ext cx="25899" cy="1919648"/>
          </a:xfrm>
          <a:prstGeom prst="line">
            <a:avLst/>
          </a:prstGeom>
          <a:noFill/>
          <a:ln w="29160">
            <a:solidFill>
              <a:srgbClr val="00000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24" name="Conector recto 23">
            <a:extLst>
              <a:ext uri="{FF2B5EF4-FFF2-40B4-BE49-F238E27FC236}">
                <a16:creationId xmlns:a16="http://schemas.microsoft.com/office/drawing/2014/main" id="{696FEC88-4DDA-4255-8316-4401BDBE93DC}"/>
              </a:ext>
            </a:extLst>
          </p:cNvPr>
          <p:cNvSpPr/>
          <p:nvPr/>
        </p:nvSpPr>
        <p:spPr>
          <a:xfrm flipH="1" flipV="1">
            <a:off x="4067857" y="4619624"/>
            <a:ext cx="20583" cy="1941771"/>
          </a:xfrm>
          <a:prstGeom prst="line">
            <a:avLst/>
          </a:prstGeom>
          <a:noFill/>
          <a:ln w="29160">
            <a:solidFill>
              <a:srgbClr val="00000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25" name="Conector recto 24">
            <a:extLst>
              <a:ext uri="{FF2B5EF4-FFF2-40B4-BE49-F238E27FC236}">
                <a16:creationId xmlns:a16="http://schemas.microsoft.com/office/drawing/2014/main" id="{A542CFF5-7C05-4E27-9979-6E161044DC2C}"/>
              </a:ext>
            </a:extLst>
          </p:cNvPr>
          <p:cNvSpPr/>
          <p:nvPr/>
        </p:nvSpPr>
        <p:spPr>
          <a:xfrm flipV="1">
            <a:off x="5225092" y="4229100"/>
            <a:ext cx="25910" cy="2332296"/>
          </a:xfrm>
          <a:prstGeom prst="line">
            <a:avLst/>
          </a:prstGeom>
          <a:noFill/>
          <a:ln w="29160">
            <a:solidFill>
              <a:srgbClr val="00000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26" name="Conector recto 25">
            <a:extLst>
              <a:ext uri="{FF2B5EF4-FFF2-40B4-BE49-F238E27FC236}">
                <a16:creationId xmlns:a16="http://schemas.microsoft.com/office/drawing/2014/main" id="{3110D7D0-71FC-48E7-A615-A10320017876}"/>
              </a:ext>
            </a:extLst>
          </p:cNvPr>
          <p:cNvSpPr/>
          <p:nvPr/>
        </p:nvSpPr>
        <p:spPr>
          <a:xfrm flipV="1">
            <a:off x="4542420" y="4229099"/>
            <a:ext cx="10435" cy="2319287"/>
          </a:xfrm>
          <a:prstGeom prst="line">
            <a:avLst/>
          </a:prstGeom>
          <a:noFill/>
          <a:ln w="29160">
            <a:solidFill>
              <a:srgbClr val="000000"/>
            </a:solidFill>
            <a:prstDash val="solid"/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DE1A5B63-16A2-45DC-BC08-2C26AC1DA378}"/>
                  </a:ext>
                </a:extLst>
              </p:cNvPr>
              <p:cNvSpPr/>
              <p:nvPr/>
            </p:nvSpPr>
            <p:spPr>
              <a:xfrm>
                <a:off x="1783309" y="2660364"/>
                <a:ext cx="4924425" cy="1163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𝐶𝑜𝑟𝑟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DE1A5B63-16A2-45DC-BC08-2C26AC1DA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09" y="2660364"/>
                <a:ext cx="4924425" cy="11639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176A715D-DDD0-4806-B7F1-819D65023F22}"/>
              </a:ext>
            </a:extLst>
          </p:cNvPr>
          <p:cNvSpPr txBox="1"/>
          <p:nvPr/>
        </p:nvSpPr>
        <p:spPr>
          <a:xfrm>
            <a:off x="2124075" y="3785953"/>
            <a:ext cx="4991100" cy="32149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3" grpId="0" animBg="1"/>
      <p:bldP spid="24" grpId="0" animBg="1"/>
      <p:bldP spid="25" grpId="0" animBg="1"/>
      <p:bldP spid="26" grpId="0" animBg="1"/>
      <p:bldP spid="4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D3D43-3A79-4138-A19A-EF0A51C924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06824" y="0"/>
            <a:ext cx="8768816" cy="1354217"/>
          </a:xfrm>
        </p:spPr>
        <p:txBody>
          <a:bodyPr wrap="square">
            <a:spAutoFit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iberation Sans"/>
              </a:rPr>
              <a:t>Motivation: Historical measurements of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iberation Sans"/>
              </a:rPr>
              <a:t>b</a:t>
            </a:r>
            <a:r>
              <a:rPr lang="en-US" sz="3200" b="1" baseline="-330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iberation Sans"/>
              </a:rPr>
              <a:t>Corr</a:t>
            </a:r>
            <a:r>
              <a:rPr lang="en-US" sz="3200" b="1" baseline="-33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iberation Sans"/>
              </a:rPr>
              <a:t> 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Liberation San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BED2F-B5BB-40C6-953B-45939D4833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1911" y="716299"/>
            <a:ext cx="9373729" cy="6211321"/>
          </a:xfrm>
        </p:spPr>
        <p:txBody>
          <a:bodyPr/>
          <a:lstStyle/>
          <a:p>
            <a:pPr lvl="0">
              <a:buSzPct val="45000"/>
            </a:pPr>
            <a:endParaRPr lang="en-US" sz="3600" baseline="-33000" dirty="0">
              <a:latin typeface="Liberation Serif" pitchFamily="18"/>
            </a:endParaRPr>
          </a:p>
          <a:p>
            <a:pPr marL="571500" lvl="0" indent="-571500">
              <a:buSzPct val="45000"/>
              <a:buFont typeface="Wingdings" panose="05000000000000000000" pitchFamily="2" charset="2"/>
              <a:buChar char="q"/>
            </a:pPr>
            <a:r>
              <a:rPr lang="en-US" sz="3600" baseline="-33000" dirty="0">
                <a:solidFill>
                  <a:srgbClr val="000000"/>
                </a:solidFill>
                <a:latin typeface="Liberation Serif" pitchFamily="18"/>
              </a:rPr>
              <a:t>Collisions           in ISR, PETRA </a:t>
            </a:r>
            <a:r>
              <a:rPr lang="en-US" sz="3600" baseline="-33000" dirty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itchFamily="18"/>
              </a:rPr>
              <a:t>(</a:t>
            </a:r>
            <a:r>
              <a:rPr lang="en-US" sz="3600" baseline="-3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itchFamily="18"/>
              </a:rPr>
              <a:t>Phys.Rev</a:t>
            </a:r>
            <a:r>
              <a:rPr lang="en-US" sz="3600" baseline="-33000" dirty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itchFamily="18"/>
              </a:rPr>
              <a:t>. D34 (1986) 3304), </a:t>
            </a:r>
            <a:r>
              <a:rPr lang="en-US" sz="3600" baseline="-33000" dirty="0">
                <a:solidFill>
                  <a:srgbClr val="000000"/>
                </a:solidFill>
                <a:latin typeface="Liberation Serif" pitchFamily="18"/>
              </a:rPr>
              <a:t>“suggests the direct and independent production of hadrons.”  </a:t>
            </a:r>
          </a:p>
          <a:p>
            <a:pPr marL="571500" lvl="0" indent="-571500">
              <a:buSzPct val="45000"/>
              <a:buFont typeface="Wingdings" panose="05000000000000000000" pitchFamily="2" charset="2"/>
              <a:buChar char="q"/>
            </a:pPr>
            <a:r>
              <a:rPr lang="en-US" sz="3600" baseline="-33000" dirty="0">
                <a:solidFill>
                  <a:srgbClr val="000000"/>
                </a:solidFill>
                <a:latin typeface="Liberation Serif" pitchFamily="18"/>
              </a:rPr>
              <a:t>Collisions </a:t>
            </a:r>
            <a:r>
              <a:rPr lang="en-US" sz="3600" i="1" baseline="-33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pp </a:t>
            </a:r>
            <a:r>
              <a:rPr lang="en-US" sz="3600" baseline="-33000" dirty="0">
                <a:solidFill>
                  <a:srgbClr val="000000"/>
                </a:solidFill>
                <a:latin typeface="Liberation Serif" pitchFamily="18"/>
              </a:rPr>
              <a:t>in ISR </a:t>
            </a:r>
            <a:r>
              <a:rPr lang="en-US" sz="3600" baseline="-33000" dirty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itchFamily="18"/>
              </a:rPr>
              <a:t>(</a:t>
            </a:r>
            <a:r>
              <a:rPr lang="en-US" sz="3600" baseline="-3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itchFamily="18"/>
              </a:rPr>
              <a:t>Nucl.Phys</a:t>
            </a:r>
            <a:r>
              <a:rPr lang="en-US" sz="3600" baseline="-33000" dirty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itchFamily="18"/>
              </a:rPr>
              <a:t>. B132 (1978) 15), </a:t>
            </a:r>
            <a:r>
              <a:rPr lang="en-US" sz="3600" baseline="-33000" dirty="0">
                <a:solidFill>
                  <a:srgbClr val="000000"/>
                </a:solidFill>
                <a:latin typeface="Liberation Serif" pitchFamily="18"/>
              </a:rPr>
              <a:t>“In the framework of the cluster model we interpret the observed correlations as correlations between the clusters.”</a:t>
            </a:r>
          </a:p>
          <a:p>
            <a:pPr marL="571500" lvl="0" indent="-571500">
              <a:buSzPct val="45000"/>
              <a:buFont typeface="Wingdings" panose="05000000000000000000" pitchFamily="2" charset="2"/>
              <a:buChar char="q"/>
            </a:pPr>
            <a:r>
              <a:rPr lang="en-US" sz="3600" baseline="-33000" dirty="0">
                <a:latin typeface="Liberation Serif" pitchFamily="18"/>
              </a:rPr>
              <a:t>Collisions        in            </a:t>
            </a:r>
            <a:r>
              <a:rPr lang="en-US" sz="3600" baseline="-33000" dirty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itchFamily="18"/>
              </a:rPr>
              <a:t>(</a:t>
            </a:r>
            <a:r>
              <a:rPr lang="en-US" sz="3600" baseline="-3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itchFamily="18"/>
              </a:rPr>
              <a:t>Phys.Lett</a:t>
            </a:r>
            <a:r>
              <a:rPr lang="en-US" sz="3600" baseline="-33000" dirty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itchFamily="18"/>
              </a:rPr>
              <a:t>. B123 (1983) 361), </a:t>
            </a:r>
            <a:r>
              <a:rPr lang="en-US" sz="3600" baseline="-33000" dirty="0">
                <a:solidFill>
                  <a:srgbClr val="000000"/>
                </a:solidFill>
                <a:latin typeface="Liberation Serif" pitchFamily="18"/>
              </a:rPr>
              <a:t>“We find that the bulk of the charged particles are produced from clusters with the same average size independent of observed multiplicity”.</a:t>
            </a:r>
          </a:p>
          <a:p>
            <a:pPr marL="571500" lvl="0" indent="-571500">
              <a:buSzPct val="45000"/>
              <a:buFont typeface="Wingdings" panose="05000000000000000000" pitchFamily="2" charset="2"/>
              <a:buChar char="q"/>
            </a:pPr>
            <a:r>
              <a:rPr lang="en-US" sz="3600" baseline="-33000" dirty="0">
                <a:latin typeface="Liberation Serif" pitchFamily="18"/>
              </a:rPr>
              <a:t>Collisions </a:t>
            </a:r>
            <a:r>
              <a:rPr lang="en-US" sz="3600" i="1" baseline="-33000" dirty="0">
                <a:latin typeface="Cambria Math" panose="02040503050406030204" pitchFamily="18" charset="0"/>
                <a:ea typeface="Cambria Math" panose="02040503050406030204" pitchFamily="18" charset="0"/>
              </a:rPr>
              <a:t>Au-Au</a:t>
            </a:r>
            <a:r>
              <a:rPr lang="en-US" sz="3600" baseline="-33000" dirty="0">
                <a:latin typeface="Liberation Serif" pitchFamily="18"/>
              </a:rPr>
              <a:t> in RIHC </a:t>
            </a:r>
            <a:r>
              <a:rPr lang="en-US" sz="3600" baseline="-33000" dirty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itchFamily="18"/>
              </a:rPr>
              <a:t>(</a:t>
            </a:r>
            <a:r>
              <a:rPr lang="en-US" sz="3600" baseline="-3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itchFamily="18"/>
              </a:rPr>
              <a:t>Phys.Rev.Lett</a:t>
            </a:r>
            <a:r>
              <a:rPr lang="en-US" sz="3600" baseline="-33000" dirty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itchFamily="18"/>
              </a:rPr>
              <a:t>. 103 (2009)172301), </a:t>
            </a:r>
            <a:r>
              <a:rPr lang="en-US" sz="3600" baseline="-33000" dirty="0">
                <a:solidFill>
                  <a:srgbClr val="000000"/>
                </a:solidFill>
                <a:latin typeface="Liberation Serif" pitchFamily="18"/>
              </a:rPr>
              <a:t>“ </a:t>
            </a:r>
            <a:r>
              <a:rPr lang="en-US" sz="3600" baseline="-33000" dirty="0">
                <a:latin typeface="Liberation Serif" pitchFamily="18"/>
              </a:rPr>
              <a:t>A large long-range correlation is observed in central Au-Au collisions that vanishes for 40–50% centrality</a:t>
            </a:r>
            <a:r>
              <a:rPr lang="en-US" sz="3600" baseline="-33000" dirty="0">
                <a:solidFill>
                  <a:srgbClr val="000000"/>
                </a:solidFill>
                <a:latin typeface="Liberation Serif" pitchFamily="18"/>
              </a:rPr>
              <a:t> ”</a:t>
            </a:r>
            <a:r>
              <a:rPr lang="en-US" sz="3600" baseline="-33000" dirty="0">
                <a:latin typeface="Liberation Serif" pitchFamily="18"/>
              </a:rPr>
              <a:t>.</a:t>
            </a:r>
          </a:p>
          <a:p>
            <a:pPr marL="571500" lvl="0" indent="-571500">
              <a:buSzPct val="45000"/>
              <a:buFont typeface="Wingdings" panose="05000000000000000000" pitchFamily="2" charset="2"/>
              <a:buChar char="q"/>
            </a:pPr>
            <a:r>
              <a:rPr lang="en-US" sz="3600" baseline="-33000" dirty="0">
                <a:latin typeface="Liberation Serif" pitchFamily="18"/>
              </a:rPr>
              <a:t>Collisions </a:t>
            </a:r>
            <a:r>
              <a:rPr lang="en-US" sz="3600" i="1" baseline="-33000" dirty="0">
                <a:latin typeface="Cambria Math" panose="02040503050406030204" pitchFamily="18" charset="0"/>
                <a:ea typeface="Cambria Math" panose="02040503050406030204" pitchFamily="18" charset="0"/>
              </a:rPr>
              <a:t>pp</a:t>
            </a:r>
            <a:r>
              <a:rPr lang="en-US" sz="3600" baseline="-33000" dirty="0">
                <a:latin typeface="Liberation Serif" pitchFamily="18"/>
              </a:rPr>
              <a:t> in ALICE and ATLAS at CERN </a:t>
            </a:r>
            <a:r>
              <a:rPr lang="en-US" sz="3600" baseline="-33000" dirty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itchFamily="18"/>
              </a:rPr>
              <a:t>(JHEP 05 (2015) 097, JHEP 07, 019 (2012))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C9A0AD-F676-4908-A9E8-9E7CDE21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0E1B49-7D4C-4E77-A153-A853E509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5F9DDCB-5C2A-40A6-AC9D-C534A5415ADA}"/>
                  </a:ext>
                </a:extLst>
              </p:cNvPr>
              <p:cNvSpPr txBox="1"/>
              <p:nvPr/>
            </p:nvSpPr>
            <p:spPr>
              <a:xfrm>
                <a:off x="2140772" y="1409247"/>
                <a:ext cx="5593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5F9DDCB-5C2A-40A6-AC9D-C534A5415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772" y="1409247"/>
                <a:ext cx="559399" cy="369332"/>
              </a:xfrm>
              <a:prstGeom prst="rect">
                <a:avLst/>
              </a:prstGeom>
              <a:blipFill>
                <a:blip r:embed="rId3"/>
                <a:stretch>
                  <a:fillRect l="-13043" r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5569EF8-B715-48B8-ABFD-04E309D8B65F}"/>
                  </a:ext>
                </a:extLst>
              </p:cNvPr>
              <p:cNvSpPr txBox="1"/>
              <p:nvPr/>
            </p:nvSpPr>
            <p:spPr>
              <a:xfrm>
                <a:off x="2117861" y="3586882"/>
                <a:ext cx="4195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5569EF8-B715-48B8-ABFD-04E309D8B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861" y="3586882"/>
                <a:ext cx="419538" cy="369332"/>
              </a:xfrm>
              <a:prstGeom prst="rect">
                <a:avLst/>
              </a:prstGeom>
              <a:blipFill>
                <a:blip r:embed="rId4"/>
                <a:stretch>
                  <a:fillRect l="-17391" r="-9855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0AA6AE0-4553-4AA6-A317-FF69146B3165}"/>
                  </a:ext>
                </a:extLst>
              </p:cNvPr>
              <p:cNvSpPr txBox="1"/>
              <p:nvPr/>
            </p:nvSpPr>
            <p:spPr>
              <a:xfrm>
                <a:off x="2854163" y="3563772"/>
                <a:ext cx="8463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Sp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800" dirty="0">
                  <a:latin typeface="Liberation Serif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0AA6AE0-4553-4AA6-A317-FF69146B3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163" y="3563772"/>
                <a:ext cx="84638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69B1B564-4B77-4280-90EB-2EB5843C1DFE}"/>
                  </a:ext>
                </a:extLst>
              </p:cNvPr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274320" y="1620726"/>
                <a:ext cx="9806305" cy="2906518"/>
              </a:xfrm>
            </p:spPr>
            <p:txBody>
              <a:bodyPr/>
              <a:lstStyle/>
              <a:p>
                <a:pPr lvl="0"/>
                <a:r>
                  <a:rPr lang="en-US" sz="2800" dirty="0">
                    <a:latin typeface="Liberation Serif" pitchFamily="18"/>
                  </a:rPr>
                  <a:t>The original idea was proposed by T. </a:t>
                </a:r>
                <a:r>
                  <a:rPr lang="en-US" sz="2800" dirty="0" err="1">
                    <a:latin typeface="Liberation Serif" pitchFamily="18"/>
                  </a:rPr>
                  <a:t>Sjostrand</a:t>
                </a:r>
                <a:r>
                  <a:rPr lang="en-US" sz="2800" dirty="0">
                    <a:latin typeface="Liberation Serif" pitchFamily="18"/>
                  </a:rPr>
                  <a:t> and M. Van </a:t>
                </a:r>
                <a:r>
                  <a:rPr lang="en-US" sz="2800" dirty="0" err="1">
                    <a:latin typeface="Liberation Serif" pitchFamily="18"/>
                  </a:rPr>
                  <a:t>Zijl</a:t>
                </a:r>
                <a:r>
                  <a:rPr lang="en-US" sz="2800" dirty="0">
                    <a:latin typeface="Liberation Serif" pitchFamily="18"/>
                  </a:rPr>
                  <a:t>, 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Liberation Serif" pitchFamily="18"/>
                  </a:rPr>
                  <a:t>Phys. Rev. D 36 (1987) 2019:</a:t>
                </a:r>
              </a:p>
              <a:p>
                <a:pPr marL="342900" lvl="0" indent="-3429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Liberation Serif" pitchFamily="18"/>
                  </a:rPr>
                  <a:t>There is a theoretical fact: differential cross section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</m:oMath>
                </a14:m>
                <a:r>
                  <a:rPr lang="en-US" sz="2400" i="1" dirty="0">
                    <a:latin typeface="Liberation Serif" pitchFamily="18"/>
                  </a:rPr>
                  <a:t> </a:t>
                </a:r>
                <a:r>
                  <a:rPr lang="en-US" sz="2400" dirty="0">
                    <a:latin typeface="Liberation Serif" pitchFamily="18"/>
                  </a:rPr>
                  <a:t>diverges as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400" dirty="0">
                    <a:latin typeface="Liberation Serif" pitchFamily="18"/>
                  </a:rPr>
                  <a:t>.</a:t>
                </a:r>
              </a:p>
              <a:p>
                <a:pPr marL="342900" lvl="0" indent="-3429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Liberation Serif" pitchFamily="18"/>
                  </a:rPr>
                  <a:t>The solution is introduce a cut-off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Liberation Serif" pitchFamily="18"/>
                  </a:rPr>
                  <a:t>) to ensure finite and calculable                                                                     results.</a:t>
                </a:r>
              </a:p>
            </p:txBody>
          </p:sp>
        </mc:Choice>
        <mc:Fallback xmlns="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69B1B564-4B77-4280-90EB-2EB5843C1DF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74320" y="1620726"/>
                <a:ext cx="9806305" cy="2906518"/>
              </a:xfrm>
              <a:blipFill>
                <a:blip r:embed="rId3"/>
                <a:stretch>
                  <a:fillRect l="-2175" t="-3774" r="-3791" b="-10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texto 6">
                <a:extLst>
                  <a:ext uri="{FF2B5EF4-FFF2-40B4-BE49-F238E27FC236}">
                    <a16:creationId xmlns:a16="http://schemas.microsoft.com/office/drawing/2014/main" id="{E30585F5-143A-4AF3-BC2E-BC7167D0C768}"/>
                  </a:ext>
                </a:extLst>
              </p:cNvPr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274320" y="4589064"/>
                <a:ext cx="9655444" cy="2970611"/>
              </a:xfrm>
            </p:spPr>
            <p:txBody>
              <a:bodyPr/>
              <a:lstStyle/>
              <a:p>
                <a:pPr lvl="0"/>
                <a:r>
                  <a:rPr lang="en-US" dirty="0">
                    <a:latin typeface="Liberation Serif" pitchFamily="18"/>
                  </a:rPr>
                  <a:t>This solution implies:</a:t>
                </a:r>
              </a:p>
              <a:p>
                <a:pPr marL="342900" lvl="0" indent="-3429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400" dirty="0" err="1">
                    <a:latin typeface="Liberation Serif" pitchFamily="18"/>
                  </a:rPr>
                  <a:t>nMPI</a:t>
                </a:r>
                <a:r>
                  <a:rPr lang="en-US" sz="2400" dirty="0">
                    <a:latin typeface="Liberation Serif" pitchFamily="18"/>
                  </a:rPr>
                  <a:t>  independent, which leads to a Poisson process, with minimal 1 interaction .</a:t>
                </a:r>
              </a:p>
              <a:p>
                <a:pPr marL="342900" lvl="0" indent="-3429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Liberation Serif" pitchFamily="18"/>
                  </a:rPr>
                  <a:t> All event generators use this model, but they differ in the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Liberation Serif" pitchFamily="18"/>
                  </a:rPr>
                  <a:t> and also in the subsequent shower. </a:t>
                </a:r>
              </a:p>
              <a:p>
                <a:pPr lvl="0">
                  <a:buSzPct val="45000"/>
                  <a:buFont typeface="StarSymbol"/>
                  <a:buChar char="●"/>
                </a:pPr>
                <a:endParaRPr lang="en-US" sz="1800" dirty="0">
                  <a:latin typeface="Liberation Serif" pitchFamily="18"/>
                </a:endParaRPr>
              </a:p>
            </p:txBody>
          </p:sp>
        </mc:Choice>
        <mc:Fallback xmlns="">
          <p:sp>
            <p:nvSpPr>
              <p:cNvPr id="7" name="Marcador de texto 6">
                <a:extLst>
                  <a:ext uri="{FF2B5EF4-FFF2-40B4-BE49-F238E27FC236}">
                    <a16:creationId xmlns:a16="http://schemas.microsoft.com/office/drawing/2014/main" id="{E30585F5-143A-4AF3-BC2E-BC7167D0C76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74320" y="4589064"/>
                <a:ext cx="9655444" cy="2970611"/>
              </a:xfrm>
              <a:blipFill>
                <a:blip r:embed="rId4"/>
                <a:stretch>
                  <a:fillRect l="-2525" t="-4517" r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o 7">
            <a:extLst>
              <a:ext uri="{FF2B5EF4-FFF2-40B4-BE49-F238E27FC236}">
                <a16:creationId xmlns:a16="http://schemas.microsoft.com/office/drawing/2014/main" id="{CA7FC3AF-2C03-430C-A384-3DC9BB89BADB}"/>
              </a:ext>
            </a:extLst>
          </p:cNvPr>
          <p:cNvSpPr/>
          <p:nvPr/>
        </p:nvSpPr>
        <p:spPr>
          <a:xfrm>
            <a:off x="449451" y="7216007"/>
            <a:ext cx="54549" cy="8369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rcador de fecha 13">
            <a:extLst>
              <a:ext uri="{FF2B5EF4-FFF2-40B4-BE49-F238E27FC236}">
                <a16:creationId xmlns:a16="http://schemas.microsoft.com/office/drawing/2014/main" id="{A3C88C92-A96B-4D59-AB98-2282C17C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CB64F5-D8D2-48CE-9DC5-B5171614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5</a:t>
            </a:fld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495C07A-E205-4F1B-AA30-F4D02DBB9004}"/>
              </a:ext>
            </a:extLst>
          </p:cNvPr>
          <p:cNvSpPr/>
          <p:nvPr/>
        </p:nvSpPr>
        <p:spPr>
          <a:xfrm>
            <a:off x="222826" y="-24584"/>
            <a:ext cx="95756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Motivation: Modeling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Multiple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parton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interactions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93B2BF8-93F0-4DC3-9C6B-98D0A0708488}"/>
                  </a:ext>
                </a:extLst>
              </p:cNvPr>
              <p:cNvSpPr txBox="1"/>
              <p:nvPr/>
            </p:nvSpPr>
            <p:spPr>
              <a:xfrm>
                <a:off x="5177472" y="3460125"/>
                <a:ext cx="4697183" cy="9777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8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28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  <m:r>
                        <a:rPr lang="en-US" sz="28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28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8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sz="28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8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28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8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93B2BF8-93F0-4DC3-9C6B-98D0A0708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72" y="3460125"/>
                <a:ext cx="4697183" cy="977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FEDD510B-D567-4D49-B19C-A78BA01F99E4}"/>
              </a:ext>
            </a:extLst>
          </p:cNvPr>
          <p:cNvSpPr txBox="1"/>
          <p:nvPr/>
        </p:nvSpPr>
        <p:spPr>
          <a:xfrm>
            <a:off x="2299783" y="5626362"/>
            <a:ext cx="297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arXiv:1410.3012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p"/>
      <p:bldP spid="1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A76C0CC-A50A-474C-A91D-6C9C71910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0" y="2211733"/>
            <a:ext cx="4655767" cy="429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690F1A-32DB-4B68-B942-CC533187C5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64892" y="-107323"/>
            <a:ext cx="10111210" cy="1354217"/>
          </a:xfrm>
        </p:spPr>
        <p:txBody>
          <a:bodyPr wrap="square">
            <a:spAutoFit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iberation Sans"/>
              </a:rPr>
              <a:t>Motivation: Modeling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iberation Sans"/>
              </a:rPr>
              <a:t>Colour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iberation Sans"/>
              </a:rPr>
              <a:t> Reconnection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DDB53C-6F60-44D1-911E-BD87B62FF60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838063" y="3506489"/>
            <a:ext cx="1837439" cy="127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2D3D87-97D2-4DDC-88DE-B3C696BB163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892136" y="4802654"/>
            <a:ext cx="1837439" cy="127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0C6880-F97A-4AFD-A28E-16119777CDB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668358" y="3207460"/>
            <a:ext cx="1846439" cy="1279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texto 6">
                <a:extLst>
                  <a:ext uri="{FF2B5EF4-FFF2-40B4-BE49-F238E27FC236}">
                    <a16:creationId xmlns:a16="http://schemas.microsoft.com/office/drawing/2014/main" id="{25D24D2C-9C3A-4991-B405-50B3FF28E37B}"/>
                  </a:ext>
                </a:extLst>
              </p:cNvPr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177013" y="1246894"/>
                <a:ext cx="9703678" cy="964839"/>
              </a:xfrm>
            </p:spPr>
            <p:txBody>
              <a:bodyPr/>
              <a:lstStyle/>
              <a:p>
                <a:pPr marL="342900" lvl="0" indent="-3429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Liberation Serif" pitchFamily="18"/>
                  </a:rPr>
                  <a:t>There is an experimental fact:  We can not explain  the behavior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>
                  <a:latin typeface="Liberation Serif" pitchFamily="18"/>
                </a:endParaRPr>
              </a:p>
            </p:txBody>
          </p:sp>
        </mc:Choice>
        <mc:Fallback xmlns="">
          <p:sp>
            <p:nvSpPr>
              <p:cNvPr id="7" name="Marcador de texto 6">
                <a:extLst>
                  <a:ext uri="{FF2B5EF4-FFF2-40B4-BE49-F238E27FC236}">
                    <a16:creationId xmlns:a16="http://schemas.microsoft.com/office/drawing/2014/main" id="{25D24D2C-9C3A-4991-B405-50B3FF28E37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77013" y="1246894"/>
                <a:ext cx="9703678" cy="964839"/>
              </a:xfrm>
              <a:blipFill>
                <a:blip r:embed="rId7"/>
                <a:stretch>
                  <a:fillRect l="-817" t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E42A9958-6088-4664-96F6-E1651FB7B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E8C7A344-DDB7-42C2-93E4-3F06E855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6</a:t>
            </a:fld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3B3AB40-CDCD-49AA-853E-E8CA198385BF}"/>
              </a:ext>
            </a:extLst>
          </p:cNvPr>
          <p:cNvSpPr txBox="1"/>
          <p:nvPr/>
        </p:nvSpPr>
        <p:spPr>
          <a:xfrm>
            <a:off x="-64485" y="6363940"/>
            <a:ext cx="513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Phys. Lett. B 727 (2013) 371-380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9EAD38CF-163F-49D6-8978-E8599851AA61}"/>
              </a:ext>
            </a:extLst>
          </p:cNvPr>
          <p:cNvSpPr txBox="1">
            <a:spLocks/>
          </p:cNvSpPr>
          <p:nvPr/>
        </p:nvSpPr>
        <p:spPr>
          <a:xfrm>
            <a:off x="5202191" y="2007831"/>
            <a:ext cx="4721138" cy="9367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45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ysClr val="windowText" lastClr="000000"/>
                </a:solidFill>
                <a:latin typeface="Liberation Serif" pitchFamily="18"/>
              </a:rPr>
              <a:t>Solution?  Many solutions, one of them is CR!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0F92B32-985C-484F-8169-AD5D5B533FAA}"/>
              </a:ext>
            </a:extLst>
          </p:cNvPr>
          <p:cNvSpPr txBox="1"/>
          <p:nvPr/>
        </p:nvSpPr>
        <p:spPr>
          <a:xfrm>
            <a:off x="5315774" y="6073094"/>
            <a:ext cx="513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Phys.Lett. B209 (1988) 90-94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D4BD00E-5F0A-4F3D-9F62-9ECF36319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23" y="1313034"/>
            <a:ext cx="3833973" cy="49841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690F1A-32DB-4B68-B942-CC533187C5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64892" y="-107323"/>
            <a:ext cx="10111210" cy="1354217"/>
          </a:xfrm>
        </p:spPr>
        <p:txBody>
          <a:bodyPr wrap="square">
            <a:spAutoFit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iberation Sans"/>
              </a:rPr>
              <a:t>Motivation: Modeling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iberation Sans"/>
              </a:rPr>
              <a:t>Colour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iberation Sans"/>
              </a:rPr>
              <a:t> Reconnection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5DF27F-CCCD-4CF3-999A-97BEC5B7F2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7014" y="1313034"/>
            <a:ext cx="5273329" cy="5906415"/>
          </a:xfrm>
        </p:spPr>
        <p:txBody>
          <a:bodyPr/>
          <a:lstStyle/>
          <a:p>
            <a:pPr lvl="0">
              <a:buSzPct val="45000"/>
            </a:pPr>
            <a:r>
              <a:rPr lang="en-US" dirty="0">
                <a:latin typeface="Liberation Serif"/>
              </a:rPr>
              <a:t>Models of  Color Reconnection:</a:t>
            </a:r>
          </a:p>
          <a:p>
            <a:pPr lvl="0">
              <a:buSzPct val="45000"/>
            </a:pPr>
            <a:r>
              <a:rPr lang="en-US" sz="2400" dirty="0">
                <a:latin typeface="Liberation Serif"/>
              </a:rPr>
              <a:t>There are different models of CR, one of them is based in the</a:t>
            </a:r>
            <a:r>
              <a:rPr lang="en-US" dirty="0">
                <a:highlight>
                  <a:scrgbClr r="0" g="0" b="0">
                    <a:alpha val="0"/>
                  </a:scrgbClr>
                </a:highlight>
                <a:latin typeface="Liberation Serif"/>
              </a:rPr>
              <a:t> </a:t>
            </a:r>
            <a:r>
              <a:rPr lang="en-US" sz="2400" dirty="0">
                <a:highlight>
                  <a:scrgbClr r="0" g="0" b="0">
                    <a:alpha val="0"/>
                  </a:scrgbClr>
                </a:highlight>
                <a:latin typeface="Liberation Serif"/>
              </a:rPr>
              <a:t>scheme </a:t>
            </a:r>
            <a:r>
              <a:rPr lang="en-US" sz="2400" dirty="0">
                <a:latin typeface="Liberation Serif"/>
              </a:rPr>
              <a:t>of</a:t>
            </a:r>
            <a:r>
              <a:rPr lang="en-US" sz="2400" dirty="0">
                <a:highlight>
                  <a:scrgbClr r="0" g="0" b="0">
                    <a:alpha val="0"/>
                  </a:scrgbClr>
                </a:highlight>
                <a:latin typeface="Liberation Serif"/>
              </a:rPr>
              <a:t> </a:t>
            </a:r>
            <a:r>
              <a:rPr lang="en-US" sz="2400" dirty="0" err="1">
                <a:highlight>
                  <a:scrgbClr r="0" g="0" b="0">
                    <a:alpha val="0"/>
                  </a:scrgbClr>
                </a:highlight>
                <a:latin typeface="Liberation Serif"/>
              </a:rPr>
              <a:t>parton</a:t>
            </a:r>
            <a:r>
              <a:rPr lang="en-US" sz="2400" dirty="0">
                <a:highlight>
                  <a:scrgbClr r="0" g="0" b="0">
                    <a:alpha val="0"/>
                  </a:scrgbClr>
                </a:highlight>
                <a:latin typeface="Liberation Serif"/>
              </a:rPr>
              <a:t> interaction. </a:t>
            </a:r>
            <a:r>
              <a:rPr lang="en-US" sz="2400" dirty="0">
                <a:latin typeface="Liberation Serif"/>
              </a:rPr>
              <a:t>T</a:t>
            </a:r>
            <a:r>
              <a:rPr lang="en-US" sz="2400" dirty="0">
                <a:highlight>
                  <a:scrgbClr r="0" g="0" b="0">
                    <a:alpha val="0"/>
                  </a:scrgbClr>
                </a:highlight>
                <a:latin typeface="Liberation Serif"/>
              </a:rPr>
              <a:t>hey are classified by which </a:t>
            </a:r>
            <a:r>
              <a:rPr lang="en-US" sz="2400" dirty="0" err="1">
                <a:highlight>
                  <a:scrgbClr r="0" g="0" b="0">
                    <a:alpha val="0"/>
                  </a:scrgbClr>
                </a:highlight>
                <a:latin typeface="Liberation Serif"/>
              </a:rPr>
              <a:t>nMPI</a:t>
            </a:r>
            <a:r>
              <a:rPr lang="en-US" sz="2400" dirty="0">
                <a:highlight>
                  <a:scrgbClr r="0" g="0" b="0">
                    <a:alpha val="0"/>
                  </a:scrgbClr>
                </a:highlight>
                <a:latin typeface="Liberation Serif"/>
              </a:rPr>
              <a:t> system they belong to in function of the transverse moment. The strength of reconnection is defined by,</a:t>
            </a:r>
            <a:endParaRPr lang="en-US" sz="2400" dirty="0">
              <a:latin typeface="Liberation Serif"/>
            </a:endParaRP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E42A9958-6088-4664-96F6-E1651FB7B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E8C7A344-DDB7-42C2-93E4-3F06E855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B364908-7531-4657-B70F-D922540B0FD6}"/>
                  </a:ext>
                </a:extLst>
              </p:cNvPr>
              <p:cNvSpPr txBox="1"/>
              <p:nvPr/>
            </p:nvSpPr>
            <p:spPr>
              <a:xfrm>
                <a:off x="322094" y="4395440"/>
                <a:ext cx="5054440" cy="107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B364908-7531-4657-B70F-D922540B0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94" y="4395440"/>
                <a:ext cx="5054440" cy="10754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60494F2-F976-4B93-AEE7-79FEAEF7CFB3}"/>
                  </a:ext>
                </a:extLst>
              </p:cNvPr>
              <p:cNvSpPr txBox="1"/>
              <p:nvPr/>
            </p:nvSpPr>
            <p:spPr>
              <a:xfrm>
                <a:off x="1678139" y="5726058"/>
                <a:ext cx="2776722" cy="49244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⟹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60494F2-F976-4B93-AEE7-79FEAEF7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39" y="5726058"/>
                <a:ext cx="277672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n 10">
            <a:extLst>
              <a:ext uri="{FF2B5EF4-FFF2-40B4-BE49-F238E27FC236}">
                <a16:creationId xmlns:a16="http://schemas.microsoft.com/office/drawing/2014/main" id="{BFF0B677-CE95-45C8-8FAB-04E15D0F0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23" y="1296921"/>
            <a:ext cx="4166200" cy="374466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9F1FA79-F20F-4BD4-991B-027B3372AE72}"/>
              </a:ext>
            </a:extLst>
          </p:cNvPr>
          <p:cNvSpPr txBox="1"/>
          <p:nvPr/>
        </p:nvSpPr>
        <p:spPr>
          <a:xfrm>
            <a:off x="6453720" y="3805117"/>
            <a:ext cx="297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arXiv:1310.8073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7C2F3E6-DD8B-4B98-887E-17A768DF2E3C}"/>
              </a:ext>
            </a:extLst>
          </p:cNvPr>
          <p:cNvSpPr txBox="1"/>
          <p:nvPr/>
        </p:nvSpPr>
        <p:spPr>
          <a:xfrm>
            <a:off x="4807556" y="6259740"/>
            <a:ext cx="513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Phys. Lett. B 727 (2013) 371-380</a:t>
            </a:r>
          </a:p>
        </p:txBody>
      </p:sp>
    </p:spTree>
    <p:extLst>
      <p:ext uri="{BB962C8B-B14F-4D97-AF65-F5344CB8AC3E}">
        <p14:creationId xmlns:p14="http://schemas.microsoft.com/office/powerpoint/2010/main" val="42275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90F1A-32DB-4B68-B942-CC533187C5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64892" y="-107323"/>
            <a:ext cx="10111210" cy="1354217"/>
          </a:xfrm>
        </p:spPr>
        <p:txBody>
          <a:bodyPr wrap="square">
            <a:spAutoFit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iberation Sans"/>
              </a:rPr>
              <a:t>Motivation: Modeling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iberation Sans"/>
              </a:rPr>
              <a:t>Colour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iberation Sans"/>
              </a:rPr>
              <a:t> Reconnection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075DF27F-CCCD-4CF3-999A-97BEC5B7F2CC}"/>
                  </a:ext>
                </a:extLst>
              </p:cNvPr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0" y="752054"/>
                <a:ext cx="9372440" cy="1632938"/>
              </a:xfrm>
            </p:spPr>
            <p:txBody>
              <a:bodyPr/>
              <a:lstStyle/>
              <a:p>
                <a:pPr lvl="0">
                  <a:buSzPct val="45000"/>
                </a:pPr>
                <a:endParaRPr lang="en-US" dirty="0">
                  <a:latin typeface="Liberation Serif"/>
                </a:endParaRPr>
              </a:p>
              <a:p>
                <a:pPr>
                  <a:buSzPct val="45000"/>
                </a:pPr>
                <a:r>
                  <a:rPr lang="en-US" sz="2400" dirty="0">
                    <a:latin typeface="Liberation Serif"/>
                  </a:rPr>
                  <a:t>There are two more CR models that we use. One is based in QCD and the other in Gluon-move,  the idea from this two models is to reduce the string length </a:t>
                </a:r>
                <a:r>
                  <a:rPr lang="en-US" sz="2400" dirty="0">
                    <a:solidFill>
                      <a:schemeClr val="tx1"/>
                    </a:solidFill>
                    <a:latin typeface="Liberation Serif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075DF27F-CCCD-4CF3-999A-97BEC5B7F2C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0" y="752054"/>
                <a:ext cx="9372440" cy="1632938"/>
              </a:xfrm>
              <a:blipFill>
                <a:blip r:embed="rId3"/>
                <a:stretch>
                  <a:fillRect l="-1952" b="-19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43E23CEA-95D0-42F3-A935-848C02537CB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48856" y="2619192"/>
            <a:ext cx="4851169" cy="45286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E42A9958-6088-4664-96F6-E1651FB7B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September 15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E8C7A344-DDB7-42C2-93E4-3F06E855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F6625BC-0984-4F48-BB1E-E56F4A7D5901}"/>
                  </a:ext>
                </a:extLst>
              </p:cNvPr>
              <p:cNvSpPr txBox="1"/>
              <p:nvPr/>
            </p:nvSpPr>
            <p:spPr>
              <a:xfrm>
                <a:off x="5094493" y="2384992"/>
                <a:ext cx="4394040" cy="4514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hangingPunct="0">
                  <a:spcBef>
                    <a:spcPts val="1417"/>
                  </a:spcBef>
                  <a:buSzPct val="100000"/>
                </a:pPr>
                <a:r>
                  <a:rPr lang="en-US" sz="2400" dirty="0">
                    <a:latin typeface="Liberation Serif"/>
                  </a:rPr>
                  <a:t>CR-QCD model takes into account the hadronization based in the </a:t>
                </a:r>
                <a:r>
                  <a:rPr lang="en-US" sz="2400" dirty="0" err="1">
                    <a:latin typeface="Liberation Serif"/>
                  </a:rPr>
                  <a:t>colour</a:t>
                </a:r>
                <a:r>
                  <a:rPr lang="en-US" sz="2400" dirty="0">
                    <a:latin typeface="Liberation Serif"/>
                  </a:rPr>
                  <a:t> rules of SU(3) to determine if two strings are </a:t>
                </a:r>
                <a:r>
                  <a:rPr lang="en-US" sz="2400" dirty="0" err="1">
                    <a:latin typeface="Liberation Serif"/>
                  </a:rPr>
                  <a:t>colour</a:t>
                </a:r>
                <a:r>
                  <a:rPr lang="en-US" sz="2400" dirty="0">
                    <a:latin typeface="Liberation Serif"/>
                  </a:rPr>
                  <a:t> compatible using a junction structure.</a:t>
                </a:r>
              </a:p>
              <a:p>
                <a:pPr lvl="1" hangingPunct="0">
                  <a:spcBef>
                    <a:spcPts val="1417"/>
                  </a:spcBef>
                  <a:buSzPct val="100000"/>
                </a:pPr>
                <a:endParaRPr lang="en-US" sz="2400" dirty="0">
                  <a:latin typeface="Liberation Serif"/>
                </a:endParaRPr>
              </a:p>
              <a:p>
                <a:pPr lvl="1" hangingPunct="0">
                  <a:spcBef>
                    <a:spcPts val="1417"/>
                  </a:spcBef>
                  <a:buSzPct val="100000"/>
                </a:pPr>
                <a:r>
                  <a:rPr lang="en-US" sz="2400" dirty="0">
                    <a:latin typeface="Liberation Serif"/>
                  </a:rPr>
                  <a:t>Gluon-move is a Toy Model, in which it is tried to reduce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latin typeface="Liberation Serif"/>
                  </a:rPr>
                  <a:t> by moving a gluon  between a pair.</a:t>
                </a: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F6625BC-0984-4F48-BB1E-E56F4A7D5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493" y="2384992"/>
                <a:ext cx="4394040" cy="4514056"/>
              </a:xfrm>
              <a:prstGeom prst="rect">
                <a:avLst/>
              </a:prstGeom>
              <a:blipFill>
                <a:blip r:embed="rId5"/>
                <a:stretch>
                  <a:fillRect t="-1080" r="-1942" b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E4FC9CB4-3C7B-4774-9094-7B345EEE4B00}"/>
                  </a:ext>
                </a:extLst>
              </p:cNvPr>
              <p:cNvSpPr/>
              <p:nvPr/>
            </p:nvSpPr>
            <p:spPr>
              <a:xfrm>
                <a:off x="2576372" y="2221612"/>
                <a:ext cx="29822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h𝑎𝑑𝑟𝑜𝑛𝑠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E4FC9CB4-3C7B-4774-9094-7B345EEE4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372" y="2221612"/>
                <a:ext cx="298229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995A0B40-F20F-4EF8-B0F1-E4B7004B1746}"/>
              </a:ext>
            </a:extLst>
          </p:cNvPr>
          <p:cNvSpPr txBox="1"/>
          <p:nvPr/>
        </p:nvSpPr>
        <p:spPr>
          <a:xfrm>
            <a:off x="5749431" y="4591108"/>
            <a:ext cx="3084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arXiv1507.02091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E07F91C-6F86-4668-AF26-0D8661CCFFC0}"/>
              </a:ext>
            </a:extLst>
          </p:cNvPr>
          <p:cNvSpPr txBox="1"/>
          <p:nvPr/>
        </p:nvSpPr>
        <p:spPr>
          <a:xfrm>
            <a:off x="6315013" y="6450165"/>
            <a:ext cx="3084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arXiv1407.6653</a:t>
            </a:r>
          </a:p>
        </p:txBody>
      </p:sp>
    </p:spTree>
    <p:extLst>
      <p:ext uri="{BB962C8B-B14F-4D97-AF65-F5344CB8AC3E}">
        <p14:creationId xmlns:p14="http://schemas.microsoft.com/office/powerpoint/2010/main" val="15886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1E89A-6369-4151-9EDB-C47B2548AE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405000"/>
            <a:ext cx="9360000" cy="810000"/>
          </a:xfrm>
        </p:spPr>
        <p:txBody>
          <a:bodyPr/>
          <a:lstStyle/>
          <a:p>
            <a:pPr lvl="0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PYTHIA event generator</a:t>
            </a:r>
            <a:endParaRPr lang="en-US" b="1" baseline="-330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0CACE4EC-D30F-46EB-BF77-A06231706D5B}"/>
                  </a:ext>
                </a:extLst>
              </p:cNvPr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360000" y="1430461"/>
                <a:ext cx="9071640" cy="4384440"/>
              </a:xfrm>
            </p:spPr>
            <p:txBody>
              <a:bodyPr/>
              <a:lstStyle/>
              <a:p>
                <a:pPr lvl="0">
                  <a:buSzPct val="45000"/>
                </a:pPr>
                <a:r>
                  <a:rPr lang="en-US" sz="2000" dirty="0"/>
                  <a:t>PYTHIA is a package program based on QCD process. In this case we use the perturbative  QCD for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/>
                  <a:t> and QCD non perturbative for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In our case we are going to use this initial condition for our data sample:</a:t>
                </a:r>
              </a:p>
              <a:p>
                <a:pPr marL="342900" lvl="0" indent="-3429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Simulation in PYTHIA 8.216</a:t>
                </a:r>
              </a:p>
              <a:p>
                <a:pPr marL="342900" lvl="0" indent="-3429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Proton-proton collision at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7 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𝑇𝑒𝑉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energies</a:t>
                </a:r>
              </a:p>
              <a:p>
                <a:pPr marL="342900" lvl="0" indent="-342900">
                  <a:buSzPct val="45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25,000,000</m:t>
                    </m:r>
                  </m:oMath>
                </a14:m>
                <a:r>
                  <a:rPr lang="en-US" sz="2000" dirty="0"/>
                  <a:t> events (for each model)</a:t>
                </a:r>
              </a:p>
              <a:p>
                <a:pPr marL="342900" lvl="0" indent="-3429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Soft and Hard events</a:t>
                </a:r>
              </a:p>
              <a:p>
                <a:pPr marL="342900" lvl="0" indent="-3429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Charge particles</a:t>
                </a:r>
              </a:p>
              <a:p>
                <a:pPr marL="342900" lvl="0" indent="-3429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Primary particles</a:t>
                </a:r>
              </a:p>
              <a:p>
                <a:pPr marL="342900" lvl="0" indent="-3429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Final state</a:t>
                </a:r>
              </a:p>
              <a:p>
                <a:pPr marL="342900" lvl="0" indent="-342900">
                  <a:buSzPct val="45000"/>
                  <a:buFont typeface="Wingdings" panose="05000000000000000000" pitchFamily="2" charset="2"/>
                  <a:buChar char="q"/>
                </a:pPr>
                <a:r>
                  <a:rPr lang="en-US" sz="2000" dirty="0" err="1"/>
                  <a:t>Tunne</a:t>
                </a:r>
                <a:r>
                  <a:rPr lang="en-US" sz="2000" dirty="0"/>
                  <a:t> Monash2013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7 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𝑇𝑒𝑉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342900" lvl="0" indent="-342900">
                  <a:buSzPct val="45000"/>
                  <a:buFont typeface="Wingdings" panose="05000000000000000000" pitchFamily="2" charset="2"/>
                  <a:buChar char="q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0CACE4EC-D30F-46EB-BF77-A06231706D5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60000" y="1430461"/>
                <a:ext cx="9071640" cy="4384440"/>
              </a:xfrm>
              <a:blipFill>
                <a:blip r:embed="rId3"/>
                <a:stretch>
                  <a:fillRect l="-1680" t="-1669" b="-12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1A85F463-5472-4E07-890C-234A94B2447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11140" y="4143961"/>
            <a:ext cx="2790360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5A2A4D-1FF5-4799-917B-7BF063A52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/>
              <a:t>September 15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0B4921-F8F8-404B-AA42-3B957BEA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B448F3-6067-47E6-A70D-3B531324706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izar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5211</TotalTime>
  <Words>1358</Words>
  <Application>Microsoft Office PowerPoint</Application>
  <PresentationFormat>Personalizado</PresentationFormat>
  <Paragraphs>224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36" baseType="lpstr">
      <vt:lpstr>Arial</vt:lpstr>
      <vt:lpstr>Arial</vt:lpstr>
      <vt:lpstr>Calibri</vt:lpstr>
      <vt:lpstr>Cambria Math</vt:lpstr>
      <vt:lpstr>Courier New</vt:lpstr>
      <vt:lpstr>DejaVu Sans</vt:lpstr>
      <vt:lpstr>FreeSans</vt:lpstr>
      <vt:lpstr>Liberation Sans</vt:lpstr>
      <vt:lpstr>Liberation Serif</vt:lpstr>
      <vt:lpstr>Noto Sans CJK SC Regular</vt:lpstr>
      <vt:lpstr>Source Sans Pro Black</vt:lpstr>
      <vt:lpstr>Source Sans Pro Semibold</vt:lpstr>
      <vt:lpstr>StarSymbol</vt:lpstr>
      <vt:lpstr>Wingdings</vt:lpstr>
      <vt:lpstr>源ノ角ゴシック Heavy</vt:lpstr>
      <vt:lpstr>Default</vt:lpstr>
      <vt:lpstr>alizarin</vt:lpstr>
      <vt:lpstr>Forward-Backward multiplicity correlation: a tool to study general properties of the pp events </vt:lpstr>
      <vt:lpstr>Presentación de PowerPoint</vt:lpstr>
      <vt:lpstr>Presentación de PowerPoint</vt:lpstr>
      <vt:lpstr>Motivation: Historical measurements of bCorr </vt:lpstr>
      <vt:lpstr>Presentación de PowerPoint</vt:lpstr>
      <vt:lpstr>Motivation: Modeling Colour Reconnection</vt:lpstr>
      <vt:lpstr>Motivation: Modeling Colour Reconnection</vt:lpstr>
      <vt:lpstr>Motivation: Modeling Colour Reconnection</vt:lpstr>
      <vt:lpstr>PYTHIA event generator</vt:lpstr>
      <vt:lpstr>Pseudorapidity and pT for Soft and Hard</vt:lpstr>
      <vt:lpstr>Short and Long range correlations</vt:lpstr>
      <vt:lpstr>Multiplicity vs nMPI</vt:lpstr>
      <vt:lpstr>Correlations as function nMPI and energy</vt:lpstr>
      <vt:lpstr>Correlations and Colour Reconnection (nMPI-model)</vt:lpstr>
      <vt:lpstr>Correlation and models of CR</vt:lpstr>
      <vt:lpstr>SRC and LRC for CR models</vt:lpstr>
      <vt:lpstr>Correlations from models vs data</vt:lpstr>
      <vt:lpstr>Correlation for higher energy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Forward-Backward multiplicity correlation a tool to study general properties of the pp events</dc:title>
  <dc:creator>Edgar Dominguez</dc:creator>
  <cp:lastModifiedBy>Edgar Dominguez</cp:lastModifiedBy>
  <cp:revision>192</cp:revision>
  <dcterms:created xsi:type="dcterms:W3CDTF">2017-08-07T13:37:52Z</dcterms:created>
  <dcterms:modified xsi:type="dcterms:W3CDTF">2017-09-15T04:17:29Z</dcterms:modified>
</cp:coreProperties>
</file>