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80" r:id="rId4"/>
    <p:sldId id="286" r:id="rId5"/>
    <p:sldId id="258" r:id="rId6"/>
    <p:sldId id="281" r:id="rId7"/>
    <p:sldId id="259" r:id="rId8"/>
    <p:sldId id="260" r:id="rId9"/>
    <p:sldId id="261" r:id="rId10"/>
    <p:sldId id="262" r:id="rId11"/>
    <p:sldId id="263" r:id="rId12"/>
    <p:sldId id="264" r:id="rId13"/>
    <p:sldId id="265" r:id="rId14"/>
    <p:sldId id="266" r:id="rId15"/>
    <p:sldId id="282" r:id="rId16"/>
    <p:sldId id="283" r:id="rId17"/>
    <p:sldId id="284" r:id="rId18"/>
    <p:sldId id="267" r:id="rId19"/>
    <p:sldId id="268" r:id="rId20"/>
    <p:sldId id="285" r:id="rId21"/>
    <p:sldId id="269" r:id="rId22"/>
    <p:sldId id="270" r:id="rId23"/>
    <p:sldId id="271" r:id="rId24"/>
    <p:sldId id="272" r:id="rId25"/>
    <p:sldId id="273" r:id="rId26"/>
    <p:sldId id="274" r:id="rId27"/>
    <p:sldId id="275" r:id="rId28"/>
    <p:sldId id="276" r:id="rId29"/>
    <p:sldId id="277" r:id="rId30"/>
    <p:sldId id="278" r:id="rId31"/>
    <p:sldId id="279" r:id="rId32"/>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1920" y="-96"/>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40785501"/>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xfrm>
            <a:off x="3884613" y="8685213"/>
            <a:ext cx="2971800" cy="457200"/>
          </a:xfrm>
          <a:prstGeom prst="rect">
            <a:avLst/>
          </a:prstGeom>
          <a:ln/>
        </p:spPr>
        <p:txBody>
          <a:bodyPr/>
          <a:lstStyle/>
          <a:p>
            <a:fld id="{496C2F3E-2484-E644-BB6C-695645D23314}" type="slidenum">
              <a:rPr lang="en-GB"/>
              <a:pPr/>
              <a:t>3</a:t>
            </a:fld>
            <a:endParaRPr lang="en-GB"/>
          </a:p>
        </p:txBody>
      </p:sp>
      <p:sp>
        <p:nvSpPr>
          <p:cNvPr id="38913" name="Text Box 1"/>
          <p:cNvSpPr txBox="1">
            <a:spLocks noGrp="1" noRot="1" noChangeAspect="1" noChangeArrowheads="1"/>
          </p:cNvSpPr>
          <p:nvPr>
            <p:ph type="sldImg"/>
          </p:nvPr>
        </p:nvSpPr>
        <p:spPr bwMode="auto">
          <a:xfrm>
            <a:off x="1133475" y="685800"/>
            <a:ext cx="4567238"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914400" y="4343400"/>
            <a:ext cx="5005388"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xfrm>
            <a:off x="3886200" y="8686800"/>
            <a:ext cx="2946400" cy="454025"/>
          </a:xfrm>
          <a:prstGeom prst="rect">
            <a:avLst/>
          </a:prstGeom>
          <a:ln/>
        </p:spPr>
        <p:txBody>
          <a:bodyPr/>
          <a:lstStyle/>
          <a:p>
            <a:fld id="{C406E6E7-1CFE-694A-8069-3D24C5C11D6B}" type="slidenum">
              <a:rPr lang="en-GB"/>
              <a:pPr/>
              <a:t>6</a:t>
            </a:fld>
            <a:endParaRPr lang="en-GB"/>
          </a:p>
        </p:txBody>
      </p:sp>
      <p:sp>
        <p:nvSpPr>
          <p:cNvPr id="40961" name="Text Box 1"/>
          <p:cNvSpPr txBox="1">
            <a:spLocks noGrp="1" noRot="1" noChangeAspect="1" noChangeArrowheads="1"/>
          </p:cNvSpPr>
          <p:nvPr>
            <p:ph type="sldImg"/>
          </p:nvPr>
        </p:nvSpPr>
        <p:spPr bwMode="auto">
          <a:xfrm>
            <a:off x="1133475" y="685800"/>
            <a:ext cx="4567238"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914400" y="4343400"/>
            <a:ext cx="5005388"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xfrm>
            <a:off x="3886200" y="8686800"/>
            <a:ext cx="2946400" cy="454025"/>
          </a:xfrm>
          <a:prstGeom prst="rect">
            <a:avLst/>
          </a:prstGeom>
          <a:ln/>
        </p:spPr>
        <p:txBody>
          <a:bodyPr/>
          <a:lstStyle/>
          <a:p>
            <a:fld id="{3C25B2E8-317D-034D-9729-6A993B346EA1}" type="slidenum">
              <a:rPr lang="en-GB"/>
              <a:pPr/>
              <a:t>15</a:t>
            </a:fld>
            <a:endParaRPr lang="en-GB"/>
          </a:p>
        </p:txBody>
      </p:sp>
      <p:sp>
        <p:nvSpPr>
          <p:cNvPr id="47105" name="Text Box 1"/>
          <p:cNvSpPr txBox="1">
            <a:spLocks noGrp="1" noRot="1" noChangeAspect="1" noChangeArrowheads="1"/>
          </p:cNvSpPr>
          <p:nvPr>
            <p:ph type="sldImg"/>
          </p:nvPr>
        </p:nvSpPr>
        <p:spPr bwMode="auto">
          <a:xfrm>
            <a:off x="1133475" y="685800"/>
            <a:ext cx="4567238"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914400" y="4343400"/>
            <a:ext cx="5005388"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xfrm>
            <a:off x="3886200" y="8686800"/>
            <a:ext cx="2946400" cy="454025"/>
          </a:xfrm>
          <a:prstGeom prst="rect">
            <a:avLst/>
          </a:prstGeom>
          <a:ln/>
        </p:spPr>
        <p:txBody>
          <a:bodyPr/>
          <a:lstStyle/>
          <a:p>
            <a:fld id="{C2E1D8FE-1CFF-0647-A147-85AC2F7F955E}" type="slidenum">
              <a:rPr lang="en-GB"/>
              <a:pPr/>
              <a:t>16</a:t>
            </a:fld>
            <a:endParaRPr lang="en-GB"/>
          </a:p>
        </p:txBody>
      </p:sp>
      <p:sp>
        <p:nvSpPr>
          <p:cNvPr id="48129" name="Text Box 1"/>
          <p:cNvSpPr txBox="1">
            <a:spLocks noGrp="1" noRot="1" noChangeAspect="1" noChangeArrowheads="1"/>
          </p:cNvSpPr>
          <p:nvPr>
            <p:ph type="sldImg"/>
          </p:nvPr>
        </p:nvSpPr>
        <p:spPr bwMode="auto">
          <a:xfrm>
            <a:off x="1133475" y="685800"/>
            <a:ext cx="4567238"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914400" y="4343400"/>
            <a:ext cx="5005388"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xfrm>
            <a:off x="3886200" y="8686800"/>
            <a:ext cx="2946400" cy="454025"/>
          </a:xfrm>
          <a:prstGeom prst="rect">
            <a:avLst/>
          </a:prstGeom>
          <a:ln/>
        </p:spPr>
        <p:txBody>
          <a:bodyPr/>
          <a:lstStyle/>
          <a:p>
            <a:fld id="{A30A001E-ED82-3644-A784-EE52A80F3F29}" type="slidenum">
              <a:rPr lang="en-GB"/>
              <a:pPr/>
              <a:t>17</a:t>
            </a:fld>
            <a:endParaRPr lang="en-GB"/>
          </a:p>
        </p:txBody>
      </p:sp>
      <p:sp>
        <p:nvSpPr>
          <p:cNvPr id="49153" name="Text Box 1"/>
          <p:cNvSpPr txBox="1">
            <a:spLocks noGrp="1" noRot="1" noChangeAspect="1" noChangeArrowheads="1"/>
          </p:cNvSpPr>
          <p:nvPr>
            <p:ph type="sldImg"/>
          </p:nvPr>
        </p:nvSpPr>
        <p:spPr bwMode="auto">
          <a:xfrm>
            <a:off x="1133475" y="685800"/>
            <a:ext cx="4567238"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914400" y="4343400"/>
            <a:ext cx="5005388"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xfrm>
            <a:off x="3884613" y="8685213"/>
            <a:ext cx="2971800" cy="457200"/>
          </a:xfrm>
          <a:prstGeom prst="rect">
            <a:avLst/>
          </a:prstGeom>
          <a:ln/>
        </p:spPr>
        <p:txBody>
          <a:bodyPr/>
          <a:lstStyle/>
          <a:p>
            <a:fld id="{EA77766B-E6E4-844B-AB4A-7CB7DAB719A6}" type="slidenum">
              <a:rPr lang="en-GB"/>
              <a:pPr/>
              <a:t>20</a:t>
            </a:fld>
            <a:endParaRPr lang="en-GB"/>
          </a:p>
        </p:txBody>
      </p:sp>
      <p:sp>
        <p:nvSpPr>
          <p:cNvPr id="51201" name="Text Box 1"/>
          <p:cNvSpPr txBox="1">
            <a:spLocks noGrp="1" noRot="1" noChangeAspect="1" noChangeArrowheads="1"/>
          </p:cNvSpPr>
          <p:nvPr>
            <p:ph type="sldImg"/>
          </p:nvPr>
        </p:nvSpPr>
        <p:spPr bwMode="auto">
          <a:xfrm>
            <a:off x="1133475" y="685800"/>
            <a:ext cx="4567238"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914400" y="4343400"/>
            <a:ext cx="5005388"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96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p>
            <a:pPr lvl="0">
              <a:defRPr sz="1800"/>
            </a:pPr>
            <a:r>
              <a:rPr sz="8000"/>
              <a:t>Texto del título</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idx="10"/>
          </p:nvPr>
        </p:nvSpPr>
        <p:spPr>
          <a:xfrm>
            <a:off x="1300480" y="8891130"/>
            <a:ext cx="2781582" cy="645724"/>
          </a:xfrm>
          <a:prstGeom prst="rect">
            <a:avLst/>
          </a:prstGeom>
        </p:spPr>
        <p:txBody>
          <a:bodyPr lIns="130046" tIns="65023" rIns="130046" bIns="65023"/>
          <a:lstStyle>
            <a:lvl1pPr>
              <a:defRPr/>
            </a:lvl1pPr>
          </a:lstStyle>
          <a:p>
            <a:r>
              <a:rPr lang="en-GB"/>
              <a:t>June 30</a:t>
            </a:r>
            <a:r>
              <a:rPr lang="en-GB" baseline="33000"/>
              <a:t>th</a:t>
            </a:r>
            <a:r>
              <a:rPr lang="en-GB"/>
              <a:t>, 2017</a:t>
            </a:r>
          </a:p>
        </p:txBody>
      </p:sp>
      <p:sp>
        <p:nvSpPr>
          <p:cNvPr id="5" name="Footer Placeholder 4"/>
          <p:cNvSpPr>
            <a:spLocks noGrp="1"/>
          </p:cNvSpPr>
          <p:nvPr>
            <p:ph type="ftr" idx="11"/>
          </p:nvPr>
        </p:nvSpPr>
        <p:spPr>
          <a:xfrm>
            <a:off x="4768426" y="8886613"/>
            <a:ext cx="4190436" cy="614116"/>
          </a:xfrm>
          <a:prstGeom prst="rect">
            <a:avLst/>
          </a:prstGeom>
        </p:spPr>
        <p:txBody>
          <a:bodyPr lIns="130046" tIns="65023" rIns="130046" bIns="65023"/>
          <a:lstStyle>
            <a:lvl1pPr>
              <a:defRPr/>
            </a:lvl1pPr>
          </a:lstStyle>
          <a:p>
            <a:r>
              <a:rPr lang="en-GB"/>
              <a:t>EDS Blois 2017 - Prague</a:t>
            </a:r>
          </a:p>
        </p:txBody>
      </p:sp>
      <p:sp>
        <p:nvSpPr>
          <p:cNvPr id="6" name="Slide Number Placeholder 5"/>
          <p:cNvSpPr>
            <a:spLocks noGrp="1"/>
          </p:cNvSpPr>
          <p:nvPr>
            <p:ph type="sldNum" idx="12"/>
          </p:nvPr>
        </p:nvSpPr>
        <p:spPr>
          <a:xfrm>
            <a:off x="6342087" y="9251950"/>
            <a:ext cx="307926" cy="276999"/>
          </a:xfrm>
        </p:spPr>
        <p:txBody>
          <a:bodyPr/>
          <a:lstStyle>
            <a:lvl1pPr>
              <a:defRPr/>
            </a:lvl1pPr>
          </a:lstStyle>
          <a:p>
            <a:fld id="{B6B05C55-BEA2-164D-89D7-E53E573F737C}" type="slidenum">
              <a:rPr lang="en-GB"/>
              <a:pPr/>
              <a:t>‹#›</a:t>
            </a:fld>
            <a:endParaRPr lang="en-GB"/>
          </a:p>
        </p:txBody>
      </p:sp>
    </p:spTree>
    <p:extLst>
      <p:ext uri="{BB962C8B-B14F-4D97-AF65-F5344CB8AC3E}">
        <p14:creationId xmlns:p14="http://schemas.microsoft.com/office/powerpoint/2010/main" val="1632101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idx="10"/>
          </p:nvPr>
        </p:nvSpPr>
        <p:spPr>
          <a:xfrm>
            <a:off x="1300480" y="8891130"/>
            <a:ext cx="2781582" cy="645724"/>
          </a:xfrm>
          <a:prstGeom prst="rect">
            <a:avLst/>
          </a:prstGeom>
        </p:spPr>
        <p:txBody>
          <a:bodyPr lIns="130046" tIns="65023" rIns="130046" bIns="65023"/>
          <a:lstStyle>
            <a:lvl1pPr>
              <a:defRPr/>
            </a:lvl1pPr>
          </a:lstStyle>
          <a:p>
            <a:r>
              <a:rPr lang="en-GB"/>
              <a:t>June 30</a:t>
            </a:r>
            <a:r>
              <a:rPr lang="en-GB" baseline="33000"/>
              <a:t>th</a:t>
            </a:r>
            <a:r>
              <a:rPr lang="en-GB"/>
              <a:t>, 2017</a:t>
            </a:r>
          </a:p>
        </p:txBody>
      </p:sp>
      <p:sp>
        <p:nvSpPr>
          <p:cNvPr id="4" name="Footer Placeholder 3"/>
          <p:cNvSpPr>
            <a:spLocks noGrp="1"/>
          </p:cNvSpPr>
          <p:nvPr>
            <p:ph type="ftr" idx="11"/>
          </p:nvPr>
        </p:nvSpPr>
        <p:spPr>
          <a:xfrm>
            <a:off x="4768426" y="8886613"/>
            <a:ext cx="4190436" cy="614116"/>
          </a:xfrm>
          <a:prstGeom prst="rect">
            <a:avLst/>
          </a:prstGeom>
        </p:spPr>
        <p:txBody>
          <a:bodyPr lIns="130046" tIns="65023" rIns="130046" bIns="65023"/>
          <a:lstStyle>
            <a:lvl1pPr>
              <a:defRPr/>
            </a:lvl1pPr>
          </a:lstStyle>
          <a:p>
            <a:r>
              <a:rPr lang="en-GB"/>
              <a:t>EDS Blois 2017 - Prague</a:t>
            </a:r>
          </a:p>
        </p:txBody>
      </p:sp>
      <p:sp>
        <p:nvSpPr>
          <p:cNvPr id="5" name="Slide Number Placeholder 4"/>
          <p:cNvSpPr>
            <a:spLocks noGrp="1"/>
          </p:cNvSpPr>
          <p:nvPr>
            <p:ph type="sldNum" idx="12"/>
          </p:nvPr>
        </p:nvSpPr>
        <p:spPr>
          <a:xfrm>
            <a:off x="6342087" y="9251950"/>
            <a:ext cx="307926" cy="276999"/>
          </a:xfrm>
        </p:spPr>
        <p:txBody>
          <a:bodyPr/>
          <a:lstStyle>
            <a:lvl1pPr>
              <a:defRPr/>
            </a:lvl1pPr>
          </a:lstStyle>
          <a:p>
            <a:fld id="{4557ED65-75BB-B54B-88B7-8F90E1A89BDF}" type="slidenum">
              <a:rPr lang="en-GB"/>
              <a:pPr/>
              <a:t>‹#›</a:t>
            </a:fld>
            <a:endParaRPr lang="en-GB"/>
          </a:p>
        </p:txBody>
      </p:sp>
    </p:spTree>
    <p:extLst>
      <p:ext uri="{BB962C8B-B14F-4D97-AF65-F5344CB8AC3E}">
        <p14:creationId xmlns:p14="http://schemas.microsoft.com/office/powerpoint/2010/main" val="41699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10" name="Shape 10"/>
          <p:cNvSpPr>
            <a:spLocks noGrp="1"/>
          </p:cNvSpPr>
          <p:nvPr>
            <p:ph type="title"/>
          </p:nvPr>
        </p:nvSpPr>
        <p:spPr>
          <a:xfrm>
            <a:off x="1270000" y="6718300"/>
            <a:ext cx="10464800" cy="1422400"/>
          </a:xfrm>
          <a:prstGeom prst="rect">
            <a:avLst/>
          </a:prstGeom>
        </p:spPr>
        <p:txBody>
          <a:bodyPr anchor="b"/>
          <a:lstStyle/>
          <a:p>
            <a:pPr lvl="0">
              <a:defRPr sz="1800"/>
            </a:pPr>
            <a:r>
              <a:rPr sz="8000"/>
              <a:t>Texto del título</a:t>
            </a:r>
          </a:p>
        </p:txBody>
      </p:sp>
      <p:sp>
        <p:nvSpPr>
          <p:cNvPr id="11" name="Shape 11"/>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2" name="Shape 12"/>
          <p:cNvSpPr>
            <a:spLocks noGrp="1"/>
          </p:cNvSpPr>
          <p:nvPr>
            <p:ph type="sldNum" sz="quarter" idx="2"/>
          </p:nvPr>
        </p:nvSpPr>
        <p:spPr>
          <a:xfrm>
            <a:off x="6311798" y="9245600"/>
            <a:ext cx="368504" cy="381000"/>
          </a:xfrm>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14" name="Shape 14"/>
          <p:cNvSpPr>
            <a:spLocks noGrp="1"/>
          </p:cNvSpPr>
          <p:nvPr>
            <p:ph type="title"/>
          </p:nvPr>
        </p:nvSpPr>
        <p:spPr>
          <a:xfrm>
            <a:off x="1270000" y="3225800"/>
            <a:ext cx="10464800" cy="3302000"/>
          </a:xfrm>
          <a:prstGeom prst="rect">
            <a:avLst/>
          </a:prstGeom>
        </p:spPr>
        <p:txBody>
          <a:bodyPr/>
          <a:lstStyle/>
          <a:p>
            <a:pPr lvl="0">
              <a:defRPr sz="1800"/>
            </a:pPr>
            <a:r>
              <a:rPr sz="8000"/>
              <a:t>Texto del título</a:t>
            </a:r>
          </a:p>
        </p:txBody>
      </p:sp>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17" name="Shape 17"/>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Texto del título</a:t>
            </a:r>
          </a:p>
        </p:txBody>
      </p:sp>
      <p:sp>
        <p:nvSpPr>
          <p:cNvPr id="18" name="Shape 18"/>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Nivel de texto 1</a:t>
            </a:r>
          </a:p>
          <a:p>
            <a:pPr lvl="1">
              <a:defRPr sz="1800"/>
            </a:pPr>
            <a:r>
              <a:rPr sz="3200"/>
              <a:t>Nivel de texto 2</a:t>
            </a:r>
          </a:p>
          <a:p>
            <a:pPr lvl="2">
              <a:defRPr sz="1800"/>
            </a:pPr>
            <a:r>
              <a:rPr sz="3200"/>
              <a:t>Nivel de texto 3</a:t>
            </a:r>
          </a:p>
          <a:p>
            <a:pPr lvl="3">
              <a:defRPr sz="1800"/>
            </a:pPr>
            <a:r>
              <a:rPr sz="3200"/>
              <a:t>Nivel de texto 4</a:t>
            </a:r>
          </a:p>
          <a:p>
            <a:pPr lvl="4">
              <a:defRPr sz="1800"/>
            </a:pPr>
            <a:r>
              <a:rPr sz="3200"/>
              <a:t>Nivel de texto 5</a:t>
            </a:r>
          </a:p>
        </p:txBody>
      </p:sp>
      <p:sp>
        <p:nvSpPr>
          <p:cNvPr id="19" name="Shape 1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Texto del título</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8000"/>
              <a:t>Texto del título</a:t>
            </a:r>
          </a:p>
        </p:txBody>
      </p:sp>
      <p:sp>
        <p:nvSpPr>
          <p:cNvPr id="25" name="Shape 25"/>
          <p:cNvSpPr>
            <a:spLocks noGrp="1"/>
          </p:cNvSpPr>
          <p:nvPr>
            <p:ph type="body" idx="1"/>
          </p:nvPr>
        </p:nvSpPr>
        <p:spPr>
          <a:prstGeom prst="rect">
            <a:avLst/>
          </a:prstGeom>
        </p:spPr>
        <p:txBody>
          <a:bodyPr/>
          <a:lstStyle/>
          <a:p>
            <a:pPr lvl="0">
              <a:defRPr sz="1800"/>
            </a:pPr>
            <a:r>
              <a:rPr sz="3600"/>
              <a:t>Nivel de texto 1</a:t>
            </a:r>
          </a:p>
          <a:p>
            <a:pPr lvl="1">
              <a:defRPr sz="1800"/>
            </a:pPr>
            <a:r>
              <a:rPr sz="3600"/>
              <a:t>Nivel de texto 2</a:t>
            </a:r>
          </a:p>
          <a:p>
            <a:pPr lvl="2">
              <a:defRPr sz="1800"/>
            </a:pPr>
            <a:r>
              <a:rPr sz="3600"/>
              <a:t>Nivel de texto 3</a:t>
            </a:r>
          </a:p>
          <a:p>
            <a:pPr lvl="3">
              <a:defRPr sz="1800"/>
            </a:pPr>
            <a:r>
              <a:rPr sz="3600"/>
              <a:t>Nivel de texto 4</a:t>
            </a:r>
          </a:p>
          <a:p>
            <a:pPr lvl="4">
              <a:defRPr sz="1800"/>
            </a:pPr>
            <a:r>
              <a:rPr sz="3600"/>
              <a:t>Nivel de texto 5</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defRPr sz="1800"/>
            </a:pPr>
            <a:r>
              <a:rPr sz="8000"/>
              <a:t>Texto del título</a:t>
            </a:r>
          </a:p>
        </p:txBody>
      </p:sp>
      <p:sp>
        <p:nvSpPr>
          <p:cNvPr id="29" name="Shape 29"/>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Nivel de texto 1</a:t>
            </a:r>
          </a:p>
          <a:p>
            <a:pPr lvl="1">
              <a:defRPr sz="1800"/>
            </a:pPr>
            <a:r>
              <a:rPr sz="2800"/>
              <a:t>Nivel de texto 2</a:t>
            </a:r>
          </a:p>
          <a:p>
            <a:pPr lvl="2">
              <a:defRPr sz="1800"/>
            </a:pPr>
            <a:r>
              <a:rPr sz="2800"/>
              <a:t>Nivel de texto 3</a:t>
            </a:r>
          </a:p>
          <a:p>
            <a:pPr lvl="3">
              <a:defRPr sz="1800"/>
            </a:pPr>
            <a:r>
              <a:rPr sz="2800"/>
              <a:t>Nivel de texto 4</a:t>
            </a:r>
          </a:p>
          <a:p>
            <a:pPr lvl="4">
              <a:defRPr sz="1800"/>
            </a:pPr>
            <a:r>
              <a:rPr sz="2800"/>
              <a:t>Nivel de texto 5</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32" name="Shape 32"/>
          <p:cNvSpPr>
            <a:spLocks noGrp="1"/>
          </p:cNvSpPr>
          <p:nvPr>
            <p:ph type="body" idx="1"/>
          </p:nvPr>
        </p:nvSpPr>
        <p:spPr>
          <a:xfrm>
            <a:off x="952500" y="1270000"/>
            <a:ext cx="11099800" cy="7213600"/>
          </a:xfrm>
          <a:prstGeom prst="rect">
            <a:avLst/>
          </a:prstGeom>
        </p:spPr>
        <p:txBody>
          <a:bodyPr/>
          <a:lstStyle/>
          <a:p>
            <a:pPr lvl="0">
              <a:defRPr sz="1800"/>
            </a:pPr>
            <a:r>
              <a:rPr sz="3600"/>
              <a:t>Nivel de texto 1</a:t>
            </a:r>
          </a:p>
          <a:p>
            <a:pPr lvl="1">
              <a:defRPr sz="1800"/>
            </a:pPr>
            <a:r>
              <a:rPr sz="3600"/>
              <a:t>Nivel de texto 2</a:t>
            </a:r>
          </a:p>
          <a:p>
            <a:pPr lvl="2">
              <a:defRPr sz="1800"/>
            </a:pPr>
            <a:r>
              <a:rPr sz="3600"/>
              <a:t>Nivel de texto 3</a:t>
            </a:r>
          </a:p>
          <a:p>
            <a:pPr lvl="3">
              <a:defRPr sz="1800"/>
            </a:pPr>
            <a:r>
              <a:rPr sz="3600"/>
              <a:t>Nivel de texto 4</a:t>
            </a:r>
          </a:p>
          <a:p>
            <a:pPr lvl="4">
              <a:defRPr sz="1800"/>
            </a:pPr>
            <a:r>
              <a:rPr sz="3600"/>
              <a:t>Nivel de texto 5</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3)">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Texto del título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Nivel de texto 1</a:t>
            </a:r>
          </a:p>
          <a:p>
            <a:pPr lvl="1">
              <a:defRPr sz="1800"/>
            </a:pPr>
            <a:r>
              <a:rPr sz="3600"/>
              <a:t>Nivel de texto 2</a:t>
            </a:r>
          </a:p>
          <a:p>
            <a:pPr lvl="2">
              <a:defRPr sz="1800"/>
            </a:pPr>
            <a:r>
              <a:rPr sz="3600"/>
              <a:t>Nivel de texto 3</a:t>
            </a:r>
          </a:p>
          <a:p>
            <a:pPr lvl="3">
              <a:defRPr sz="1800"/>
            </a:pPr>
            <a:r>
              <a:rPr sz="3600"/>
              <a:t>Nivel de texto 4</a:t>
            </a:r>
          </a:p>
          <a:p>
            <a:pPr lvl="4">
              <a:defRPr sz="1800"/>
            </a:pPr>
            <a:r>
              <a:rPr sz="3600"/>
              <a:t>Nivel de texto 5</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0" tIns="0" rIns="0" bIns="0">
            <a:spAutoFit/>
          </a:bodyPr>
          <a:lstStyle>
            <a:lvl1pPr>
              <a:defRPr sz="1800"/>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5.ti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5.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1270000" y="1923380"/>
            <a:ext cx="10464800" cy="3302001"/>
          </a:xfrm>
          <a:prstGeom prst="rect">
            <a:avLst/>
          </a:prstGeom>
        </p:spPr>
        <p:txBody>
          <a:bodyPr/>
          <a:lstStyle>
            <a:lvl1pPr algn="just" defTabSz="461518">
              <a:defRPr sz="5293" b="1">
                <a:latin typeface="Helvetica"/>
                <a:ea typeface="Helvetica"/>
                <a:cs typeface="Helvetica"/>
                <a:sym typeface="Helvetica"/>
              </a:defRPr>
            </a:lvl1pPr>
          </a:lstStyle>
          <a:p>
            <a:pPr lvl="0" algn="ctr">
              <a:defRPr sz="1800" b="0"/>
            </a:pPr>
            <a:r>
              <a:rPr lang="en-US" sz="5293" b="1" dirty="0" smtClean="0"/>
              <a:t>Study of high </a:t>
            </a:r>
            <a:r>
              <a:rPr lang="en-US" sz="5293" b="1" dirty="0" err="1" smtClean="0"/>
              <a:t>muon</a:t>
            </a:r>
            <a:r>
              <a:rPr lang="en-US" sz="5293" b="1" dirty="0" smtClean="0"/>
              <a:t> multiplicity cosmic events with the </a:t>
            </a:r>
            <a:br>
              <a:rPr lang="en-US" sz="5293" b="1" dirty="0" smtClean="0"/>
            </a:br>
            <a:r>
              <a:rPr lang="en-US" sz="5293" b="1" dirty="0" smtClean="0"/>
              <a:t>ALICE-LHC  Experiment</a:t>
            </a:r>
            <a:endParaRPr lang="en-US" sz="5293" b="1" dirty="0"/>
          </a:p>
        </p:txBody>
      </p:sp>
      <p:sp>
        <p:nvSpPr>
          <p:cNvPr id="46" name="Shape 46"/>
          <p:cNvSpPr>
            <a:spLocks noGrp="1"/>
          </p:cNvSpPr>
          <p:nvPr>
            <p:ph type="body" idx="1"/>
          </p:nvPr>
        </p:nvSpPr>
        <p:spPr>
          <a:xfrm>
            <a:off x="906091" y="5509422"/>
            <a:ext cx="11421319" cy="1130301"/>
          </a:xfrm>
          <a:prstGeom prst="rect">
            <a:avLst/>
          </a:prstGeom>
        </p:spPr>
        <p:txBody>
          <a:bodyPr/>
          <a:lstStyle/>
          <a:p>
            <a:pPr lvl="0">
              <a:defRPr sz="1800"/>
            </a:pPr>
            <a:r>
              <a:rPr lang="es-ES_tradnl" sz="3000" dirty="0" smtClean="0"/>
              <a:t>Arturo Fernández Téllez, </a:t>
            </a:r>
            <a:r>
              <a:rPr sz="3000" dirty="0" smtClean="0"/>
              <a:t>for </a:t>
            </a:r>
            <a:r>
              <a:rPr sz="3000" dirty="0"/>
              <a:t>the ALICE Collaboration</a:t>
            </a:r>
          </a:p>
          <a:p>
            <a:pPr lvl="0">
              <a:defRPr sz="1800"/>
            </a:pPr>
            <a:r>
              <a:rPr dirty="0"/>
              <a:t>Faculty of Physics and Mathematics - Autonomous University of Puebla (BUAP, México)</a:t>
            </a:r>
          </a:p>
        </p:txBody>
      </p:sp>
      <p:grpSp>
        <p:nvGrpSpPr>
          <p:cNvPr id="50" name="Group 50"/>
          <p:cNvGrpSpPr/>
          <p:nvPr/>
        </p:nvGrpSpPr>
        <p:grpSpPr>
          <a:xfrm>
            <a:off x="1064067" y="298821"/>
            <a:ext cx="1259553" cy="2198355"/>
            <a:chOff x="0" y="0"/>
            <a:chExt cx="1476869" cy="2515031"/>
          </a:xfrm>
        </p:grpSpPr>
        <p:pic>
          <p:nvPicPr>
            <p:cNvPr id="48" name="pasted-image.png"/>
            <p:cNvPicPr/>
            <p:nvPr/>
          </p:nvPicPr>
          <p:blipFill>
            <a:blip r:embed="rId2">
              <a:extLst/>
            </a:blip>
            <a:stretch>
              <a:fillRect/>
            </a:stretch>
          </p:blipFill>
          <p:spPr>
            <a:xfrm>
              <a:off x="89819" y="1217800"/>
              <a:ext cx="1297231" cy="1297232"/>
            </a:xfrm>
            <a:prstGeom prst="rect">
              <a:avLst/>
            </a:prstGeom>
            <a:ln w="12700" cap="flat">
              <a:noFill/>
              <a:miter lim="400000"/>
            </a:ln>
            <a:effectLst/>
          </p:spPr>
        </p:pic>
        <p:pic>
          <p:nvPicPr>
            <p:cNvPr id="49" name="pasted-image.pdf"/>
            <p:cNvPicPr/>
            <p:nvPr/>
          </p:nvPicPr>
          <p:blipFill>
            <a:blip r:embed="rId3">
              <a:extLst/>
            </a:blip>
            <a:stretch>
              <a:fillRect/>
            </a:stretch>
          </p:blipFill>
          <p:spPr>
            <a:xfrm>
              <a:off x="0" y="0"/>
              <a:ext cx="1476870" cy="1476870"/>
            </a:xfrm>
            <a:prstGeom prst="rect">
              <a:avLst/>
            </a:prstGeom>
            <a:ln w="12700" cap="flat">
              <a:noFill/>
              <a:miter lim="400000"/>
            </a:ln>
            <a:effectLst/>
          </p:spPr>
        </p:pic>
      </p:grpSp>
      <p:sp>
        <p:nvSpPr>
          <p:cNvPr id="52" name="Shape 52"/>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a:t>
            </a:fld>
            <a:endParaRPr/>
          </a:p>
        </p:txBody>
      </p:sp>
      <p:pic>
        <p:nvPicPr>
          <p:cNvPr id="54" name="pasted-image.png"/>
          <p:cNvPicPr/>
          <p:nvPr/>
        </p:nvPicPr>
        <p:blipFill>
          <a:blip r:embed="rId4">
            <a:extLst/>
          </a:blip>
          <a:stretch>
            <a:fillRect/>
          </a:stretch>
        </p:blipFill>
        <p:spPr>
          <a:xfrm>
            <a:off x="11189416" y="519126"/>
            <a:ext cx="1090767" cy="1517403"/>
          </a:xfrm>
          <a:prstGeom prst="rect">
            <a:avLst/>
          </a:prstGeom>
          <a:ln w="12700">
            <a:miter lim="400000"/>
          </a:ln>
        </p:spPr>
      </p:pic>
      <p:pic>
        <p:nvPicPr>
          <p:cNvPr id="2" name="Picture 1" descr="Logo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438" y="6639723"/>
            <a:ext cx="3798626" cy="2935302"/>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sz="8000" b="1"/>
              <a:t>Experimental setup</a:t>
            </a:r>
          </a:p>
        </p:txBody>
      </p:sp>
      <p:sp>
        <p:nvSpPr>
          <p:cNvPr id="122" name="Shape 122"/>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10</a:t>
            </a:fld>
            <a:endParaRPr/>
          </a:p>
        </p:txBody>
      </p:sp>
      <p:grpSp>
        <p:nvGrpSpPr>
          <p:cNvPr id="130" name="Group 130"/>
          <p:cNvGrpSpPr/>
          <p:nvPr/>
        </p:nvGrpSpPr>
        <p:grpSpPr>
          <a:xfrm>
            <a:off x="294320" y="1569663"/>
            <a:ext cx="11958331" cy="7467130"/>
            <a:chOff x="0" y="0"/>
            <a:chExt cx="11958330" cy="7467128"/>
          </a:xfrm>
        </p:grpSpPr>
        <p:pic>
          <p:nvPicPr>
            <p:cNvPr id="123" name="pasted-image.tif"/>
            <p:cNvPicPr/>
            <p:nvPr/>
          </p:nvPicPr>
          <p:blipFill>
            <a:blip r:embed="rId2">
              <a:extLst/>
            </a:blip>
            <a:stretch>
              <a:fillRect/>
            </a:stretch>
          </p:blipFill>
          <p:spPr>
            <a:xfrm>
              <a:off x="971576" y="0"/>
              <a:ext cx="10986755" cy="7467129"/>
            </a:xfrm>
            <a:prstGeom prst="rect">
              <a:avLst/>
            </a:prstGeom>
            <a:ln w="12700" cap="flat">
              <a:noFill/>
              <a:miter lim="400000"/>
            </a:ln>
            <a:effectLst/>
          </p:spPr>
        </p:pic>
        <p:sp>
          <p:nvSpPr>
            <p:cNvPr id="124" name="Shape 124"/>
            <p:cNvSpPr/>
            <p:nvPr/>
          </p:nvSpPr>
          <p:spPr>
            <a:xfrm>
              <a:off x="9510079" y="4500936"/>
              <a:ext cx="331937" cy="317501"/>
            </a:xfrm>
            <a:prstGeom prst="rect">
              <a:avLst/>
            </a:prstGeom>
            <a:solidFill>
              <a:srgbClr val="A6AAA9"/>
            </a:soli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25" name="Shape 125"/>
            <p:cNvSpPr/>
            <p:nvPr/>
          </p:nvSpPr>
          <p:spPr>
            <a:xfrm>
              <a:off x="2486979" y="3053136"/>
              <a:ext cx="331937" cy="317501"/>
            </a:xfrm>
            <a:prstGeom prst="rect">
              <a:avLst/>
            </a:prstGeom>
            <a:solidFill>
              <a:srgbClr val="A6AAA9"/>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pPr>
              <a:endParaRPr/>
            </a:p>
          </p:txBody>
        </p:sp>
        <p:sp>
          <p:nvSpPr>
            <p:cNvPr id="126" name="Shape 126"/>
            <p:cNvSpPr/>
            <p:nvPr/>
          </p:nvSpPr>
          <p:spPr>
            <a:xfrm flipV="1">
              <a:off x="1220283" y="3357936"/>
              <a:ext cx="1283378" cy="76201"/>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27" name="Shape 127"/>
            <p:cNvSpPr/>
            <p:nvPr/>
          </p:nvSpPr>
          <p:spPr>
            <a:xfrm>
              <a:off x="0" y="3245592"/>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sp>
          <p:nvSpPr>
            <p:cNvPr id="128" name="Shape 128"/>
            <p:cNvSpPr/>
            <p:nvPr/>
          </p:nvSpPr>
          <p:spPr>
            <a:xfrm flipH="1" flipV="1">
              <a:off x="9663232" y="4806848"/>
              <a:ext cx="991392" cy="99139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29" name="Shape 129"/>
            <p:cNvSpPr/>
            <p:nvPr/>
          </p:nvSpPr>
          <p:spPr>
            <a:xfrm>
              <a:off x="10226407" y="5787285"/>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grpSp>
      <p:sp>
        <p:nvSpPr>
          <p:cNvPr id="131" name="Shape 131"/>
          <p:cNvSpPr/>
          <p:nvPr/>
        </p:nvSpPr>
        <p:spPr>
          <a:xfrm>
            <a:off x="7156164" y="9393731"/>
            <a:ext cx="588367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b="1">
                <a:latin typeface="Helvetica"/>
                <a:ea typeface="Helvetica"/>
                <a:cs typeface="Helvetica"/>
                <a:sym typeface="Helvetica"/>
              </a:defRPr>
            </a:lvl1pPr>
          </a:lstStyle>
          <a:p>
            <a:pPr lvl="0">
              <a:defRPr sz="1800" b="0"/>
            </a:pPr>
            <a:r>
              <a:rPr sz="1600" b="1"/>
              <a:t>* trigger detector installed for Run 2 (p-p diffractive studies)</a:t>
            </a:r>
          </a:p>
        </p:txBody>
      </p:sp>
      <p:pic>
        <p:nvPicPr>
          <p:cNvPr id="132" name="Picture 131"/>
          <p:cNvPicPr/>
          <p:nvPr/>
        </p:nvPicPr>
        <p:blipFill>
          <a:blip r:embed="rId3">
            <a:extLst/>
          </a:blip>
          <a:stretch>
            <a:fillRect/>
          </a:stretch>
        </p:blipFill>
        <p:spPr>
          <a:xfrm>
            <a:off x="3244850" y="1400410"/>
            <a:ext cx="4000500" cy="1612901"/>
          </a:xfrm>
          <a:prstGeom prst="rect">
            <a:avLst/>
          </a:prstGeom>
          <a:effectLst>
            <a:outerShdw blurRad="254000" dist="127000" dir="5400000" rotWithShape="0">
              <a:srgbClr val="000000">
                <a:alpha val="78257"/>
              </a:srgbClr>
            </a:outerShdw>
            <a:reflection stA="77682" endPos="40000" dir="5400000" sy="-100000" algn="bl" rotWithShape="0"/>
          </a:effectLst>
        </p:spPr>
      </p:pic>
      <p:sp>
        <p:nvSpPr>
          <p:cNvPr id="133" name="Shape 133"/>
          <p:cNvSpPr/>
          <p:nvPr/>
        </p:nvSpPr>
        <p:spPr>
          <a:xfrm>
            <a:off x="5034300" y="2459385"/>
            <a:ext cx="7684459" cy="1846659"/>
          </a:xfrm>
          <a:custGeom>
            <a:avLst/>
            <a:gdLst/>
            <a:ahLst/>
            <a:cxnLst>
              <a:cxn ang="0">
                <a:pos x="wd2" y="hd2"/>
              </a:cxn>
              <a:cxn ang="5400000">
                <a:pos x="wd2" y="hd2"/>
              </a:cxn>
              <a:cxn ang="10800000">
                <a:pos x="wd2" y="hd2"/>
              </a:cxn>
              <a:cxn ang="16200000">
                <a:pos x="wd2" y="hd2"/>
              </a:cxn>
            </a:cxnLst>
            <a:rect l="0" t="0" r="r" b="b"/>
            <a:pathLst>
              <a:path w="21600" h="21600" extrusionOk="0">
                <a:moveTo>
                  <a:pt x="1887" y="0"/>
                </a:moveTo>
                <a:cubicBezTo>
                  <a:pt x="1574" y="0"/>
                  <a:pt x="1320" y="542"/>
                  <a:pt x="1320" y="1209"/>
                </a:cubicBezTo>
                <a:lnTo>
                  <a:pt x="1320" y="2051"/>
                </a:lnTo>
                <a:lnTo>
                  <a:pt x="0" y="4466"/>
                </a:lnTo>
                <a:lnTo>
                  <a:pt x="1320" y="6880"/>
                </a:lnTo>
                <a:lnTo>
                  <a:pt x="1320" y="20391"/>
                </a:lnTo>
                <a:cubicBezTo>
                  <a:pt x="1320" y="21058"/>
                  <a:pt x="1574" y="21600"/>
                  <a:pt x="1887" y="21600"/>
                </a:cubicBezTo>
                <a:lnTo>
                  <a:pt x="21033" y="21600"/>
                </a:lnTo>
                <a:cubicBezTo>
                  <a:pt x="21346" y="21600"/>
                  <a:pt x="21600" y="21058"/>
                  <a:pt x="21600" y="20391"/>
                </a:cubicBezTo>
                <a:lnTo>
                  <a:pt x="21600" y="1209"/>
                </a:lnTo>
                <a:cubicBezTo>
                  <a:pt x="21600" y="542"/>
                  <a:pt x="21346" y="0"/>
                  <a:pt x="21033" y="0"/>
                </a:cubicBezTo>
                <a:lnTo>
                  <a:pt x="1887" y="0"/>
                </a:lnTo>
                <a:close/>
              </a:path>
            </a:pathLst>
          </a:cu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40000" tIns="0" rIns="0" bIns="0" anchor="ctr">
            <a:spAutoFit/>
          </a:bodyPr>
          <a:lstStyle/>
          <a:p>
            <a:pPr lvl="0" algn="just">
              <a:defRPr sz="1800"/>
            </a:pPr>
            <a:r>
              <a:rPr sz="2000" dirty="0"/>
              <a:t>the </a:t>
            </a:r>
            <a:r>
              <a:rPr sz="2000" b="1" dirty="0">
                <a:latin typeface="Helvetica"/>
                <a:ea typeface="Helvetica"/>
                <a:cs typeface="Helvetica"/>
                <a:sym typeface="Helvetica"/>
              </a:rPr>
              <a:t>A</a:t>
            </a:r>
            <a:r>
              <a:rPr sz="2000" dirty="0"/>
              <a:t>lice </a:t>
            </a:r>
            <a:r>
              <a:rPr sz="2000" b="1" dirty="0">
                <a:latin typeface="Helvetica"/>
                <a:ea typeface="Helvetica"/>
                <a:cs typeface="Helvetica"/>
                <a:sym typeface="Helvetica"/>
              </a:rPr>
              <a:t>CO</a:t>
            </a:r>
            <a:r>
              <a:rPr sz="2000" dirty="0"/>
              <a:t>smic </a:t>
            </a:r>
            <a:r>
              <a:rPr sz="2000" b="1" dirty="0">
                <a:latin typeface="Helvetica"/>
                <a:ea typeface="Helvetica"/>
                <a:cs typeface="Helvetica"/>
                <a:sym typeface="Helvetica"/>
              </a:rPr>
              <a:t>R</a:t>
            </a:r>
            <a:r>
              <a:rPr sz="2000" dirty="0"/>
              <a:t>ay </a:t>
            </a:r>
            <a:r>
              <a:rPr sz="2000" b="1" dirty="0">
                <a:latin typeface="Helvetica"/>
                <a:ea typeface="Helvetica"/>
                <a:cs typeface="Helvetica"/>
                <a:sym typeface="Helvetica"/>
              </a:rPr>
              <a:t>DE</a:t>
            </a:r>
            <a:r>
              <a:rPr sz="2000" dirty="0"/>
              <a:t>tector is used to trigger on </a:t>
            </a:r>
            <a:r>
              <a:rPr sz="2000" b="1" dirty="0">
                <a:latin typeface="Helvetica"/>
                <a:ea typeface="Helvetica"/>
                <a:cs typeface="Helvetica"/>
                <a:sym typeface="Helvetica"/>
              </a:rPr>
              <a:t>atmospheric muons</a:t>
            </a:r>
            <a:r>
              <a:rPr sz="2000" dirty="0"/>
              <a:t>. It consists of an array of 60 scintillators module located on the three top octants of the magnet. This trigger is used for </a:t>
            </a:r>
            <a:r>
              <a:rPr sz="2000" b="1" dirty="0">
                <a:latin typeface="Helvetica"/>
                <a:ea typeface="Helvetica"/>
                <a:cs typeface="Helvetica"/>
                <a:sym typeface="Helvetica"/>
              </a:rPr>
              <a:t>calibration</a:t>
            </a:r>
            <a:r>
              <a:rPr sz="2000" dirty="0"/>
              <a:t> and </a:t>
            </a:r>
            <a:r>
              <a:rPr sz="2000" b="1" dirty="0">
                <a:latin typeface="Helvetica"/>
                <a:ea typeface="Helvetica"/>
                <a:cs typeface="Helvetica"/>
                <a:sym typeface="Helvetica"/>
              </a:rPr>
              <a:t>alignment</a:t>
            </a:r>
            <a:r>
              <a:rPr sz="2000" dirty="0"/>
              <a:t> of the central barrel detectors. These events are being used for </a:t>
            </a:r>
            <a:r>
              <a:rPr sz="2000" b="1" dirty="0">
                <a:latin typeface="Helvetica"/>
                <a:ea typeface="Helvetica"/>
                <a:cs typeface="Helvetica"/>
                <a:sym typeface="Helvetica"/>
              </a:rPr>
              <a:t>cosmic ray studies.</a:t>
            </a:r>
          </a:p>
        </p:txBody>
      </p:sp>
      <p:sp>
        <p:nvSpPr>
          <p:cNvPr id="134" name="Shape 134"/>
          <p:cNvSpPr/>
          <p:nvPr/>
        </p:nvSpPr>
        <p:spPr>
          <a:xfrm>
            <a:off x="437864" y="1725083"/>
            <a:ext cx="166427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C82506"/>
                </a:solidFill>
                <a:latin typeface="Helvetica"/>
                <a:ea typeface="Helvetica"/>
                <a:cs typeface="Helvetica"/>
                <a:sym typeface="Helvetica"/>
              </a:defRPr>
            </a:lvl1pPr>
          </a:lstStyle>
          <a:p>
            <a:pPr lvl="0">
              <a:defRPr sz="1800" b="0">
                <a:solidFill>
                  <a:srgbClr val="000000"/>
                </a:solidFill>
              </a:defRPr>
            </a:pPr>
            <a:r>
              <a:rPr sz="3600" b="1">
                <a:solidFill>
                  <a:srgbClr val="C82506"/>
                </a:solidFill>
              </a:rPr>
              <a:t>Trigger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sz="8000" b="1"/>
              <a:t>Experimental setup</a:t>
            </a:r>
          </a:p>
        </p:txBody>
      </p:sp>
      <p:sp>
        <p:nvSpPr>
          <p:cNvPr id="137" name="Shape 137"/>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11</a:t>
            </a:fld>
            <a:endParaRPr/>
          </a:p>
        </p:txBody>
      </p:sp>
      <p:grpSp>
        <p:nvGrpSpPr>
          <p:cNvPr id="145" name="Group 145"/>
          <p:cNvGrpSpPr/>
          <p:nvPr/>
        </p:nvGrpSpPr>
        <p:grpSpPr>
          <a:xfrm>
            <a:off x="294320" y="1569663"/>
            <a:ext cx="11958331" cy="7467130"/>
            <a:chOff x="0" y="0"/>
            <a:chExt cx="11958330" cy="7467128"/>
          </a:xfrm>
        </p:grpSpPr>
        <p:pic>
          <p:nvPicPr>
            <p:cNvPr id="138" name="pasted-image.tif"/>
            <p:cNvPicPr/>
            <p:nvPr/>
          </p:nvPicPr>
          <p:blipFill>
            <a:blip r:embed="rId2">
              <a:extLst/>
            </a:blip>
            <a:stretch>
              <a:fillRect/>
            </a:stretch>
          </p:blipFill>
          <p:spPr>
            <a:xfrm>
              <a:off x="971576" y="0"/>
              <a:ext cx="10986755" cy="7467129"/>
            </a:xfrm>
            <a:prstGeom prst="rect">
              <a:avLst/>
            </a:prstGeom>
            <a:ln w="12700" cap="flat">
              <a:noFill/>
              <a:miter lim="400000"/>
            </a:ln>
            <a:effectLst/>
          </p:spPr>
        </p:pic>
        <p:sp>
          <p:nvSpPr>
            <p:cNvPr id="139" name="Shape 139"/>
            <p:cNvSpPr/>
            <p:nvPr/>
          </p:nvSpPr>
          <p:spPr>
            <a:xfrm>
              <a:off x="9510079" y="4500936"/>
              <a:ext cx="331937" cy="317501"/>
            </a:xfrm>
            <a:prstGeom prst="rect">
              <a:avLst/>
            </a:prstGeom>
            <a:solidFill>
              <a:srgbClr val="A6AAA9"/>
            </a:soli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40" name="Shape 140"/>
            <p:cNvSpPr/>
            <p:nvPr/>
          </p:nvSpPr>
          <p:spPr>
            <a:xfrm>
              <a:off x="2486979" y="3053136"/>
              <a:ext cx="331937" cy="317501"/>
            </a:xfrm>
            <a:prstGeom prst="rect">
              <a:avLst/>
            </a:prstGeom>
            <a:solidFill>
              <a:srgbClr val="A6AAA9"/>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pPr>
              <a:endParaRPr/>
            </a:p>
          </p:txBody>
        </p:sp>
        <p:sp>
          <p:nvSpPr>
            <p:cNvPr id="141" name="Shape 141"/>
            <p:cNvSpPr/>
            <p:nvPr/>
          </p:nvSpPr>
          <p:spPr>
            <a:xfrm flipV="1">
              <a:off x="1220283" y="3357936"/>
              <a:ext cx="1283378" cy="76201"/>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42" name="Shape 142"/>
            <p:cNvSpPr/>
            <p:nvPr/>
          </p:nvSpPr>
          <p:spPr>
            <a:xfrm>
              <a:off x="0" y="3245592"/>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sp>
          <p:nvSpPr>
            <p:cNvPr id="143" name="Shape 143"/>
            <p:cNvSpPr/>
            <p:nvPr/>
          </p:nvSpPr>
          <p:spPr>
            <a:xfrm flipH="1" flipV="1">
              <a:off x="9663231" y="4806848"/>
              <a:ext cx="991392" cy="99139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44" name="Shape 144"/>
            <p:cNvSpPr/>
            <p:nvPr/>
          </p:nvSpPr>
          <p:spPr>
            <a:xfrm>
              <a:off x="10226406" y="5787285"/>
              <a:ext cx="1275412"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grpSp>
      <p:sp>
        <p:nvSpPr>
          <p:cNvPr id="146" name="Shape 146"/>
          <p:cNvSpPr/>
          <p:nvPr/>
        </p:nvSpPr>
        <p:spPr>
          <a:xfrm>
            <a:off x="7156164" y="9393731"/>
            <a:ext cx="588367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b="1">
                <a:latin typeface="Helvetica"/>
                <a:ea typeface="Helvetica"/>
                <a:cs typeface="Helvetica"/>
                <a:sym typeface="Helvetica"/>
              </a:defRPr>
            </a:lvl1pPr>
          </a:lstStyle>
          <a:p>
            <a:pPr lvl="0">
              <a:defRPr sz="1800" b="0"/>
            </a:pPr>
            <a:r>
              <a:rPr sz="1600" b="1"/>
              <a:t>* trigger detector installed for Run 2 (p-p diffractive studies)</a:t>
            </a:r>
          </a:p>
        </p:txBody>
      </p:sp>
      <p:pic>
        <p:nvPicPr>
          <p:cNvPr id="147" name="Picture 146"/>
          <p:cNvPicPr/>
          <p:nvPr/>
        </p:nvPicPr>
        <p:blipFill>
          <a:blip r:embed="rId3">
            <a:extLst/>
          </a:blip>
          <a:stretch>
            <a:fillRect/>
          </a:stretch>
        </p:blipFill>
        <p:spPr>
          <a:xfrm>
            <a:off x="3048000" y="3495675"/>
            <a:ext cx="3276600" cy="3276600"/>
          </a:xfrm>
          <a:prstGeom prst="rect">
            <a:avLst/>
          </a:prstGeom>
          <a:effectLst>
            <a:outerShdw blurRad="50800" dist="25400" dir="3600000" rotWithShape="0">
              <a:srgbClr val="000000">
                <a:alpha val="70000"/>
              </a:srgbClr>
            </a:outerShdw>
            <a:reflection stA="50000" endPos="40000" dir="5400000" sy="-100000" algn="bl" rotWithShape="0"/>
          </a:effectLst>
        </p:spPr>
      </p:pic>
      <p:pic>
        <p:nvPicPr>
          <p:cNvPr id="148" name="Picture 147"/>
          <p:cNvPicPr/>
          <p:nvPr/>
        </p:nvPicPr>
        <p:blipFill>
          <a:blip r:embed="rId4">
            <a:extLst/>
          </a:blip>
          <a:stretch>
            <a:fillRect/>
          </a:stretch>
        </p:blipFill>
        <p:spPr>
          <a:xfrm>
            <a:off x="2906951" y="6024657"/>
            <a:ext cx="3247181" cy="844676"/>
          </a:xfrm>
          <a:prstGeom prst="rect">
            <a:avLst/>
          </a:prstGeom>
          <a:effectLst>
            <a:outerShdw blurRad="50800" dist="25400" dir="3600000" rotWithShape="0">
              <a:srgbClr val="000000">
                <a:alpha val="70000"/>
              </a:srgbClr>
            </a:outerShdw>
            <a:reflection stA="50000" endPos="40000" dir="5400000" sy="-100000" algn="bl" rotWithShape="0"/>
          </a:effectLst>
        </p:spPr>
      </p:pic>
      <p:pic>
        <p:nvPicPr>
          <p:cNvPr id="149" name="Picture 148"/>
          <p:cNvPicPr/>
          <p:nvPr/>
        </p:nvPicPr>
        <p:blipFill>
          <a:blip r:embed="rId5">
            <a:extLst/>
          </a:blip>
          <a:stretch>
            <a:fillRect/>
          </a:stretch>
        </p:blipFill>
        <p:spPr>
          <a:xfrm>
            <a:off x="5716590" y="4021909"/>
            <a:ext cx="753150" cy="475275"/>
          </a:xfrm>
          <a:prstGeom prst="rect">
            <a:avLst/>
          </a:prstGeom>
          <a:effectLst>
            <a:outerShdw blurRad="50800" dist="25400" dir="3600000" rotWithShape="0">
              <a:srgbClr val="000000">
                <a:alpha val="70000"/>
              </a:srgbClr>
            </a:outerShdw>
            <a:reflection stA="50000" endPos="40000" dir="5400000" sy="-100000" algn="bl" rotWithShape="0"/>
          </a:effectLst>
        </p:spPr>
      </p:pic>
      <p:sp>
        <p:nvSpPr>
          <p:cNvPr id="150" name="Shape 150"/>
          <p:cNvSpPr/>
          <p:nvPr/>
        </p:nvSpPr>
        <p:spPr>
          <a:xfrm>
            <a:off x="5843638" y="1415162"/>
            <a:ext cx="6303964" cy="3100061"/>
          </a:xfrm>
          <a:custGeom>
            <a:avLst/>
            <a:gdLst/>
            <a:ahLst/>
            <a:cxnLst>
              <a:cxn ang="0">
                <a:pos x="wd2" y="hd2"/>
              </a:cxn>
              <a:cxn ang="5400000">
                <a:pos x="wd2" y="hd2"/>
              </a:cxn>
              <a:cxn ang="10800000">
                <a:pos x="wd2" y="hd2"/>
              </a:cxn>
              <a:cxn ang="16200000">
                <a:pos x="wd2" y="hd2"/>
              </a:cxn>
            </a:cxnLst>
            <a:rect l="0" t="0" r="r" b="b"/>
            <a:pathLst>
              <a:path w="21600" h="21600" extrusionOk="0">
                <a:moveTo>
                  <a:pt x="7353" y="0"/>
                </a:moveTo>
                <a:cubicBezTo>
                  <a:pt x="7115" y="0"/>
                  <a:pt x="6922" y="487"/>
                  <a:pt x="6922" y="1087"/>
                </a:cubicBezTo>
                <a:lnTo>
                  <a:pt x="6922" y="18918"/>
                </a:lnTo>
                <a:lnTo>
                  <a:pt x="0" y="21600"/>
                </a:lnTo>
                <a:lnTo>
                  <a:pt x="11525" y="21116"/>
                </a:lnTo>
                <a:lnTo>
                  <a:pt x="21169" y="21116"/>
                </a:lnTo>
                <a:cubicBezTo>
                  <a:pt x="21407" y="21116"/>
                  <a:pt x="21600" y="20630"/>
                  <a:pt x="21600" y="20029"/>
                </a:cubicBezTo>
                <a:lnTo>
                  <a:pt x="21600" y="1087"/>
                </a:lnTo>
                <a:cubicBezTo>
                  <a:pt x="21600" y="487"/>
                  <a:pt x="21407" y="0"/>
                  <a:pt x="21169" y="0"/>
                </a:cubicBezTo>
                <a:lnTo>
                  <a:pt x="7353" y="0"/>
                </a:lnTo>
                <a:close/>
              </a:path>
            </a:pathLst>
          </a:cu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2160000" tIns="72000" rIns="0" bIns="72000" anchor="ctr">
            <a:spAutoFit/>
          </a:bodyPr>
          <a:lstStyle/>
          <a:p>
            <a:pPr lvl="0">
              <a:defRPr sz="1800"/>
            </a:pPr>
            <a:r>
              <a:rPr sz="2400" b="1">
                <a:latin typeface="Helvetica"/>
                <a:ea typeface="Helvetica"/>
                <a:cs typeface="Helvetica"/>
                <a:sym typeface="Helvetica"/>
              </a:rPr>
              <a:t>TOF</a:t>
            </a:r>
            <a:r>
              <a:rPr sz="2400"/>
              <a:t>: has a cylindrical shape, covering polar angles between 45 degrees and 135 degrees over the full azimuth. It measures the time of flight of the particles (for PID) in the central barrel with a resolution of 100 ps.</a:t>
            </a:r>
          </a:p>
        </p:txBody>
      </p:sp>
      <p:pic>
        <p:nvPicPr>
          <p:cNvPr id="151" name="Captura de pantalla 2015-07-23 a la(s) 11.58.43.png"/>
          <p:cNvPicPr/>
          <p:nvPr/>
        </p:nvPicPr>
        <p:blipFill>
          <a:blip r:embed="rId6">
            <a:extLst/>
          </a:blip>
          <a:stretch>
            <a:fillRect/>
          </a:stretch>
        </p:blipFill>
        <p:spPr>
          <a:xfrm>
            <a:off x="213283" y="6549349"/>
            <a:ext cx="3737136" cy="3200063"/>
          </a:xfrm>
          <a:prstGeom prst="rect">
            <a:avLst/>
          </a:prstGeom>
          <a:ln w="12700">
            <a:miter lim="400000"/>
          </a:ln>
        </p:spPr>
      </p:pic>
      <p:sp>
        <p:nvSpPr>
          <p:cNvPr id="152" name="Shape 152"/>
          <p:cNvSpPr/>
          <p:nvPr/>
        </p:nvSpPr>
        <p:spPr>
          <a:xfrm>
            <a:off x="437864" y="1725083"/>
            <a:ext cx="166427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C82506"/>
                </a:solidFill>
                <a:latin typeface="Helvetica"/>
                <a:ea typeface="Helvetica"/>
                <a:cs typeface="Helvetica"/>
                <a:sym typeface="Helvetica"/>
              </a:defRPr>
            </a:lvl1pPr>
          </a:lstStyle>
          <a:p>
            <a:pPr lvl="0">
              <a:defRPr sz="1800" b="0">
                <a:solidFill>
                  <a:srgbClr val="000000"/>
                </a:solidFill>
              </a:defRPr>
            </a:pPr>
            <a:r>
              <a:rPr sz="3600" b="1">
                <a:solidFill>
                  <a:srgbClr val="C82506"/>
                </a:solidFill>
              </a:rPr>
              <a:t>Trigger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sz="8000" b="1"/>
              <a:t>Experimental setup</a:t>
            </a:r>
          </a:p>
        </p:txBody>
      </p:sp>
      <p:sp>
        <p:nvSpPr>
          <p:cNvPr id="155" name="Shape 155"/>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12</a:t>
            </a:fld>
            <a:endParaRPr/>
          </a:p>
        </p:txBody>
      </p:sp>
      <p:grpSp>
        <p:nvGrpSpPr>
          <p:cNvPr id="163" name="Group 163"/>
          <p:cNvGrpSpPr/>
          <p:nvPr/>
        </p:nvGrpSpPr>
        <p:grpSpPr>
          <a:xfrm>
            <a:off x="294320" y="1569663"/>
            <a:ext cx="11958331" cy="7467130"/>
            <a:chOff x="0" y="0"/>
            <a:chExt cx="11958330" cy="7467128"/>
          </a:xfrm>
        </p:grpSpPr>
        <p:pic>
          <p:nvPicPr>
            <p:cNvPr id="156" name="pasted-image.tif"/>
            <p:cNvPicPr/>
            <p:nvPr/>
          </p:nvPicPr>
          <p:blipFill>
            <a:blip r:embed="rId2">
              <a:extLst/>
            </a:blip>
            <a:stretch>
              <a:fillRect/>
            </a:stretch>
          </p:blipFill>
          <p:spPr>
            <a:xfrm>
              <a:off x="971576" y="0"/>
              <a:ext cx="10986755" cy="7467129"/>
            </a:xfrm>
            <a:prstGeom prst="rect">
              <a:avLst/>
            </a:prstGeom>
            <a:ln w="12700" cap="flat">
              <a:noFill/>
              <a:miter lim="400000"/>
            </a:ln>
            <a:effectLst/>
          </p:spPr>
        </p:pic>
        <p:sp>
          <p:nvSpPr>
            <p:cNvPr id="157" name="Shape 157"/>
            <p:cNvSpPr/>
            <p:nvPr/>
          </p:nvSpPr>
          <p:spPr>
            <a:xfrm>
              <a:off x="9510079" y="4500936"/>
              <a:ext cx="331937" cy="317501"/>
            </a:xfrm>
            <a:prstGeom prst="rect">
              <a:avLst/>
            </a:prstGeom>
            <a:solidFill>
              <a:srgbClr val="A6AAA9"/>
            </a:soli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58" name="Shape 158"/>
            <p:cNvSpPr/>
            <p:nvPr/>
          </p:nvSpPr>
          <p:spPr>
            <a:xfrm>
              <a:off x="2486979" y="3053136"/>
              <a:ext cx="331937" cy="317501"/>
            </a:xfrm>
            <a:prstGeom prst="rect">
              <a:avLst/>
            </a:prstGeom>
            <a:solidFill>
              <a:srgbClr val="A6AAA9"/>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pPr>
              <a:endParaRPr/>
            </a:p>
          </p:txBody>
        </p:sp>
        <p:sp>
          <p:nvSpPr>
            <p:cNvPr id="159" name="Shape 159"/>
            <p:cNvSpPr/>
            <p:nvPr/>
          </p:nvSpPr>
          <p:spPr>
            <a:xfrm flipV="1">
              <a:off x="1220283" y="3357936"/>
              <a:ext cx="1283378" cy="76201"/>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60" name="Shape 160"/>
            <p:cNvSpPr/>
            <p:nvPr/>
          </p:nvSpPr>
          <p:spPr>
            <a:xfrm>
              <a:off x="0" y="3245592"/>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sp>
          <p:nvSpPr>
            <p:cNvPr id="161" name="Shape 161"/>
            <p:cNvSpPr/>
            <p:nvPr/>
          </p:nvSpPr>
          <p:spPr>
            <a:xfrm flipH="1" flipV="1">
              <a:off x="9663231" y="4806848"/>
              <a:ext cx="991392" cy="99139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62" name="Shape 162"/>
            <p:cNvSpPr/>
            <p:nvPr/>
          </p:nvSpPr>
          <p:spPr>
            <a:xfrm>
              <a:off x="10226406" y="5787285"/>
              <a:ext cx="1275412"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grpSp>
      <p:sp>
        <p:nvSpPr>
          <p:cNvPr id="164" name="Shape 164"/>
          <p:cNvSpPr/>
          <p:nvPr/>
        </p:nvSpPr>
        <p:spPr>
          <a:xfrm>
            <a:off x="7156164" y="9393731"/>
            <a:ext cx="588367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b="1">
                <a:latin typeface="Helvetica"/>
                <a:ea typeface="Helvetica"/>
                <a:cs typeface="Helvetica"/>
                <a:sym typeface="Helvetica"/>
              </a:defRPr>
            </a:lvl1pPr>
          </a:lstStyle>
          <a:p>
            <a:pPr lvl="0">
              <a:defRPr sz="1800" b="0"/>
            </a:pPr>
            <a:r>
              <a:rPr sz="1600" b="1"/>
              <a:t>* trigger detector installed for Run 2 (p-p diffractive studies)</a:t>
            </a:r>
          </a:p>
        </p:txBody>
      </p:sp>
      <p:pic>
        <p:nvPicPr>
          <p:cNvPr id="165" name="Picture 164"/>
          <p:cNvPicPr/>
          <p:nvPr/>
        </p:nvPicPr>
        <p:blipFill>
          <a:blip r:embed="rId3">
            <a:extLst/>
          </a:blip>
          <a:stretch>
            <a:fillRect/>
          </a:stretch>
        </p:blipFill>
        <p:spPr>
          <a:xfrm>
            <a:off x="3010881" y="3673276"/>
            <a:ext cx="3415110" cy="2870598"/>
          </a:xfrm>
          <a:prstGeom prst="rect">
            <a:avLst/>
          </a:prstGeom>
          <a:effectLst>
            <a:outerShdw blurRad="50800" dist="25400" dir="3600000" rotWithShape="0">
              <a:srgbClr val="000000">
                <a:alpha val="70000"/>
              </a:srgbClr>
            </a:outerShdw>
            <a:reflection stA="50000" endPos="40000" dir="5400000" sy="-100000" algn="bl" rotWithShape="0"/>
          </a:effectLst>
        </p:spPr>
      </p:pic>
      <p:sp>
        <p:nvSpPr>
          <p:cNvPr id="166" name="Shape 166"/>
          <p:cNvSpPr/>
          <p:nvPr/>
        </p:nvSpPr>
        <p:spPr>
          <a:xfrm>
            <a:off x="710555" y="5915304"/>
            <a:ext cx="5780485" cy="3207941"/>
          </a:xfrm>
          <a:custGeom>
            <a:avLst/>
            <a:gdLst/>
            <a:ahLst/>
            <a:cxnLst>
              <a:cxn ang="0">
                <a:pos x="wd2" y="hd2"/>
              </a:cxn>
              <a:cxn ang="5400000">
                <a:pos x="wd2" y="hd2"/>
              </a:cxn>
              <a:cxn ang="10800000">
                <a:pos x="wd2" y="hd2"/>
              </a:cxn>
              <a:cxn ang="16200000">
                <a:pos x="wd2" y="hd2"/>
              </a:cxn>
            </a:cxnLst>
            <a:rect l="0" t="0" r="r" b="b"/>
            <a:pathLst>
              <a:path w="21600" h="21600" extrusionOk="0">
                <a:moveTo>
                  <a:pt x="15618" y="0"/>
                </a:moveTo>
                <a:lnTo>
                  <a:pt x="14278" y="4070"/>
                </a:lnTo>
                <a:lnTo>
                  <a:pt x="669" y="4070"/>
                </a:lnTo>
                <a:cubicBezTo>
                  <a:pt x="299" y="4070"/>
                  <a:pt x="0" y="4609"/>
                  <a:pt x="0" y="5275"/>
                </a:cubicBezTo>
                <a:lnTo>
                  <a:pt x="0" y="20392"/>
                </a:lnTo>
                <a:cubicBezTo>
                  <a:pt x="0" y="21058"/>
                  <a:pt x="299" y="21600"/>
                  <a:pt x="669" y="21600"/>
                </a:cubicBezTo>
                <a:lnTo>
                  <a:pt x="20931" y="21600"/>
                </a:lnTo>
                <a:cubicBezTo>
                  <a:pt x="21301" y="21600"/>
                  <a:pt x="21600" y="21058"/>
                  <a:pt x="21600" y="20392"/>
                </a:cubicBezTo>
                <a:lnTo>
                  <a:pt x="21600" y="5275"/>
                </a:lnTo>
                <a:cubicBezTo>
                  <a:pt x="21600" y="4609"/>
                  <a:pt x="21301" y="4070"/>
                  <a:pt x="20931" y="4070"/>
                </a:cubicBezTo>
                <a:lnTo>
                  <a:pt x="16955" y="4070"/>
                </a:lnTo>
                <a:lnTo>
                  <a:pt x="15618" y="0"/>
                </a:lnTo>
                <a:close/>
              </a:path>
            </a:pathLst>
          </a:cu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2400" b="1" dirty="0">
                <a:latin typeface="Helvetica"/>
                <a:ea typeface="Helvetica"/>
                <a:cs typeface="Helvetica"/>
                <a:sym typeface="Helvetica"/>
              </a:rPr>
              <a:t>TPC</a:t>
            </a:r>
            <a:r>
              <a:rPr sz="2400" dirty="0"/>
              <a:t>: Excellent tracking capabilities in a high track density  environment. It is used for particle identification (</a:t>
            </a:r>
            <a:r>
              <a:rPr sz="2400" i="1" dirty="0"/>
              <a:t>dE/dx</a:t>
            </a:r>
            <a:r>
              <a:rPr sz="2400" dirty="0"/>
              <a:t>) over a broad pT interval (hundreds of MeV/c up to tens of GeV/c</a:t>
            </a:r>
            <a:r>
              <a:rPr sz="2400" dirty="0" smtClean="0"/>
              <a:t>)</a:t>
            </a:r>
            <a:r>
              <a:rPr lang="es-ES_tradnl" sz="2400" smtClean="0"/>
              <a:t>.</a:t>
            </a:r>
            <a:r>
              <a:rPr sz="2400" smtClean="0"/>
              <a:t> </a:t>
            </a:r>
            <a:endParaRPr sz="2400"/>
          </a:p>
        </p:txBody>
      </p:sp>
      <p:pic>
        <p:nvPicPr>
          <p:cNvPr id="167" name="pasted-image.png"/>
          <p:cNvPicPr/>
          <p:nvPr/>
        </p:nvPicPr>
        <p:blipFill>
          <a:blip r:embed="rId4">
            <a:extLst/>
          </a:blip>
          <a:stretch>
            <a:fillRect/>
          </a:stretch>
        </p:blipFill>
        <p:spPr>
          <a:xfrm>
            <a:off x="7250728" y="1231249"/>
            <a:ext cx="5415938" cy="4371608"/>
          </a:xfrm>
          <a:prstGeom prst="rect">
            <a:avLst/>
          </a:prstGeom>
          <a:ln w="12700">
            <a:miter lim="400000"/>
          </a:ln>
        </p:spPr>
      </p:pic>
      <p:sp>
        <p:nvSpPr>
          <p:cNvPr id="168" name="Shape 168"/>
          <p:cNvSpPr/>
          <p:nvPr/>
        </p:nvSpPr>
        <p:spPr>
          <a:xfrm>
            <a:off x="298450" y="1725083"/>
            <a:ext cx="19431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C82506"/>
                </a:solidFill>
                <a:latin typeface="Helvetica"/>
                <a:ea typeface="Helvetica"/>
                <a:cs typeface="Helvetica"/>
                <a:sym typeface="Helvetica"/>
              </a:defRPr>
            </a:lvl1pPr>
          </a:lstStyle>
          <a:p>
            <a:pPr lvl="0">
              <a:defRPr sz="1800" b="0">
                <a:solidFill>
                  <a:srgbClr val="000000"/>
                </a:solidFill>
              </a:defRPr>
            </a:pPr>
            <a:r>
              <a:rPr sz="3600" b="1">
                <a:solidFill>
                  <a:srgbClr val="C82506"/>
                </a:solidFill>
              </a:rPr>
              <a:t>Readout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13</a:t>
            </a:fld>
            <a:endParaRPr/>
          </a:p>
        </p:txBody>
      </p:sp>
      <p:sp>
        <p:nvSpPr>
          <p:cNvPr id="171" name="Shape 171"/>
          <p:cNvSpPr>
            <a:spLocks noGrp="1"/>
          </p:cNvSpPr>
          <p:nvPr>
            <p:ph type="title"/>
          </p:nvPr>
        </p:nvSpPr>
        <p:spPr>
          <a:xfrm>
            <a:off x="952500" y="6680"/>
            <a:ext cx="11099800" cy="2159001"/>
          </a:xfrm>
          <a:prstGeom prst="rect">
            <a:avLst/>
          </a:prstGeom>
          <a:solidFill>
            <a:srgbClr val="FFFFFF"/>
          </a:solidFill>
        </p:spPr>
        <p:txBody>
          <a:bodyPr/>
          <a:lstStyle>
            <a:lvl1pPr defTabSz="414781">
              <a:defRPr sz="5680" b="1">
                <a:latin typeface="Helvetica"/>
                <a:ea typeface="Helvetica"/>
                <a:cs typeface="Helvetica"/>
                <a:sym typeface="Helvetica"/>
              </a:defRPr>
            </a:lvl1pPr>
          </a:lstStyle>
          <a:p>
            <a:pPr lvl="0">
              <a:defRPr sz="1800" b="0"/>
            </a:pPr>
            <a:r>
              <a:rPr sz="5680" b="1"/>
              <a:t>Atmospheric muon multiplicity distribution (MMD): data sample</a:t>
            </a:r>
          </a:p>
        </p:txBody>
      </p:sp>
      <p:sp>
        <p:nvSpPr>
          <p:cNvPr id="172" name="Shape 172"/>
          <p:cNvSpPr/>
          <p:nvPr/>
        </p:nvSpPr>
        <p:spPr>
          <a:xfrm>
            <a:off x="54300" y="2980101"/>
            <a:ext cx="12591142" cy="42164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lvl="0" indent="-555625" algn="just">
              <a:buSzPct val="45000"/>
              <a:buBlip>
                <a:blip r:embed="rId2"/>
              </a:buBlip>
              <a:defRPr sz="1800"/>
            </a:pPr>
            <a:r>
              <a:rPr sz="4500"/>
              <a:t>Between 2010 and 2013, ALICE collected 30.8 days of dedicated cosmic-ray data. </a:t>
            </a:r>
          </a:p>
          <a:p>
            <a:pPr marL="555625" lvl="0" indent="-555625" algn="just">
              <a:buSzPct val="45000"/>
              <a:buBlip>
                <a:blip r:embed="rId2"/>
              </a:buBlip>
              <a:defRPr sz="1800"/>
            </a:pPr>
            <a:endParaRPr sz="4500"/>
          </a:p>
          <a:p>
            <a:pPr marL="555625" lvl="0" indent="-555625" algn="just">
              <a:buSzPct val="45000"/>
              <a:buBlip>
                <a:blip r:embed="rId2"/>
              </a:buBlip>
              <a:defRPr sz="1800"/>
            </a:pPr>
            <a:r>
              <a:rPr sz="4500"/>
              <a:t>A logical </a:t>
            </a:r>
            <a:r>
              <a:rPr sz="4500" b="1">
                <a:latin typeface="Helvetica"/>
                <a:ea typeface="Helvetica"/>
                <a:cs typeface="Helvetica"/>
                <a:sym typeface="Helvetica"/>
              </a:rPr>
              <a:t>OR</a:t>
            </a:r>
            <a:r>
              <a:rPr sz="4500"/>
              <a:t> among the trigger signals of ACORDE, TOF and SPD was configured to generate the cosmic-ray trigger of ALICE.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14</a:t>
            </a:fld>
            <a:endParaRPr/>
          </a:p>
        </p:txBody>
      </p:sp>
      <p:sp>
        <p:nvSpPr>
          <p:cNvPr id="175" name="Shape 175"/>
          <p:cNvSpPr>
            <a:spLocks noGrp="1"/>
          </p:cNvSpPr>
          <p:nvPr>
            <p:ph type="title"/>
          </p:nvPr>
        </p:nvSpPr>
        <p:spPr>
          <a:xfrm>
            <a:off x="952500" y="6680"/>
            <a:ext cx="11099800" cy="2159001"/>
          </a:xfrm>
          <a:prstGeom prst="rect">
            <a:avLst/>
          </a:prstGeom>
          <a:solidFill>
            <a:srgbClr val="FFFFFF"/>
          </a:solidFill>
        </p:spPr>
        <p:txBody>
          <a:bodyPr/>
          <a:lstStyle>
            <a:lvl1pPr defTabSz="332993">
              <a:defRPr sz="4560" b="1">
                <a:latin typeface="Helvetica"/>
                <a:ea typeface="Helvetica"/>
                <a:cs typeface="Helvetica"/>
                <a:sym typeface="Helvetica"/>
              </a:defRPr>
            </a:lvl1pPr>
          </a:lstStyle>
          <a:p>
            <a:pPr lvl="0">
              <a:defRPr sz="1800" b="0"/>
            </a:pPr>
            <a:r>
              <a:rPr sz="4560" b="1"/>
              <a:t>Atmospheric muon multiplicity distribution (MMD): reconstruction of atmospheric muons</a:t>
            </a:r>
          </a:p>
        </p:txBody>
      </p:sp>
      <p:sp>
        <p:nvSpPr>
          <p:cNvPr id="176" name="Shape 176"/>
          <p:cNvSpPr/>
          <p:nvPr/>
        </p:nvSpPr>
        <p:spPr>
          <a:xfrm>
            <a:off x="212930" y="2527469"/>
            <a:ext cx="7030368" cy="610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4" lvl="0" indent="-555624" algn="just">
              <a:buSzPct val="45000"/>
              <a:buBlip>
                <a:blip r:embed="rId2"/>
              </a:buBlip>
              <a:defRPr sz="1800"/>
            </a:pPr>
            <a:r>
              <a:rPr sz="3600" dirty="0"/>
              <a:t>The TPC reconstructs a single muon with two tracks (up and down).</a:t>
            </a:r>
          </a:p>
          <a:p>
            <a:pPr marL="555624" lvl="0" indent="-555624" algn="just">
              <a:buSzPct val="45000"/>
              <a:buBlip>
                <a:blip r:embed="rId2"/>
              </a:buBlip>
              <a:defRPr sz="1800"/>
            </a:pPr>
            <a:r>
              <a:rPr sz="3600" dirty="0"/>
              <a:t>A specific algorithm has been worked out to obtain the whole track of the muon.</a:t>
            </a:r>
          </a:p>
          <a:p>
            <a:pPr marL="555624" lvl="0" indent="-555624" algn="just">
              <a:buSzPct val="45000"/>
              <a:buBlip>
                <a:blip r:embed="rId2"/>
              </a:buBlip>
              <a:defRPr sz="1800"/>
            </a:pPr>
            <a:r>
              <a:rPr sz="3600" dirty="0"/>
              <a:t>Monte Carlo events and data of high multiplicity have been used to optimized the parameters of the matching algorithm.</a:t>
            </a:r>
          </a:p>
        </p:txBody>
      </p:sp>
      <p:pic>
        <p:nvPicPr>
          <p:cNvPr id="177" name="Captura de pantalla 2015-07-23 a la(s) 13.50.28.png"/>
          <p:cNvPicPr/>
          <p:nvPr/>
        </p:nvPicPr>
        <p:blipFill>
          <a:blip r:embed="rId3">
            <a:extLst/>
          </a:blip>
          <a:stretch>
            <a:fillRect/>
          </a:stretch>
        </p:blipFill>
        <p:spPr>
          <a:xfrm>
            <a:off x="7569881" y="3104826"/>
            <a:ext cx="5017500" cy="495398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a:xfrm>
            <a:off x="6367707" y="9251950"/>
            <a:ext cx="256686" cy="276999"/>
          </a:xfrm>
        </p:spPr>
        <p:txBody>
          <a:bodyPr/>
          <a:lstStyle/>
          <a:p>
            <a:fld id="{8FA8DF06-63ED-9946-9013-9E315C2D76CD}" type="slidenum">
              <a:rPr lang="en-GB"/>
              <a:pPr/>
              <a:t>15</a:t>
            </a:fld>
            <a:endParaRPr lang="en-GB"/>
          </a:p>
        </p:txBody>
      </p:sp>
      <p:sp>
        <p:nvSpPr>
          <p:cNvPr id="14337" name="Rectangle 1"/>
          <p:cNvSpPr>
            <a:spLocks noGrp="1" noChangeArrowheads="1"/>
          </p:cNvSpPr>
          <p:nvPr>
            <p:ph type="title" idx="4294967295"/>
          </p:nvPr>
        </p:nvSpPr>
        <p:spPr>
          <a:xfrm>
            <a:off x="1300480" y="559263"/>
            <a:ext cx="10700814" cy="920453"/>
          </a:xfrm>
          <a:ln/>
        </p:spPr>
        <p:txBody>
          <a:bodyPr tIns="52684">
            <a:normAutofit fontScale="90000"/>
          </a:bodyPr>
          <a:lstStyle/>
          <a:p>
            <a:pPr>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US" sz="6000" dirty="0"/>
              <a:t>Analysis cuts</a:t>
            </a:r>
          </a:p>
        </p:txBody>
      </p:sp>
      <p:sp>
        <p:nvSpPr>
          <p:cNvPr id="14338" name="Rectangle 2"/>
          <p:cNvSpPr>
            <a:spLocks noGrp="1" noChangeArrowheads="1"/>
          </p:cNvSpPr>
          <p:nvPr>
            <p:ph type="body" idx="4294967295"/>
          </p:nvPr>
        </p:nvSpPr>
        <p:spPr>
          <a:xfrm>
            <a:off x="605892" y="1805953"/>
            <a:ext cx="11710288" cy="7445997"/>
          </a:xfrm>
          <a:ln/>
        </p:spPr>
        <p:txBody>
          <a:bodyPr tIns="31360">
            <a:noAutofit/>
          </a:bodyPr>
          <a:lstStyle/>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To accept a track</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&gt; 50 space points in the TPC (out of a maximum of 159)</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p &gt; 0.5 </a:t>
            </a:r>
            <a:r>
              <a:rPr lang="en-US" sz="3200" dirty="0" err="1"/>
              <a:t>GeV</a:t>
            </a:r>
            <a:r>
              <a:rPr lang="en-US" sz="3200" dirty="0"/>
              <a:t>/c</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if multi-</a:t>
            </a:r>
            <a:r>
              <a:rPr lang="en-US" sz="3200" dirty="0" err="1"/>
              <a:t>muon</a:t>
            </a:r>
            <a:r>
              <a:rPr lang="en-US" sz="3200" dirty="0"/>
              <a:t>, parallelism cut </a:t>
            </a:r>
            <a:r>
              <a:rPr lang="en-US" sz="3200" i="1" dirty="0" err="1"/>
              <a:t>cos</a:t>
            </a:r>
            <a:r>
              <a:rPr lang="en-US" sz="3200" dirty="0"/>
              <a:t>(</a:t>
            </a:r>
            <a:r>
              <a:rPr lang="en-US" sz="3200" dirty="0">
                <a:cs typeface="DejaVu LGC Sans" charset="0"/>
              </a:rPr>
              <a:t>ΔΨ) &gt; 0.990</a:t>
            </a:r>
          </a:p>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cs typeface="DejaVu LGC Sans" charset="0"/>
              </a:rPr>
              <a:t>To match an up track with a down track</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err="1">
                <a:cs typeface="DejaVu LGC Sans" charset="0"/>
              </a:rPr>
              <a:t>d</a:t>
            </a:r>
            <a:r>
              <a:rPr lang="en-US" sz="3200" baseline="-33000" dirty="0" err="1">
                <a:cs typeface="DejaVu LGC Sans" charset="0"/>
              </a:rPr>
              <a:t>ca</a:t>
            </a:r>
            <a:r>
              <a:rPr lang="en-US" sz="3200" dirty="0">
                <a:cs typeface="DejaVu LGC Sans" charset="0"/>
              </a:rPr>
              <a:t> &lt; 3cm in the mid horizontal TPC plane</a:t>
            </a:r>
          </a:p>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cs typeface="DejaVu LGC Sans" charset="0"/>
              </a:rPr>
              <a:t>Matched </a:t>
            </a:r>
            <a:r>
              <a:rPr lang="en-US" sz="3200" dirty="0" err="1">
                <a:cs typeface="DejaVu LGC Sans" charset="0"/>
              </a:rPr>
              <a:t>muon</a:t>
            </a:r>
            <a:r>
              <a:rPr lang="en-US" sz="3200" dirty="0">
                <a:cs typeface="DejaVu LGC Sans" charset="0"/>
              </a:rPr>
              <a:t>: up and down tracks matched</a:t>
            </a:r>
          </a:p>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cs typeface="DejaVu LGC Sans" charset="0"/>
              </a:rPr>
              <a:t>Single-track </a:t>
            </a:r>
            <a:r>
              <a:rPr lang="en-US" sz="3200" dirty="0" err="1">
                <a:cs typeface="DejaVu LGC Sans" charset="0"/>
              </a:rPr>
              <a:t>muon</a:t>
            </a:r>
            <a:r>
              <a:rPr lang="en-US" sz="3200" dirty="0">
                <a:cs typeface="DejaVu LGC Sans" charset="0"/>
              </a:rPr>
              <a:t>: a track satisfying all cuts but distance </a:t>
            </a:r>
            <a:r>
              <a:rPr lang="en-US" sz="3200" dirty="0" err="1">
                <a:cs typeface="DejaVu LGC Sans" charset="0"/>
              </a:rPr>
              <a:t>d</a:t>
            </a:r>
            <a:r>
              <a:rPr lang="en-US" sz="3200" baseline="-33000" dirty="0" err="1">
                <a:cs typeface="DejaVu LGC Sans" charset="0"/>
              </a:rPr>
              <a:t>ca</a:t>
            </a:r>
            <a:endParaRPr lang="en-US" sz="3200" baseline="-33000" dirty="0">
              <a:cs typeface="DejaVu LGC Sans" charset="0"/>
            </a:endParaRPr>
          </a:p>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cs typeface="DejaVu LGC Sans" charset="0"/>
              </a:rPr>
              <a:t>Cut efficiency checked with MC simulations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a:xfrm>
            <a:off x="6367707" y="9251950"/>
            <a:ext cx="256686" cy="276999"/>
          </a:xfrm>
        </p:spPr>
        <p:txBody>
          <a:bodyPr/>
          <a:lstStyle/>
          <a:p>
            <a:fld id="{C36F11B2-6008-024F-8D6F-42F9954C9514}" type="slidenum">
              <a:rPr lang="en-GB"/>
              <a:pPr/>
              <a:t>16</a:t>
            </a:fld>
            <a:endParaRPr lang="en-GB"/>
          </a:p>
        </p:txBody>
      </p:sp>
      <p:sp>
        <p:nvSpPr>
          <p:cNvPr id="15361" name="Rectangle 1"/>
          <p:cNvSpPr>
            <a:spLocks noGrp="1" noChangeArrowheads="1"/>
          </p:cNvSpPr>
          <p:nvPr>
            <p:ph type="title" idx="4294967295"/>
          </p:nvPr>
        </p:nvSpPr>
        <p:spPr>
          <a:xfrm>
            <a:off x="-151442" y="103830"/>
            <a:ext cx="13038298" cy="1591733"/>
          </a:xfrm>
          <a:ln/>
        </p:spPr>
        <p:txBody>
          <a:bodyPr tIns="52684">
            <a:noAutofit/>
          </a:bodyPr>
          <a:lstStyle/>
          <a:p>
            <a:pPr>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US" sz="6000" dirty="0"/>
              <a:t>Data sample for cosmic-ray studies</a:t>
            </a:r>
          </a:p>
        </p:txBody>
      </p:sp>
      <p:sp>
        <p:nvSpPr>
          <p:cNvPr id="15362" name="Rectangle 2"/>
          <p:cNvSpPr>
            <a:spLocks noGrp="1" noChangeArrowheads="1"/>
          </p:cNvSpPr>
          <p:nvPr>
            <p:ph type="body" idx="4294967295"/>
          </p:nvPr>
        </p:nvSpPr>
        <p:spPr>
          <a:xfrm>
            <a:off x="932139" y="1910814"/>
            <a:ext cx="11388555" cy="6921613"/>
          </a:xfrm>
          <a:ln/>
        </p:spPr>
        <p:txBody>
          <a:bodyPr tIns="32614">
            <a:noAutofit/>
          </a:bodyPr>
          <a:lstStyle/>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Data taken between 2010 and 2013 during no-beam periods</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OR of ACORDE, TOF and SPD triggers</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with and without magnetic field (</a:t>
            </a:r>
            <a:r>
              <a:rPr lang="en-US" sz="3200" dirty="0">
                <a:cs typeface="DejaVu LGC Sans" charset="0"/>
              </a:rPr>
              <a:t>0.5 T)</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integrated live time 30.8 days</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 22.6M events with at least 1 reconstructed </a:t>
            </a:r>
            <a:r>
              <a:rPr lang="en-US" sz="3200" dirty="0" err="1"/>
              <a:t>muon</a:t>
            </a:r>
            <a:r>
              <a:rPr lang="en-US" sz="3200" dirty="0"/>
              <a:t> in TPC</a:t>
            </a:r>
          </a:p>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t>Multi-</a:t>
            </a:r>
            <a:r>
              <a:rPr lang="en-US" sz="3200" dirty="0" err="1"/>
              <a:t>muon</a:t>
            </a:r>
            <a:r>
              <a:rPr lang="en-US" sz="3200" dirty="0"/>
              <a:t> event: </a:t>
            </a:r>
            <a:r>
              <a:rPr lang="en-US" sz="3200" dirty="0" err="1"/>
              <a:t>N</a:t>
            </a:r>
            <a:r>
              <a:rPr lang="en-US" sz="3200" baseline="-33000" dirty="0" err="1">
                <a:latin typeface="DejaVu LGC Sans" charset="0"/>
                <a:cs typeface="DejaVu LGC Sans" charset="0"/>
              </a:rPr>
              <a:t>μ</a:t>
            </a:r>
            <a:r>
              <a:rPr lang="en-US" sz="3200" dirty="0">
                <a:cs typeface="DejaVu LGC Sans" charset="0"/>
              </a:rPr>
              <a:t> &gt; 4 in TPC</a:t>
            </a:r>
          </a:p>
          <a:p>
            <a:pPr marL="1020500" lvl="1" indent="-370270">
              <a:spcBef>
                <a:spcPts val="1800"/>
              </a:spcBef>
              <a:buClr>
                <a:srgbClr val="CCCC99"/>
              </a:buClr>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cs typeface="DejaVu LGC Sans" charset="0"/>
              </a:rPr>
              <a:t>7487 multi-</a:t>
            </a:r>
            <a:r>
              <a:rPr lang="en-US" sz="3200" dirty="0" err="1">
                <a:cs typeface="DejaVu LGC Sans" charset="0"/>
              </a:rPr>
              <a:t>muon</a:t>
            </a:r>
            <a:r>
              <a:rPr lang="en-US" sz="3200" dirty="0">
                <a:cs typeface="DejaVu LGC Sans" charset="0"/>
              </a:rPr>
              <a:t> events</a:t>
            </a:r>
          </a:p>
          <a:p>
            <a:pPr marL="451549" indent="-451549">
              <a:spcBef>
                <a:spcPts val="1800"/>
              </a:spcBef>
              <a:buClr>
                <a:srgbClr val="B2B2B2"/>
              </a:buClr>
              <a:buSzPct val="90000"/>
              <a:buFont typeface="Wingdings" charset="0"/>
              <a:buChar char=""/>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sz="3200" dirty="0">
                <a:cs typeface="DejaVu LGC Sans" charset="0"/>
              </a:rPr>
              <a:t>All events with a zenith angle </a:t>
            </a:r>
            <a:r>
              <a:rPr lang="en-US" sz="3200" dirty="0" err="1">
                <a:cs typeface="DejaVu Sans" charset="0"/>
              </a:rPr>
              <a:t>θ</a:t>
            </a:r>
            <a:r>
              <a:rPr lang="en-US" sz="3200" dirty="0">
                <a:cs typeface="DejaVu Sans" charset="0"/>
              </a:rPr>
              <a:t>&lt;50° are kept for further analyses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idx="12"/>
          </p:nvPr>
        </p:nvSpPr>
        <p:spPr>
          <a:xfrm>
            <a:off x="6367707" y="9251950"/>
            <a:ext cx="256686" cy="276999"/>
          </a:xfrm>
        </p:spPr>
        <p:txBody>
          <a:bodyPr/>
          <a:lstStyle/>
          <a:p>
            <a:fld id="{0FF63F4B-DFBD-F54F-847D-28BBC0A63505}" type="slidenum">
              <a:rPr lang="en-GB"/>
              <a:pPr/>
              <a:t>17</a:t>
            </a:fld>
            <a:endParaRPr lang="en-GB"/>
          </a:p>
        </p:txBody>
      </p:sp>
      <p:sp>
        <p:nvSpPr>
          <p:cNvPr id="16385" name="Rectangle 1"/>
          <p:cNvSpPr>
            <a:spLocks noGrp="1" noChangeArrowheads="1"/>
          </p:cNvSpPr>
          <p:nvPr>
            <p:ph type="title" idx="4294967295"/>
          </p:nvPr>
        </p:nvSpPr>
        <p:spPr>
          <a:xfrm>
            <a:off x="1300480" y="395112"/>
            <a:ext cx="11020214" cy="1591733"/>
          </a:xfrm>
          <a:ln/>
        </p:spPr>
        <p:txBody>
          <a:bodyPr tIns="52684">
            <a:normAutofit fontScale="90000"/>
          </a:bodyPr>
          <a:lstStyle/>
          <a:p>
            <a:pPr>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US"/>
              <a:t>Muon angular distribution</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111" y="1995876"/>
            <a:ext cx="8453120" cy="40323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174" y="5901832"/>
            <a:ext cx="3901440" cy="3095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6388" name="Group 4"/>
          <p:cNvGrpSpPr>
            <a:grpSpLocks/>
          </p:cNvGrpSpPr>
          <p:nvPr/>
        </p:nvGrpSpPr>
        <p:grpSpPr bwMode="auto">
          <a:xfrm>
            <a:off x="8509565" y="4495236"/>
            <a:ext cx="3486009" cy="4242364"/>
            <a:chOff x="3769" y="1991"/>
            <a:chExt cx="1544" cy="1879"/>
          </a:xfrm>
        </p:grpSpPr>
        <p:sp>
          <p:nvSpPr>
            <p:cNvPr id="16389" name="Line 5"/>
            <p:cNvSpPr>
              <a:spLocks noChangeShapeType="1"/>
            </p:cNvSpPr>
            <p:nvPr/>
          </p:nvSpPr>
          <p:spPr bwMode="auto">
            <a:xfrm flipH="1" flipV="1">
              <a:off x="5051" y="2121"/>
              <a:ext cx="6" cy="109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90" name="Line 6"/>
            <p:cNvSpPr>
              <a:spLocks noChangeShapeType="1"/>
            </p:cNvSpPr>
            <p:nvPr/>
          </p:nvSpPr>
          <p:spPr bwMode="auto">
            <a:xfrm flipH="1">
              <a:off x="3866" y="3218"/>
              <a:ext cx="1199" cy="3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91" name="Line 7"/>
            <p:cNvSpPr>
              <a:spLocks noChangeShapeType="1"/>
            </p:cNvSpPr>
            <p:nvPr/>
          </p:nvSpPr>
          <p:spPr bwMode="auto">
            <a:xfrm flipH="1">
              <a:off x="4619" y="3218"/>
              <a:ext cx="446" cy="441"/>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92" name="Line 8"/>
            <p:cNvSpPr>
              <a:spLocks noChangeShapeType="1"/>
            </p:cNvSpPr>
            <p:nvPr/>
          </p:nvSpPr>
          <p:spPr bwMode="auto">
            <a:xfrm flipH="1" flipV="1">
              <a:off x="4493" y="2420"/>
              <a:ext cx="572" cy="798"/>
            </a:xfrm>
            <a:prstGeom prst="line">
              <a:avLst/>
            </a:prstGeom>
            <a:noFill/>
            <a:ln w="9525"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93" name="Line 9"/>
            <p:cNvSpPr>
              <a:spLocks noChangeShapeType="1"/>
            </p:cNvSpPr>
            <p:nvPr/>
          </p:nvSpPr>
          <p:spPr bwMode="auto">
            <a:xfrm flipH="1">
              <a:off x="4477" y="3219"/>
              <a:ext cx="588" cy="173"/>
            </a:xfrm>
            <a:prstGeom prst="line">
              <a:avLst/>
            </a:prstGeom>
            <a:noFill/>
            <a:ln w="9525" cap="flat">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94" name="Line 10"/>
            <p:cNvSpPr>
              <a:spLocks noChangeShapeType="1"/>
            </p:cNvSpPr>
            <p:nvPr/>
          </p:nvSpPr>
          <p:spPr bwMode="auto">
            <a:xfrm flipV="1">
              <a:off x="4479" y="2421"/>
              <a:ext cx="15" cy="961"/>
            </a:xfrm>
            <a:prstGeom prst="line">
              <a:avLst/>
            </a:prstGeom>
            <a:noFill/>
            <a:ln w="9525" cap="flat">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95" name="Text Box 11"/>
            <p:cNvSpPr txBox="1">
              <a:spLocks noChangeArrowheads="1"/>
            </p:cNvSpPr>
            <p:nvPr/>
          </p:nvSpPr>
          <p:spPr bwMode="auto">
            <a:xfrm>
              <a:off x="5073" y="1991"/>
              <a:ext cx="241"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205272"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7000"/>
                </a:lnSpc>
              </a:pPr>
              <a:r>
                <a:rPr lang="en-US">
                  <a:latin typeface="Arial" charset="0"/>
                </a:rPr>
                <a:t>Y</a:t>
              </a:r>
            </a:p>
          </p:txBody>
        </p:sp>
        <p:sp>
          <p:nvSpPr>
            <p:cNvPr id="16396" name="Text Box 12"/>
            <p:cNvSpPr txBox="1">
              <a:spLocks noChangeArrowheads="1"/>
            </p:cNvSpPr>
            <p:nvPr/>
          </p:nvSpPr>
          <p:spPr bwMode="auto">
            <a:xfrm>
              <a:off x="3769" y="3316"/>
              <a:ext cx="230"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205272"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7000"/>
                </a:lnSpc>
              </a:pPr>
              <a:r>
                <a:rPr lang="en-US">
                  <a:latin typeface="Arial" charset="0"/>
                </a:rPr>
                <a:t>Z</a:t>
              </a:r>
            </a:p>
          </p:txBody>
        </p:sp>
        <p:sp>
          <p:nvSpPr>
            <p:cNvPr id="16397" name="Text Box 13"/>
            <p:cNvSpPr txBox="1">
              <a:spLocks noChangeArrowheads="1"/>
            </p:cNvSpPr>
            <p:nvPr/>
          </p:nvSpPr>
          <p:spPr bwMode="auto">
            <a:xfrm>
              <a:off x="4833" y="2705"/>
              <a:ext cx="230"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220392"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2000"/>
                </a:lnSpc>
              </a:pPr>
              <a:r>
                <a:rPr lang="en-US">
                  <a:latin typeface="DejaVu LGC Sans" charset="0"/>
                  <a:cs typeface="DejaVu LGC Sans" charset="0"/>
                </a:rPr>
                <a:t>θ</a:t>
              </a:r>
            </a:p>
          </p:txBody>
        </p:sp>
        <p:sp>
          <p:nvSpPr>
            <p:cNvPr id="16398" name="Text Box 14"/>
            <p:cNvSpPr txBox="1">
              <a:spLocks noChangeArrowheads="1"/>
            </p:cNvSpPr>
            <p:nvPr/>
          </p:nvSpPr>
          <p:spPr bwMode="auto">
            <a:xfrm>
              <a:off x="4544" y="3311"/>
              <a:ext cx="240"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220392"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2000"/>
                </a:lnSpc>
              </a:pPr>
              <a:r>
                <a:rPr lang="en-US">
                  <a:latin typeface="DejaVu LGC Sans" charset="0"/>
                  <a:cs typeface="DejaVu LGC Sans" charset="0"/>
                </a:rPr>
                <a:t>ϕ</a:t>
              </a:r>
            </a:p>
          </p:txBody>
        </p:sp>
        <p:sp>
          <p:nvSpPr>
            <p:cNvPr id="16399" name="Text Box 15"/>
            <p:cNvSpPr txBox="1">
              <a:spLocks noChangeArrowheads="1"/>
            </p:cNvSpPr>
            <p:nvPr/>
          </p:nvSpPr>
          <p:spPr bwMode="auto">
            <a:xfrm>
              <a:off x="4408" y="3600"/>
              <a:ext cx="241" cy="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205272"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7000"/>
                </a:lnSpc>
              </a:pPr>
              <a:r>
                <a:rPr lang="en-US">
                  <a:latin typeface="Arial" charset="0"/>
                </a:rPr>
                <a:t>X</a:t>
              </a:r>
            </a:p>
          </p:txBody>
        </p:sp>
        <p:sp>
          <p:nvSpPr>
            <p:cNvPr id="16400" name="Freeform 16"/>
            <p:cNvSpPr>
              <a:spLocks/>
            </p:cNvSpPr>
            <p:nvPr/>
          </p:nvSpPr>
          <p:spPr bwMode="auto">
            <a:xfrm>
              <a:off x="4720" y="3308"/>
              <a:ext cx="108" cy="171"/>
            </a:xfrm>
            <a:custGeom>
              <a:avLst/>
              <a:gdLst>
                <a:gd name="T0" fmla="*/ 479 w 480"/>
                <a:gd name="T1" fmla="*/ 756 h 757"/>
                <a:gd name="T2" fmla="*/ 126 w 480"/>
                <a:gd name="T3" fmla="*/ 504 h 757"/>
                <a:gd name="T4" fmla="*/ 0 w 480"/>
                <a:gd name="T5" fmla="*/ 0 h 757"/>
              </a:gdLst>
              <a:ahLst/>
              <a:cxnLst>
                <a:cxn ang="0">
                  <a:pos x="T0" y="T1"/>
                </a:cxn>
                <a:cxn ang="0">
                  <a:pos x="T2" y="T3"/>
                </a:cxn>
                <a:cxn ang="0">
                  <a:pos x="T4" y="T5"/>
                </a:cxn>
              </a:cxnLst>
              <a:rect l="0" t="0" r="r" b="b"/>
              <a:pathLst>
                <a:path w="480" h="757">
                  <a:moveTo>
                    <a:pt x="479" y="756"/>
                  </a:moveTo>
                  <a:cubicBezTo>
                    <a:pt x="126" y="530"/>
                    <a:pt x="0" y="0"/>
                    <a:pt x="126" y="504"/>
                  </a:cubicBez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6401" name="Text Box 17"/>
          <p:cNvSpPr txBox="1">
            <a:spLocks noChangeArrowheads="1"/>
          </p:cNvSpPr>
          <p:nvPr/>
        </p:nvSpPr>
        <p:spPr bwMode="auto">
          <a:xfrm>
            <a:off x="3596642" y="4445566"/>
            <a:ext cx="627662" cy="607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30046" tIns="65023" rIns="130046" bIns="65023" anchor="ctr"/>
          <a:lstStyle/>
          <a:p>
            <a:endParaRPr lang="en-US"/>
          </a:p>
        </p:txBody>
      </p:sp>
      <p:sp>
        <p:nvSpPr>
          <p:cNvPr id="16402" name="Freeform 18"/>
          <p:cNvSpPr>
            <a:spLocks/>
          </p:cNvSpPr>
          <p:nvPr/>
        </p:nvSpPr>
        <p:spPr bwMode="auto">
          <a:xfrm>
            <a:off x="3546970" y="4235592"/>
            <a:ext cx="1318542" cy="2217138"/>
          </a:xfrm>
          <a:custGeom>
            <a:avLst/>
            <a:gdLst>
              <a:gd name="T0" fmla="*/ 0 w 2574"/>
              <a:gd name="T1" fmla="*/ 0 h 4331"/>
              <a:gd name="T2" fmla="*/ 2573 w 2574"/>
              <a:gd name="T3" fmla="*/ 4330 h 4331"/>
            </a:gdLst>
            <a:ahLst/>
            <a:cxnLst>
              <a:cxn ang="0">
                <a:pos x="T0" y="T1"/>
              </a:cxn>
              <a:cxn ang="0">
                <a:pos x="T2" y="T3"/>
              </a:cxn>
            </a:cxnLst>
            <a:rect l="0" t="0" r="r" b="b"/>
            <a:pathLst>
              <a:path w="2574" h="4331">
                <a:moveTo>
                  <a:pt x="0" y="0"/>
                </a:moveTo>
                <a:lnTo>
                  <a:pt x="2573" y="4330"/>
                </a:lnTo>
              </a:path>
            </a:pathLst>
          </a:custGeom>
          <a:noFill/>
          <a:ln w="3672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46" tIns="65023" rIns="130046" bIns="65023"/>
          <a:lstStyle/>
          <a:p>
            <a:endParaRPr lang="en-US"/>
          </a:p>
        </p:txBody>
      </p:sp>
      <p:sp>
        <p:nvSpPr>
          <p:cNvPr id="16403" name="Freeform 19"/>
          <p:cNvSpPr>
            <a:spLocks/>
          </p:cNvSpPr>
          <p:nvPr/>
        </p:nvSpPr>
        <p:spPr bwMode="auto">
          <a:xfrm>
            <a:off x="5208694" y="3890153"/>
            <a:ext cx="3178951" cy="3090897"/>
          </a:xfrm>
          <a:custGeom>
            <a:avLst/>
            <a:gdLst>
              <a:gd name="T0" fmla="*/ 6206 w 6207"/>
              <a:gd name="T1" fmla="*/ 0 h 6039"/>
              <a:gd name="T2" fmla="*/ 0 w 6207"/>
              <a:gd name="T3" fmla="*/ 6038 h 6039"/>
            </a:gdLst>
            <a:ahLst/>
            <a:cxnLst>
              <a:cxn ang="0">
                <a:pos x="T0" y="T1"/>
              </a:cxn>
              <a:cxn ang="0">
                <a:pos x="T2" y="T3"/>
              </a:cxn>
            </a:cxnLst>
            <a:rect l="0" t="0" r="r" b="b"/>
            <a:pathLst>
              <a:path w="6207" h="6039">
                <a:moveTo>
                  <a:pt x="6206" y="0"/>
                </a:moveTo>
                <a:lnTo>
                  <a:pt x="0" y="6038"/>
                </a:lnTo>
              </a:path>
            </a:pathLst>
          </a:custGeom>
          <a:noFill/>
          <a:ln w="3672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46" tIns="65023" rIns="130046" bIns="65023"/>
          <a:lstStyle/>
          <a:p>
            <a:endParaRPr lang="en-US"/>
          </a:p>
        </p:txBody>
      </p:sp>
      <p:sp>
        <p:nvSpPr>
          <p:cNvPr id="16404" name="Text Box 20"/>
          <p:cNvSpPr txBox="1">
            <a:spLocks noChangeArrowheads="1"/>
          </p:cNvSpPr>
          <p:nvPr/>
        </p:nvSpPr>
        <p:spPr bwMode="auto">
          <a:xfrm>
            <a:off x="2402276" y="2377441"/>
            <a:ext cx="991165" cy="413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27998" tIns="196963" rIns="127998" bIns="6399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7000"/>
              </a:lnSpc>
            </a:pPr>
            <a:r>
              <a:rPr lang="en-US" sz="2000">
                <a:latin typeface="Arial" charset="0"/>
              </a:rPr>
              <a:t>ALICE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6402"/>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6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2" grpId="0" animBg="1"/>
      <p:bldP spid="164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18</a:t>
            </a:fld>
            <a:endParaRPr/>
          </a:p>
        </p:txBody>
      </p:sp>
      <p:pic>
        <p:nvPicPr>
          <p:cNvPr id="180" name="Fig4-MMD.pdf"/>
          <p:cNvPicPr/>
          <p:nvPr/>
        </p:nvPicPr>
        <p:blipFill>
          <a:blip r:embed="rId2">
            <a:extLst/>
          </a:blip>
          <a:stretch>
            <a:fillRect/>
          </a:stretch>
        </p:blipFill>
        <p:spPr>
          <a:xfrm>
            <a:off x="506069" y="1725286"/>
            <a:ext cx="12012459" cy="6652402"/>
          </a:xfrm>
          <a:prstGeom prst="rect">
            <a:avLst/>
          </a:prstGeom>
          <a:ln w="12700">
            <a:miter lim="400000"/>
          </a:ln>
        </p:spPr>
      </p:pic>
      <p:sp>
        <p:nvSpPr>
          <p:cNvPr id="181" name="Shape 181"/>
          <p:cNvSpPr>
            <a:spLocks noGrp="1"/>
          </p:cNvSpPr>
          <p:nvPr>
            <p:ph type="title"/>
          </p:nvPr>
        </p:nvSpPr>
        <p:spPr>
          <a:xfrm>
            <a:off x="952500" y="6680"/>
            <a:ext cx="11099800" cy="2159001"/>
          </a:xfrm>
          <a:prstGeom prst="rect">
            <a:avLst/>
          </a:prstGeom>
          <a:solidFill>
            <a:srgbClr val="FFFFFF"/>
          </a:solidFill>
        </p:spPr>
        <p:txBody>
          <a:bodyPr/>
          <a:lstStyle>
            <a:lvl1pPr defTabSz="438150">
              <a:defRPr sz="6000" b="1">
                <a:latin typeface="Helvetica"/>
                <a:ea typeface="Helvetica"/>
                <a:cs typeface="Helvetica"/>
                <a:sym typeface="Helvetica"/>
              </a:defRPr>
            </a:lvl1pPr>
          </a:lstStyle>
          <a:p>
            <a:pPr lvl="0">
              <a:defRPr sz="1800" b="0"/>
            </a:pPr>
            <a:r>
              <a:rPr sz="6000" b="1"/>
              <a:t>Atmospheric muon multiplicity distribution (MMD)</a:t>
            </a:r>
          </a:p>
        </p:txBody>
      </p:sp>
      <p:sp>
        <p:nvSpPr>
          <p:cNvPr id="182" name="Shape 182"/>
          <p:cNvSpPr/>
          <p:nvPr/>
        </p:nvSpPr>
        <p:spPr>
          <a:xfrm>
            <a:off x="2979280" y="8360085"/>
            <a:ext cx="7066037"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sz="1800" b="0"/>
            </a:pPr>
            <a:r>
              <a:rPr lang="es-ES_tradnl" sz="2000" dirty="0"/>
              <a:t>S</a:t>
            </a:r>
            <a:r>
              <a:rPr sz="2000" b="1" dirty="0" smtClean="0"/>
              <a:t>mooth </a:t>
            </a:r>
            <a:r>
              <a:rPr sz="2000" b="1" dirty="0"/>
              <a:t>distribution up to #μ &lt; 70 and 5 events with </a:t>
            </a:r>
            <a:r>
              <a:rPr sz="2000" b="1" dirty="0" smtClean="0"/>
              <a:t>more</a:t>
            </a:r>
            <a:endParaRPr lang="es-ES_tradnl" sz="2000" b="1" dirty="0" smtClean="0"/>
          </a:p>
          <a:p>
            <a:pPr lvl="0">
              <a:defRPr sz="1800" b="0"/>
            </a:pPr>
            <a:r>
              <a:rPr sz="2000" b="1" dirty="0" smtClean="0"/>
              <a:t> </a:t>
            </a:r>
            <a:r>
              <a:rPr sz="2000" b="1" dirty="0"/>
              <a:t>than 100 atmospheric muons (HMM)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19</a:t>
            </a:fld>
            <a:endParaRPr/>
          </a:p>
        </p:txBody>
      </p:sp>
      <p:sp>
        <p:nvSpPr>
          <p:cNvPr id="185" name="Shape 185"/>
          <p:cNvSpPr/>
          <p:nvPr/>
        </p:nvSpPr>
        <p:spPr>
          <a:xfrm>
            <a:off x="893886" y="8236975"/>
            <a:ext cx="11236825"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sz="1800" b="0"/>
            </a:pPr>
            <a:r>
              <a:rPr sz="2800" b="1" dirty="0"/>
              <a:t>ALICE collected 5 events with more than 100 atmospheric </a:t>
            </a:r>
            <a:r>
              <a:rPr sz="2800" b="1" dirty="0" smtClean="0"/>
              <a:t>muons</a:t>
            </a:r>
            <a:endParaRPr lang="es-ES_tradnl" sz="2800" b="1" dirty="0" smtClean="0"/>
          </a:p>
          <a:p>
            <a:pPr lvl="0">
              <a:defRPr sz="1800" b="0"/>
            </a:pPr>
            <a:r>
              <a:rPr sz="2800" b="1" dirty="0" smtClean="0"/>
              <a:t> </a:t>
            </a:r>
            <a:r>
              <a:rPr sz="2800" b="1" dirty="0"/>
              <a:t>during 30.8 days of data taking</a:t>
            </a:r>
          </a:p>
        </p:txBody>
      </p:sp>
      <p:pic>
        <p:nvPicPr>
          <p:cNvPr id="186" name="pasted-image.pdf"/>
          <p:cNvPicPr/>
          <p:nvPr/>
        </p:nvPicPr>
        <p:blipFill>
          <a:blip r:embed="rId2">
            <a:extLst/>
          </a:blip>
          <a:stretch>
            <a:fillRect/>
          </a:stretch>
        </p:blipFill>
        <p:spPr>
          <a:xfrm>
            <a:off x="182912" y="2469387"/>
            <a:ext cx="5875361" cy="4814826"/>
          </a:xfrm>
          <a:prstGeom prst="rect">
            <a:avLst/>
          </a:prstGeom>
          <a:ln w="12700">
            <a:miter lim="400000"/>
          </a:ln>
        </p:spPr>
      </p:pic>
      <p:pic>
        <p:nvPicPr>
          <p:cNvPr id="187" name="Fig6-EventDisplay276.pdf"/>
          <p:cNvPicPr/>
          <p:nvPr/>
        </p:nvPicPr>
        <p:blipFill>
          <a:blip r:embed="rId3">
            <a:extLst/>
          </a:blip>
          <a:stretch>
            <a:fillRect/>
          </a:stretch>
        </p:blipFill>
        <p:spPr>
          <a:xfrm>
            <a:off x="6203676" y="1517843"/>
            <a:ext cx="6402411" cy="6365404"/>
          </a:xfrm>
          <a:prstGeom prst="rect">
            <a:avLst/>
          </a:prstGeom>
          <a:ln w="12700">
            <a:miter lim="400000"/>
          </a:ln>
        </p:spPr>
      </p:pic>
      <p:sp>
        <p:nvSpPr>
          <p:cNvPr id="188" name="Shape 188"/>
          <p:cNvSpPr>
            <a:spLocks noGrp="1"/>
          </p:cNvSpPr>
          <p:nvPr>
            <p:ph type="title"/>
          </p:nvPr>
        </p:nvSpPr>
        <p:spPr>
          <a:xfrm>
            <a:off x="952500" y="6680"/>
            <a:ext cx="11099800" cy="2159001"/>
          </a:xfrm>
          <a:prstGeom prst="rect">
            <a:avLst/>
          </a:prstGeom>
          <a:solidFill>
            <a:srgbClr val="FFFFFF"/>
          </a:solidFill>
        </p:spPr>
        <p:txBody>
          <a:bodyPr/>
          <a:lstStyle>
            <a:lvl1pPr defTabSz="332993">
              <a:defRPr sz="4560" b="1">
                <a:latin typeface="Helvetica"/>
                <a:ea typeface="Helvetica"/>
                <a:cs typeface="Helvetica"/>
                <a:sym typeface="Helvetica"/>
              </a:defRPr>
            </a:lvl1pPr>
          </a:lstStyle>
          <a:p>
            <a:pPr lvl="0">
              <a:defRPr sz="1800" b="0"/>
            </a:pPr>
            <a:r>
              <a:rPr sz="4560" b="1" dirty="0"/>
              <a:t>Atmospheric muon multiplicity distribution (MMD): display of two HMM events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lvl1pPr>
              <a:defRPr b="1">
                <a:latin typeface="Helvetica"/>
                <a:ea typeface="Helvetica"/>
                <a:cs typeface="Helvetica"/>
                <a:sym typeface="Helvetica"/>
              </a:defRPr>
            </a:lvl1pPr>
          </a:lstStyle>
          <a:p>
            <a:pPr lvl="0">
              <a:defRPr sz="1800" b="0"/>
            </a:pPr>
            <a:r>
              <a:rPr lang="es-ES_tradnl" sz="8000" b="1" dirty="0" smtClean="0"/>
              <a:t>Content</a:t>
            </a:r>
            <a:endParaRPr sz="8000" b="1" dirty="0"/>
          </a:p>
        </p:txBody>
      </p:sp>
      <p:sp>
        <p:nvSpPr>
          <p:cNvPr id="57" name="Shape 57"/>
          <p:cNvSpPr>
            <a:spLocks noGrp="1"/>
          </p:cNvSpPr>
          <p:nvPr>
            <p:ph type="body" idx="1"/>
          </p:nvPr>
        </p:nvSpPr>
        <p:spPr>
          <a:prstGeom prst="rect">
            <a:avLst/>
          </a:prstGeom>
        </p:spPr>
        <p:txBody>
          <a:bodyPr/>
          <a:lstStyle/>
          <a:p>
            <a:pPr lvl="0">
              <a:defRPr sz="1800"/>
            </a:pPr>
            <a:r>
              <a:rPr lang="en-US" sz="3600" dirty="0" smtClean="0"/>
              <a:t>Physics Motivation</a:t>
            </a:r>
          </a:p>
          <a:p>
            <a:pPr lvl="0">
              <a:defRPr sz="1800"/>
            </a:pPr>
            <a:r>
              <a:rPr sz="3600" dirty="0" smtClean="0"/>
              <a:t>Experimental </a:t>
            </a:r>
            <a:r>
              <a:rPr sz="3600" dirty="0"/>
              <a:t>setup / trigger configuration</a:t>
            </a:r>
          </a:p>
          <a:p>
            <a:pPr lvl="0">
              <a:defRPr sz="1800"/>
            </a:pPr>
            <a:r>
              <a:rPr sz="3600" dirty="0"/>
              <a:t>Atmospheric muon multiplicity distribution (MMD)</a:t>
            </a:r>
          </a:p>
          <a:p>
            <a:pPr lvl="0">
              <a:defRPr sz="1800"/>
            </a:pPr>
            <a:r>
              <a:rPr sz="3600" dirty="0"/>
              <a:t>Monte Carlo studies</a:t>
            </a:r>
          </a:p>
          <a:p>
            <a:pPr lvl="0">
              <a:defRPr sz="1800"/>
            </a:pPr>
            <a:r>
              <a:rPr sz="3600" dirty="0" smtClean="0"/>
              <a:t>Summary</a:t>
            </a:r>
            <a:r>
              <a:rPr lang="es-ES_tradnl" sz="3600" dirty="0" smtClean="0"/>
              <a:t> and </a:t>
            </a:r>
            <a:r>
              <a:rPr lang="es-ES_tradnl" sz="3600" dirty="0" err="1" smtClean="0"/>
              <a:t>conclusions</a:t>
            </a:r>
            <a:endParaRPr sz="3600" dirty="0"/>
          </a:p>
        </p:txBody>
      </p:sp>
      <p:sp>
        <p:nvSpPr>
          <p:cNvPr id="58" name="Shape 58"/>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a:t>
            </a:fld>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idx="12"/>
          </p:nvPr>
        </p:nvSpPr>
        <p:spPr>
          <a:xfrm>
            <a:off x="6367707" y="9251950"/>
            <a:ext cx="256686" cy="276999"/>
          </a:xfrm>
        </p:spPr>
        <p:txBody>
          <a:bodyPr/>
          <a:lstStyle/>
          <a:p>
            <a:fld id="{65A3426D-1382-5A47-B834-04F2CB053884}" type="slidenum">
              <a:rPr lang="en-GB"/>
              <a:pPr/>
              <a:t>20</a:t>
            </a:fld>
            <a:endParaRPr lang="en-GB"/>
          </a:p>
        </p:txBody>
      </p:sp>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05" y="2677724"/>
            <a:ext cx="4551680" cy="4524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232" y="2677724"/>
            <a:ext cx="6944924" cy="520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5" name="Rectangle 3"/>
          <p:cNvSpPr>
            <a:spLocks noGrp="1" noChangeArrowheads="1"/>
          </p:cNvSpPr>
          <p:nvPr>
            <p:ph type="title" idx="4294967295"/>
          </p:nvPr>
        </p:nvSpPr>
        <p:spPr>
          <a:xfrm>
            <a:off x="1169530" y="390597"/>
            <a:ext cx="11582400" cy="1591733"/>
          </a:xfrm>
          <a:ln/>
        </p:spPr>
        <p:txBody>
          <a:bodyPr tIns="52684">
            <a:noAutofit/>
          </a:bodyPr>
          <a:lstStyle/>
          <a:p>
            <a:pPr>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US" sz="5400" dirty="0"/>
              <a:t>High </a:t>
            </a:r>
            <a:r>
              <a:rPr lang="en-US" sz="5400" dirty="0" err="1"/>
              <a:t>Muon</a:t>
            </a:r>
            <a:r>
              <a:rPr lang="en-US" sz="5400" dirty="0"/>
              <a:t> Multiplicity event display</a:t>
            </a:r>
          </a:p>
        </p:txBody>
      </p:sp>
      <p:sp>
        <p:nvSpPr>
          <p:cNvPr id="18436" name="Text Box 4"/>
          <p:cNvSpPr txBox="1">
            <a:spLocks noChangeArrowheads="1"/>
          </p:cNvSpPr>
          <p:nvPr/>
        </p:nvSpPr>
        <p:spPr bwMode="auto">
          <a:xfrm>
            <a:off x="2289387" y="7933832"/>
            <a:ext cx="9421707" cy="573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27998" tIns="272943" rIns="127998" bIns="6399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7000"/>
              </a:lnSpc>
            </a:pPr>
            <a:r>
              <a:rPr lang="en-US" sz="3100">
                <a:latin typeface="Arial" charset="0"/>
              </a:rPr>
              <a:t>High Muon Multiplicity (HMM) event with 276 muons</a:t>
            </a:r>
          </a:p>
        </p:txBody>
      </p:sp>
      <p:sp>
        <p:nvSpPr>
          <p:cNvPr id="18437" name="Text Box 5"/>
          <p:cNvSpPr txBox="1">
            <a:spLocks noChangeArrowheads="1"/>
          </p:cNvSpPr>
          <p:nvPr/>
        </p:nvSpPr>
        <p:spPr bwMode="auto">
          <a:xfrm>
            <a:off x="4422988" y="2341317"/>
            <a:ext cx="5190630" cy="428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998" tIns="206461" rIns="127998" bIns="6399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47000"/>
              </a:lnSpc>
            </a:pPr>
            <a:r>
              <a:rPr lang="en-US" sz="2100">
                <a:latin typeface="Arial" charset="0"/>
              </a:rPr>
              <a:t>ALICE Coll., </a:t>
            </a:r>
            <a:r>
              <a:rPr lang="en-US" sz="2100" i="1">
                <a:latin typeface="Arial" charset="0"/>
              </a:rPr>
              <a:t>JCAP</a:t>
            </a:r>
            <a:r>
              <a:rPr lang="en-US" sz="2100">
                <a:latin typeface="Arial" charset="0"/>
              </a:rPr>
              <a:t> </a:t>
            </a:r>
            <a:r>
              <a:rPr lang="en-US" sz="2100" b="1">
                <a:latin typeface="Arial" charset="0"/>
              </a:rPr>
              <a:t>01</a:t>
            </a:r>
            <a:r>
              <a:rPr lang="en-US" sz="2100">
                <a:latin typeface="Arial" charset="0"/>
              </a:rPr>
              <a:t> (2016) 032</a:t>
            </a:r>
          </a:p>
        </p:txBody>
      </p:sp>
    </p:spTree>
    <p:extLst>
      <p:ext uri="{BB962C8B-B14F-4D97-AF65-F5344CB8AC3E}">
        <p14:creationId xmlns:p14="http://schemas.microsoft.com/office/powerpoint/2010/main" val="17648781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21</a:t>
            </a:fld>
            <a:endParaRPr/>
          </a:p>
        </p:txBody>
      </p:sp>
      <p:sp>
        <p:nvSpPr>
          <p:cNvPr id="191" name="Shape 191"/>
          <p:cNvSpPr>
            <a:spLocks noGrp="1"/>
          </p:cNvSpPr>
          <p:nvPr>
            <p:ph type="title"/>
          </p:nvPr>
        </p:nvSpPr>
        <p:spPr>
          <a:xfrm>
            <a:off x="952500" y="6680"/>
            <a:ext cx="11099800" cy="2159001"/>
          </a:xfrm>
          <a:prstGeom prst="rect">
            <a:avLst/>
          </a:prstGeom>
          <a:solidFill>
            <a:srgbClr val="FFFFFF"/>
          </a:solidFill>
        </p:spPr>
        <p:txBody>
          <a:bodyPr/>
          <a:lstStyle>
            <a:lvl1pPr>
              <a:defRPr b="1">
                <a:latin typeface="Helvetica"/>
                <a:ea typeface="Helvetica"/>
                <a:cs typeface="Helvetica"/>
                <a:sym typeface="Helvetica"/>
              </a:defRPr>
            </a:lvl1pPr>
          </a:lstStyle>
          <a:p>
            <a:pPr lvl="0">
              <a:defRPr sz="1800" b="0"/>
            </a:pPr>
            <a:r>
              <a:rPr sz="8000" b="1"/>
              <a:t>Monte Carlo studies</a:t>
            </a:r>
          </a:p>
        </p:txBody>
      </p:sp>
      <p:sp>
        <p:nvSpPr>
          <p:cNvPr id="192" name="Shape 192"/>
          <p:cNvSpPr/>
          <p:nvPr/>
        </p:nvSpPr>
        <p:spPr>
          <a:xfrm>
            <a:off x="89551" y="1647122"/>
            <a:ext cx="12560504" cy="7340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a:defRPr sz="1800"/>
            </a:pPr>
            <a:r>
              <a:rPr sz="3300" dirty="0"/>
              <a:t>To study the MMD, simulated events equivalent to 30.8 days of live time were generated:</a:t>
            </a:r>
          </a:p>
          <a:p>
            <a:pPr lvl="0" algn="just">
              <a:defRPr sz="1800"/>
            </a:pPr>
            <a:endParaRPr sz="3300" dirty="0"/>
          </a:p>
          <a:p>
            <a:pPr marL="444500" lvl="0" indent="-444500" algn="just">
              <a:buSzPct val="45000"/>
              <a:buBlip>
                <a:blip r:embed="rId2"/>
              </a:buBlip>
              <a:defRPr sz="1800"/>
            </a:pPr>
            <a:r>
              <a:rPr sz="2500" dirty="0"/>
              <a:t>Corsika 6990 with </a:t>
            </a:r>
            <a:r>
              <a:rPr sz="2500" b="1" dirty="0">
                <a:latin typeface="Helvetica"/>
                <a:ea typeface="Helvetica"/>
                <a:cs typeface="Helvetica"/>
                <a:sym typeface="Helvetica"/>
              </a:rPr>
              <a:t>QGSJET-II-03</a:t>
            </a:r>
            <a:r>
              <a:rPr sz="2500" dirty="0"/>
              <a:t> model</a:t>
            </a:r>
          </a:p>
          <a:p>
            <a:pPr lvl="0" algn="just">
              <a:defRPr sz="1800"/>
            </a:pPr>
            <a:endParaRPr sz="2500" dirty="0"/>
          </a:p>
          <a:p>
            <a:pPr marL="444500" lvl="0" indent="-444500" algn="just">
              <a:buSzPct val="45000"/>
              <a:buBlip>
                <a:blip r:embed="rId2"/>
              </a:buBlip>
              <a:defRPr sz="1800"/>
            </a:pPr>
            <a:r>
              <a:rPr sz="2500" dirty="0"/>
              <a:t>Two independent samples: pure </a:t>
            </a:r>
            <a:r>
              <a:rPr sz="2500" b="1" dirty="0">
                <a:latin typeface="Helvetica"/>
                <a:ea typeface="Helvetica"/>
                <a:cs typeface="Helvetica"/>
                <a:sym typeface="Helvetica"/>
              </a:rPr>
              <a:t>proton</a:t>
            </a:r>
            <a:r>
              <a:rPr sz="2500" dirty="0"/>
              <a:t> (lighter composition) and </a:t>
            </a:r>
            <a:r>
              <a:rPr sz="2500" b="1" dirty="0">
                <a:latin typeface="Helvetica"/>
                <a:ea typeface="Helvetica"/>
                <a:cs typeface="Helvetica"/>
                <a:sym typeface="Helvetica"/>
              </a:rPr>
              <a:t>Fe</a:t>
            </a:r>
            <a:r>
              <a:rPr sz="2500" dirty="0"/>
              <a:t> (extremely heavy composition)</a:t>
            </a:r>
          </a:p>
          <a:p>
            <a:pPr lvl="0" algn="just">
              <a:defRPr sz="1800"/>
            </a:pPr>
            <a:endParaRPr sz="2500" dirty="0"/>
          </a:p>
          <a:p>
            <a:pPr marL="444500" lvl="0" indent="-444500" algn="just">
              <a:buSzPct val="45000"/>
              <a:buBlip>
                <a:blip r:embed="rId2"/>
              </a:buBlip>
              <a:defRPr sz="1800"/>
            </a:pPr>
            <a:r>
              <a:rPr sz="2500" dirty="0"/>
              <a:t>Energy of the primary cosmic-ray: </a:t>
            </a:r>
            <a:r>
              <a:rPr sz="2500" b="1" dirty="0">
                <a:latin typeface="Helvetica"/>
                <a:ea typeface="Helvetica"/>
                <a:cs typeface="Helvetica"/>
                <a:sym typeface="Helvetica"/>
              </a:rPr>
              <a:t>10</a:t>
            </a:r>
            <a:r>
              <a:rPr sz="2500" b="1" baseline="31999" dirty="0">
                <a:latin typeface="Helvetica"/>
                <a:ea typeface="Helvetica"/>
                <a:cs typeface="Helvetica"/>
                <a:sym typeface="Helvetica"/>
              </a:rPr>
              <a:t>14</a:t>
            </a:r>
            <a:r>
              <a:rPr sz="2500" b="1" dirty="0">
                <a:latin typeface="Helvetica"/>
                <a:ea typeface="Helvetica"/>
                <a:cs typeface="Helvetica"/>
                <a:sym typeface="Helvetica"/>
              </a:rPr>
              <a:t> &lt; </a:t>
            </a:r>
            <a:r>
              <a:rPr sz="2500" b="1" i="1" dirty="0">
                <a:latin typeface="Helvetica"/>
                <a:ea typeface="Helvetica"/>
                <a:cs typeface="Helvetica"/>
                <a:sym typeface="Helvetica"/>
              </a:rPr>
              <a:t>E</a:t>
            </a:r>
            <a:r>
              <a:rPr sz="2500" b="1" dirty="0">
                <a:latin typeface="Helvetica"/>
                <a:ea typeface="Helvetica"/>
                <a:cs typeface="Helvetica"/>
                <a:sym typeface="Helvetica"/>
              </a:rPr>
              <a:t> &lt; 10</a:t>
            </a:r>
            <a:r>
              <a:rPr sz="2500" b="1" baseline="31999" dirty="0">
                <a:latin typeface="Helvetica"/>
                <a:ea typeface="Helvetica"/>
                <a:cs typeface="Helvetica"/>
                <a:sym typeface="Helvetica"/>
              </a:rPr>
              <a:t>18 </a:t>
            </a:r>
            <a:r>
              <a:rPr sz="2500" b="1" dirty="0">
                <a:latin typeface="Helvetica"/>
                <a:ea typeface="Helvetica"/>
                <a:cs typeface="Helvetica"/>
                <a:sym typeface="Helvetica"/>
              </a:rPr>
              <a:t>eV</a:t>
            </a:r>
          </a:p>
          <a:p>
            <a:pPr lvl="0" algn="just">
              <a:defRPr sz="1800"/>
            </a:pPr>
            <a:endParaRPr sz="2500" dirty="0"/>
          </a:p>
          <a:p>
            <a:pPr marL="444500" lvl="0" indent="-444500" algn="just">
              <a:buSzPct val="45000"/>
              <a:buBlip>
                <a:blip r:embed="rId2"/>
              </a:buBlip>
              <a:defRPr sz="1800"/>
            </a:pPr>
            <a:r>
              <a:rPr sz="2500" dirty="0"/>
              <a:t>Usual power law spectrum </a:t>
            </a:r>
            <a:r>
              <a:rPr sz="2500" b="1" i="1" dirty="0">
                <a:latin typeface="Helvetica"/>
                <a:ea typeface="Helvetica"/>
                <a:cs typeface="Helvetica"/>
                <a:sym typeface="Helvetica"/>
              </a:rPr>
              <a:t>E</a:t>
            </a:r>
            <a:r>
              <a:rPr sz="2500" b="1" i="1" baseline="31999" dirty="0">
                <a:latin typeface="Helvetica"/>
                <a:ea typeface="Helvetica"/>
                <a:cs typeface="Helvetica"/>
                <a:sym typeface="Helvetica"/>
              </a:rPr>
              <a:t>-γ </a:t>
            </a:r>
            <a:r>
              <a:rPr sz="2500" dirty="0"/>
              <a:t>with </a:t>
            </a:r>
            <a:r>
              <a:rPr sz="2500" i="1" dirty="0"/>
              <a:t>γ</a:t>
            </a:r>
            <a:r>
              <a:rPr sz="2500" dirty="0"/>
              <a:t> = 2.7 for energies below the knee and </a:t>
            </a:r>
            <a:r>
              <a:rPr sz="2500" i="1" dirty="0"/>
              <a:t>γ</a:t>
            </a:r>
            <a:r>
              <a:rPr sz="2500" dirty="0"/>
              <a:t> = 3.0 for energies above the knee.</a:t>
            </a:r>
          </a:p>
          <a:p>
            <a:pPr lvl="0" algn="just">
              <a:defRPr sz="1800"/>
            </a:pPr>
            <a:endParaRPr sz="2500" dirty="0"/>
          </a:p>
          <a:p>
            <a:pPr marL="444500" lvl="0" indent="-444500" algn="just">
              <a:buSzPct val="45000"/>
              <a:buBlip>
                <a:blip r:embed="rId2"/>
              </a:buBlip>
              <a:defRPr sz="1800"/>
            </a:pPr>
            <a:r>
              <a:rPr sz="2500" dirty="0"/>
              <a:t>Total (all-particle) flux of cosmic-rays with poly-gonato model  taken from </a:t>
            </a:r>
            <a:r>
              <a:rPr sz="2500" b="1" dirty="0">
                <a:latin typeface="Helvetica"/>
                <a:ea typeface="Helvetica"/>
                <a:cs typeface="Helvetica"/>
                <a:sym typeface="Helvetica"/>
              </a:rPr>
              <a:t>J. R. Hörandel, </a:t>
            </a:r>
            <a:r>
              <a:rPr sz="2500" b="1" dirty="0" smtClean="0">
                <a:latin typeface="Helvetica"/>
                <a:ea typeface="Helvetica"/>
                <a:cs typeface="Helvetica"/>
                <a:sym typeface="Helvetica"/>
              </a:rPr>
              <a:t>Astrop</a:t>
            </a:r>
            <a:r>
              <a:rPr lang="es-ES_tradnl" sz="2500" b="1" dirty="0" smtClean="0">
                <a:latin typeface="Helvetica"/>
                <a:ea typeface="Helvetica"/>
                <a:cs typeface="Helvetica"/>
                <a:sym typeface="Helvetica"/>
              </a:rPr>
              <a:t>art</a:t>
            </a:r>
            <a:r>
              <a:rPr sz="2500" b="1" dirty="0" smtClean="0">
                <a:latin typeface="Helvetica"/>
                <a:ea typeface="Helvetica"/>
                <a:cs typeface="Helvetica"/>
                <a:sym typeface="Helvetica"/>
              </a:rPr>
              <a:t>. </a:t>
            </a:r>
            <a:r>
              <a:rPr sz="2500" b="1" dirty="0">
                <a:latin typeface="Helvetica"/>
                <a:ea typeface="Helvetica"/>
                <a:cs typeface="Helvetica"/>
                <a:sym typeface="Helvetica"/>
              </a:rPr>
              <a:t>Phys.19 (2003) 193-220</a:t>
            </a:r>
            <a:r>
              <a:rPr sz="2500" dirty="0"/>
              <a:t> </a:t>
            </a:r>
          </a:p>
          <a:p>
            <a:pPr lvl="0" algn="just">
              <a:defRPr sz="1800"/>
            </a:pPr>
            <a:endParaRPr sz="2500" dirty="0"/>
          </a:p>
          <a:p>
            <a:pPr marL="444500" lvl="0" indent="-444500" algn="just">
              <a:buSzPct val="45000"/>
              <a:buBlip>
                <a:blip r:embed="rId2"/>
              </a:buBlip>
              <a:defRPr sz="1800"/>
            </a:pPr>
            <a:r>
              <a:rPr sz="2500" dirty="0"/>
              <a:t>The core of each shower was scattered with a random flat distribution at surface level, in an area of 205 x 205 m</a:t>
            </a:r>
            <a:r>
              <a:rPr sz="2500" baseline="31999" dirty="0"/>
              <a:t>2</a:t>
            </a:r>
            <a:r>
              <a:rPr sz="2500" dirty="0"/>
              <a:t> centered around the ALICE apparatus.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22</a:t>
            </a:fld>
            <a:endParaRPr/>
          </a:p>
        </p:txBody>
      </p:sp>
      <p:sp>
        <p:nvSpPr>
          <p:cNvPr id="195" name="Shape 195"/>
          <p:cNvSpPr>
            <a:spLocks noGrp="1"/>
          </p:cNvSpPr>
          <p:nvPr>
            <p:ph type="title"/>
          </p:nvPr>
        </p:nvSpPr>
        <p:spPr>
          <a:xfrm>
            <a:off x="952500" y="6680"/>
            <a:ext cx="11099800" cy="2159001"/>
          </a:xfrm>
          <a:prstGeom prst="rect">
            <a:avLst/>
          </a:prstGeom>
          <a:solidFill>
            <a:srgbClr val="FFFFFF"/>
          </a:solidFill>
        </p:spPr>
        <p:txBody>
          <a:bodyPr/>
          <a:lstStyle>
            <a:lvl1pPr>
              <a:defRPr b="1">
                <a:latin typeface="Helvetica"/>
                <a:ea typeface="Helvetica"/>
                <a:cs typeface="Helvetica"/>
                <a:sym typeface="Helvetica"/>
              </a:defRPr>
            </a:lvl1pPr>
          </a:lstStyle>
          <a:p>
            <a:pPr lvl="0">
              <a:defRPr sz="1800" b="0"/>
            </a:pPr>
            <a:r>
              <a:rPr sz="8000" b="1"/>
              <a:t>Monte Carlo studies</a:t>
            </a:r>
          </a:p>
        </p:txBody>
      </p:sp>
      <p:pic>
        <p:nvPicPr>
          <p:cNvPr id="196" name="Fig5-MMDplusMCpFe.pdf"/>
          <p:cNvPicPr/>
          <p:nvPr/>
        </p:nvPicPr>
        <p:blipFill>
          <a:blip r:embed="rId2">
            <a:extLst/>
          </a:blip>
          <a:stretch>
            <a:fillRect/>
          </a:stretch>
        </p:blipFill>
        <p:spPr>
          <a:xfrm>
            <a:off x="1319740" y="2485757"/>
            <a:ext cx="10239814" cy="5706845"/>
          </a:xfrm>
          <a:prstGeom prst="rect">
            <a:avLst/>
          </a:prstGeom>
          <a:ln w="12700">
            <a:miter lim="400000"/>
          </a:ln>
        </p:spPr>
      </p:pic>
      <p:sp>
        <p:nvSpPr>
          <p:cNvPr id="197" name="Shape 197"/>
          <p:cNvSpPr/>
          <p:nvPr/>
        </p:nvSpPr>
        <p:spPr>
          <a:xfrm>
            <a:off x="405091" y="1969397"/>
            <a:ext cx="12194617" cy="73866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lvl1pPr>
          </a:lstStyle>
          <a:p>
            <a:pPr lvl="0">
              <a:defRPr sz="1800"/>
            </a:pPr>
            <a:r>
              <a:rPr lang="es-ES_tradnl" sz="2400" dirty="0"/>
              <a:t>T</a:t>
            </a:r>
            <a:r>
              <a:rPr sz="2400" dirty="0" smtClean="0"/>
              <a:t>he </a:t>
            </a:r>
            <a:r>
              <a:rPr sz="2400" dirty="0"/>
              <a:t>simulated </a:t>
            </a:r>
            <a:r>
              <a:rPr sz="2400" dirty="0" smtClean="0"/>
              <a:t>distributions</a:t>
            </a:r>
            <a:endParaRPr lang="es-ES_tradnl" sz="2400" dirty="0" smtClean="0"/>
          </a:p>
          <a:p>
            <a:pPr lvl="0">
              <a:defRPr sz="1800"/>
            </a:pPr>
            <a:r>
              <a:rPr sz="2400" dirty="0" smtClean="0"/>
              <a:t> </a:t>
            </a:r>
            <a:r>
              <a:rPr sz="2400" dirty="0"/>
              <a:t>obtained with proton and iron primary cosmic-rays were fitted with a power-law function.</a:t>
            </a:r>
          </a:p>
        </p:txBody>
      </p:sp>
      <p:sp>
        <p:nvSpPr>
          <p:cNvPr id="198" name="Shape 198"/>
          <p:cNvSpPr/>
          <p:nvPr/>
        </p:nvSpPr>
        <p:spPr>
          <a:xfrm>
            <a:off x="2859714" y="8055254"/>
            <a:ext cx="7594322" cy="11079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lvl1pPr>
          </a:lstStyle>
          <a:p>
            <a:pPr lvl="0">
              <a:defRPr sz="1800"/>
            </a:pPr>
            <a:r>
              <a:rPr sz="2400" dirty="0"/>
              <a:t>The data approach the proton curve (low multiplicities)</a:t>
            </a:r>
            <a:r>
              <a:rPr sz="2400" dirty="0" smtClean="0"/>
              <a:t>.</a:t>
            </a:r>
            <a:endParaRPr lang="es-ES_tradnl" sz="2400" dirty="0" smtClean="0"/>
          </a:p>
          <a:p>
            <a:pPr lvl="0">
              <a:defRPr sz="1800"/>
            </a:pPr>
            <a:r>
              <a:rPr sz="2400" dirty="0" smtClean="0"/>
              <a:t> </a:t>
            </a:r>
            <a:r>
              <a:rPr sz="2400" dirty="0"/>
              <a:t>High multiplicity data lie closer to the iron curve. </a:t>
            </a:r>
            <a:endParaRPr lang="es-ES_tradnl" sz="2400" dirty="0" smtClean="0"/>
          </a:p>
          <a:p>
            <a:pPr lvl="0">
              <a:defRPr sz="1800"/>
            </a:pPr>
            <a:r>
              <a:rPr sz="2400" dirty="0" smtClean="0"/>
              <a:t>.</a:t>
            </a:r>
            <a:endParaRPr sz="2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23</a:t>
            </a:fld>
            <a:endParaRPr/>
          </a:p>
        </p:txBody>
      </p:sp>
      <p:sp>
        <p:nvSpPr>
          <p:cNvPr id="201" name="Shape 201"/>
          <p:cNvSpPr>
            <a:spLocks noGrp="1"/>
          </p:cNvSpPr>
          <p:nvPr>
            <p:ph type="title"/>
          </p:nvPr>
        </p:nvSpPr>
        <p:spPr>
          <a:xfrm>
            <a:off x="952500" y="6680"/>
            <a:ext cx="11099800" cy="2159001"/>
          </a:xfrm>
          <a:prstGeom prst="rect">
            <a:avLst/>
          </a:prstGeom>
          <a:solidFill>
            <a:srgbClr val="FFFFFF"/>
          </a:solidFill>
        </p:spPr>
        <p:txBody>
          <a:bodyPr/>
          <a:lstStyle>
            <a:lvl1pPr>
              <a:defRPr b="1">
                <a:latin typeface="Helvetica"/>
                <a:ea typeface="Helvetica"/>
                <a:cs typeface="Helvetica"/>
                <a:sym typeface="Helvetica"/>
              </a:defRPr>
            </a:lvl1pPr>
          </a:lstStyle>
          <a:p>
            <a:pPr lvl="0">
              <a:defRPr sz="1800" b="0"/>
            </a:pPr>
            <a:r>
              <a:rPr sz="8000" b="1"/>
              <a:t>Monte Carlo studies</a:t>
            </a:r>
          </a:p>
        </p:txBody>
      </p:sp>
      <p:sp>
        <p:nvSpPr>
          <p:cNvPr id="202" name="Shape 202"/>
          <p:cNvSpPr/>
          <p:nvPr/>
        </p:nvSpPr>
        <p:spPr>
          <a:xfrm>
            <a:off x="267990" y="3363128"/>
            <a:ext cx="11670899" cy="33239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algn="just">
              <a:defRPr sz="1800"/>
            </a:pPr>
            <a:r>
              <a:rPr lang="en-US" sz="2400" dirty="0" smtClean="0"/>
              <a:t>MC  HMM events (</a:t>
            </a:r>
            <a:r>
              <a:rPr lang="en-US" sz="2400" i="1" dirty="0" err="1" smtClean="0"/>
              <a:t>muon</a:t>
            </a:r>
            <a:r>
              <a:rPr lang="en-US" sz="2400" i="1" dirty="0" smtClean="0"/>
              <a:t> multiplicity</a:t>
            </a:r>
            <a:r>
              <a:rPr lang="en-US" sz="2400" dirty="0" smtClean="0"/>
              <a:t> &gt;100) reconstructed by the ALICE-TPC are due to primary cosmic-rays with energies larger than 10</a:t>
            </a:r>
            <a:r>
              <a:rPr lang="en-US" sz="2400" baseline="31999" dirty="0" smtClean="0"/>
              <a:t>15</a:t>
            </a:r>
            <a:r>
              <a:rPr lang="en-US" sz="2400" dirty="0" smtClean="0"/>
              <a:t> </a:t>
            </a:r>
            <a:r>
              <a:rPr lang="en-US" sz="2400" dirty="0" err="1" smtClean="0"/>
              <a:t>eV</a:t>
            </a:r>
            <a:r>
              <a:rPr lang="en-US" sz="2400" dirty="0" smtClean="0"/>
              <a:t> for both proton and iron. </a:t>
            </a:r>
          </a:p>
          <a:p>
            <a:pPr lvl="0" algn="just">
              <a:defRPr sz="1800"/>
            </a:pPr>
            <a:endParaRPr lang="en-US" sz="2400" dirty="0" smtClean="0"/>
          </a:p>
          <a:p>
            <a:pPr lvl="0" algn="just">
              <a:defRPr sz="1800"/>
            </a:pPr>
            <a:r>
              <a:rPr lang="en-US" sz="2400" dirty="0" smtClean="0"/>
              <a:t>To estimate the rate of these events with Monte Carlo models, a simulation of one  complete year of effective data taking was done, using:</a:t>
            </a:r>
          </a:p>
          <a:p>
            <a:pPr lvl="0" algn="just">
              <a:defRPr sz="1800"/>
            </a:pPr>
            <a:endParaRPr lang="en-US" sz="2400" dirty="0" smtClean="0"/>
          </a:p>
          <a:p>
            <a:pPr marL="370416" lvl="0" indent="-370416" algn="l">
              <a:buSzPct val="45000"/>
              <a:buBlip>
                <a:blip r:embed="rId2"/>
              </a:buBlip>
              <a:defRPr sz="1800"/>
            </a:pPr>
            <a:r>
              <a:rPr lang="en-US" sz="2400" dirty="0" err="1" smtClean="0"/>
              <a:t>Corsika</a:t>
            </a:r>
            <a:r>
              <a:rPr lang="en-US" sz="2400" dirty="0" smtClean="0"/>
              <a:t> 6990 (</a:t>
            </a:r>
            <a:r>
              <a:rPr lang="en-US" sz="2400" b="1" dirty="0" smtClean="0">
                <a:latin typeface="Helvetica"/>
                <a:ea typeface="Helvetica"/>
                <a:cs typeface="Helvetica"/>
                <a:sym typeface="Helvetica"/>
              </a:rPr>
              <a:t>QGSJET II-03</a:t>
            </a:r>
            <a:r>
              <a:rPr lang="en-US" sz="2400" dirty="0" smtClean="0"/>
              <a:t>) and 7350 (</a:t>
            </a:r>
            <a:r>
              <a:rPr lang="en-US" sz="2400" b="1" dirty="0" smtClean="0">
                <a:latin typeface="Helvetica"/>
                <a:ea typeface="Helvetica"/>
                <a:cs typeface="Helvetica"/>
                <a:sym typeface="Helvetica"/>
              </a:rPr>
              <a:t>QGSJET II-04</a:t>
            </a:r>
            <a:r>
              <a:rPr lang="en-US" sz="2400" dirty="0" smtClean="0"/>
              <a:t> tuned with LHC data)</a:t>
            </a:r>
          </a:p>
          <a:p>
            <a:pPr lvl="0" algn="l">
              <a:defRPr sz="1800"/>
            </a:pPr>
            <a:endParaRPr lang="en-US" sz="2400" dirty="0" smtClean="0"/>
          </a:p>
          <a:p>
            <a:pPr marL="444500" lvl="0" indent="-444500" algn="just">
              <a:buSzPct val="45000"/>
              <a:buBlip>
                <a:blip r:embed="rId2"/>
              </a:buBlip>
              <a:defRPr sz="1800"/>
            </a:pPr>
            <a:r>
              <a:rPr lang="en-US" sz="2400" dirty="0" smtClean="0"/>
              <a:t>Energy of the primary cosmic-ray: </a:t>
            </a:r>
            <a:r>
              <a:rPr lang="en-US" sz="2400" b="1" dirty="0" smtClean="0">
                <a:latin typeface="Helvetica"/>
                <a:ea typeface="Helvetica"/>
                <a:cs typeface="Helvetica"/>
                <a:sym typeface="Helvetica"/>
              </a:rPr>
              <a:t>10</a:t>
            </a:r>
            <a:r>
              <a:rPr lang="en-US" sz="2400" b="1" baseline="31999" dirty="0" smtClean="0">
                <a:latin typeface="Helvetica"/>
                <a:ea typeface="Helvetica"/>
                <a:cs typeface="Helvetica"/>
                <a:sym typeface="Helvetica"/>
              </a:rPr>
              <a:t>14</a:t>
            </a:r>
            <a:r>
              <a:rPr lang="en-US" sz="2400" b="1" dirty="0" smtClean="0">
                <a:latin typeface="Helvetica"/>
                <a:ea typeface="Helvetica"/>
                <a:cs typeface="Helvetica"/>
                <a:sym typeface="Helvetica"/>
              </a:rPr>
              <a:t> </a:t>
            </a:r>
            <a:r>
              <a:rPr lang="en-US" sz="2400" b="1" dirty="0" smtClean="0">
                <a:latin typeface="Helvetica"/>
                <a:ea typeface="Helvetica"/>
                <a:cs typeface="Helvetica"/>
                <a:sym typeface="Helvetica"/>
              </a:rPr>
              <a:t>&lt; </a:t>
            </a:r>
            <a:r>
              <a:rPr lang="en-US" sz="2400" b="1" i="1" dirty="0" smtClean="0">
                <a:latin typeface="Helvetica"/>
                <a:ea typeface="Helvetica"/>
                <a:cs typeface="Helvetica"/>
                <a:sym typeface="Helvetica"/>
              </a:rPr>
              <a:t>E</a:t>
            </a:r>
            <a:r>
              <a:rPr lang="en-US" sz="2400" b="1" dirty="0" smtClean="0">
                <a:latin typeface="Helvetica"/>
                <a:ea typeface="Helvetica"/>
                <a:cs typeface="Helvetica"/>
                <a:sym typeface="Helvetica"/>
              </a:rPr>
              <a:t> &lt; 10</a:t>
            </a:r>
            <a:r>
              <a:rPr lang="en-US" sz="2400" b="1" baseline="31999" dirty="0" smtClean="0">
                <a:latin typeface="Helvetica"/>
                <a:ea typeface="Helvetica"/>
                <a:cs typeface="Helvetica"/>
                <a:sym typeface="Helvetica"/>
              </a:rPr>
              <a:t>18 </a:t>
            </a:r>
            <a:r>
              <a:rPr lang="en-US" sz="2400" b="1" dirty="0" err="1" smtClean="0">
                <a:latin typeface="Helvetica"/>
                <a:ea typeface="Helvetica"/>
                <a:cs typeface="Helvetica"/>
                <a:sym typeface="Helvetica"/>
              </a:rPr>
              <a:t>eV</a:t>
            </a:r>
            <a:endParaRPr lang="en-US" sz="2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24</a:t>
            </a:fld>
            <a:endParaRPr/>
          </a:p>
        </p:txBody>
      </p:sp>
      <p:sp>
        <p:nvSpPr>
          <p:cNvPr id="205" name="Shape 205"/>
          <p:cNvSpPr>
            <a:spLocks noGrp="1"/>
          </p:cNvSpPr>
          <p:nvPr>
            <p:ph type="title"/>
          </p:nvPr>
        </p:nvSpPr>
        <p:spPr>
          <a:xfrm>
            <a:off x="952500" y="6680"/>
            <a:ext cx="11099800" cy="2159001"/>
          </a:xfrm>
          <a:prstGeom prst="rect">
            <a:avLst/>
          </a:prstGeom>
          <a:solidFill>
            <a:srgbClr val="FFFFFF"/>
          </a:solidFill>
        </p:spPr>
        <p:txBody>
          <a:bodyPr/>
          <a:lstStyle>
            <a:lvl1pPr defTabSz="490727">
              <a:defRPr sz="6719" b="1">
                <a:latin typeface="Helvetica"/>
                <a:ea typeface="Helvetica"/>
                <a:cs typeface="Helvetica"/>
                <a:sym typeface="Helvetica"/>
              </a:defRPr>
            </a:lvl1pPr>
          </a:lstStyle>
          <a:p>
            <a:pPr lvl="0">
              <a:defRPr sz="1800" b="0"/>
            </a:pPr>
            <a:r>
              <a:rPr sz="6719" b="1"/>
              <a:t>Monte Carlo studies: comparison with data</a:t>
            </a:r>
          </a:p>
        </p:txBody>
      </p:sp>
      <p:pic>
        <p:nvPicPr>
          <p:cNvPr id="206" name="Captura de pantalla 2015-07-23 a la(s) 15.02.23.png"/>
          <p:cNvPicPr/>
          <p:nvPr/>
        </p:nvPicPr>
        <p:blipFill>
          <a:blip r:embed="rId2">
            <a:extLst/>
          </a:blip>
          <a:stretch>
            <a:fillRect/>
          </a:stretch>
        </p:blipFill>
        <p:spPr>
          <a:xfrm>
            <a:off x="926884" y="2154400"/>
            <a:ext cx="11584403" cy="3060265"/>
          </a:xfrm>
          <a:prstGeom prst="rect">
            <a:avLst/>
          </a:prstGeom>
          <a:ln w="12700">
            <a:miter lim="400000"/>
          </a:ln>
        </p:spPr>
      </p:pic>
      <p:sp>
        <p:nvSpPr>
          <p:cNvPr id="207" name="Shape 207"/>
          <p:cNvSpPr/>
          <p:nvPr/>
        </p:nvSpPr>
        <p:spPr>
          <a:xfrm>
            <a:off x="62663" y="5658502"/>
            <a:ext cx="12578887" cy="3530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8680" lvl="0" indent="-308680" algn="just">
              <a:buSzPct val="45000"/>
              <a:buBlip>
                <a:blip r:embed="rId3"/>
              </a:buBlip>
              <a:defRPr sz="1800"/>
            </a:pPr>
            <a:r>
              <a:rPr sz="2500"/>
              <a:t>Pure </a:t>
            </a:r>
            <a:r>
              <a:rPr sz="2500" b="1">
                <a:latin typeface="Helvetica"/>
                <a:ea typeface="Helvetica"/>
                <a:cs typeface="Helvetica"/>
                <a:sym typeface="Helvetica"/>
              </a:rPr>
              <a:t>iron</a:t>
            </a:r>
            <a:r>
              <a:rPr sz="2500"/>
              <a:t> sample simulated with </a:t>
            </a:r>
            <a:r>
              <a:rPr sz="2500" b="1">
                <a:latin typeface="Helvetica"/>
                <a:ea typeface="Helvetica"/>
                <a:cs typeface="Helvetica"/>
                <a:sym typeface="Helvetica"/>
              </a:rPr>
              <a:t>QGSJET II-04</a:t>
            </a:r>
            <a:r>
              <a:rPr sz="2500"/>
              <a:t> model reproduces HMM event rate in close agreement with the measured value.</a:t>
            </a:r>
          </a:p>
          <a:p>
            <a:pPr marL="308680" lvl="0" indent="-308680" algn="just">
              <a:buSzPct val="45000"/>
              <a:buBlip>
                <a:blip r:embed="rId3"/>
              </a:buBlip>
              <a:defRPr sz="1800"/>
            </a:pPr>
            <a:endParaRPr sz="2500"/>
          </a:p>
          <a:p>
            <a:pPr marL="308680" lvl="0" indent="-308680" algn="just">
              <a:buSzPct val="45000"/>
              <a:buBlip>
                <a:blip r:embed="rId3"/>
              </a:buBlip>
              <a:defRPr sz="1800"/>
            </a:pPr>
            <a:r>
              <a:rPr sz="2500"/>
              <a:t>Independent of the version model, the rate of HMM events with pure proton cosmic-ray composition is more difficult to reproduce.</a:t>
            </a:r>
          </a:p>
          <a:p>
            <a:pPr marL="308680" lvl="0" indent="-308680" algn="just">
              <a:buSzPct val="45000"/>
              <a:buBlip>
                <a:blip r:embed="rId3"/>
              </a:buBlip>
              <a:defRPr sz="1800"/>
            </a:pPr>
            <a:endParaRPr sz="2500"/>
          </a:p>
          <a:p>
            <a:pPr marL="308680" lvl="0" indent="-308680" algn="just">
              <a:buSzPct val="45000"/>
              <a:buBlip>
                <a:blip r:embed="rId3"/>
              </a:buBlip>
              <a:defRPr sz="1800"/>
            </a:pPr>
            <a:r>
              <a:rPr sz="2500"/>
              <a:t>This result is compatible with recent measurements which suggest that the composition of the primary cosmic-ray spectrum with energies larger than 10</a:t>
            </a:r>
            <a:r>
              <a:rPr sz="2500" baseline="31999"/>
              <a:t>16</a:t>
            </a:r>
            <a:r>
              <a:rPr sz="2500"/>
              <a:t> eV is dominated by heavier elements: Phys. Rev. Lett. </a:t>
            </a:r>
            <a:r>
              <a:rPr sz="2500" b="1">
                <a:latin typeface="Helvetica"/>
                <a:ea typeface="Helvetica"/>
                <a:cs typeface="Helvetica"/>
                <a:sym typeface="Helvetica"/>
              </a:rPr>
              <a:t>107</a:t>
            </a:r>
            <a:r>
              <a:rPr sz="2500"/>
              <a:t> (2011) 171104.</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25</a:t>
            </a:fld>
            <a:endParaRPr/>
          </a:p>
        </p:txBody>
      </p:sp>
      <p:pic>
        <p:nvPicPr>
          <p:cNvPr id="210" name="Fig9-SpatialDistCore_v2.pdf"/>
          <p:cNvPicPr/>
          <p:nvPr/>
        </p:nvPicPr>
        <p:blipFill>
          <a:blip r:embed="rId2">
            <a:extLst/>
          </a:blip>
          <a:stretch>
            <a:fillRect/>
          </a:stretch>
        </p:blipFill>
        <p:spPr>
          <a:xfrm>
            <a:off x="684059" y="1803310"/>
            <a:ext cx="11099801" cy="6146980"/>
          </a:xfrm>
          <a:prstGeom prst="rect">
            <a:avLst/>
          </a:prstGeom>
          <a:ln w="12700">
            <a:miter lim="400000"/>
          </a:ln>
        </p:spPr>
      </p:pic>
      <p:sp>
        <p:nvSpPr>
          <p:cNvPr id="211" name="Shape 211"/>
          <p:cNvSpPr/>
          <p:nvPr/>
        </p:nvSpPr>
        <p:spPr>
          <a:xfrm>
            <a:off x="554940" y="7786561"/>
            <a:ext cx="11894920" cy="1764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lvl="0" indent="-333375" algn="just">
              <a:buSzPct val="45000"/>
              <a:buBlip>
                <a:blip r:embed="rId3"/>
              </a:buBlip>
              <a:defRPr sz="1800"/>
            </a:pPr>
            <a:r>
              <a:rPr sz="2700" dirty="0"/>
              <a:t>Distance between ALICE and the core of the shower for all the HMM events found in 5 years of simulated data.</a:t>
            </a:r>
          </a:p>
          <a:p>
            <a:pPr marL="333375" lvl="0" indent="-333375" algn="just">
              <a:buSzPct val="45000"/>
              <a:buBlip>
                <a:blip r:embed="rId3"/>
              </a:buBlip>
              <a:defRPr sz="1800"/>
            </a:pPr>
            <a:r>
              <a:rPr sz="2700" dirty="0"/>
              <a:t>Shower core on average falls </a:t>
            </a:r>
            <a:r>
              <a:rPr sz="2700" dirty="0" smtClean="0"/>
              <a:t>f</a:t>
            </a:r>
            <a:r>
              <a:rPr lang="es-ES_tradnl" sz="2700" dirty="0" smtClean="0"/>
              <a:t>u</a:t>
            </a:r>
            <a:r>
              <a:rPr sz="2700" dirty="0" smtClean="0"/>
              <a:t>rther </a:t>
            </a:r>
            <a:r>
              <a:rPr sz="2700" dirty="0"/>
              <a:t>from ALICE location for primaries with E &gt; 3 x 10</a:t>
            </a:r>
            <a:r>
              <a:rPr sz="2700" baseline="31999" dirty="0"/>
              <a:t>17</a:t>
            </a:r>
            <a:r>
              <a:rPr sz="2700" dirty="0"/>
              <a:t> eV</a:t>
            </a:r>
          </a:p>
        </p:txBody>
      </p:sp>
      <p:sp>
        <p:nvSpPr>
          <p:cNvPr id="212" name="Shape 212"/>
          <p:cNvSpPr>
            <a:spLocks noGrp="1"/>
          </p:cNvSpPr>
          <p:nvPr>
            <p:ph type="title"/>
          </p:nvPr>
        </p:nvSpPr>
        <p:spPr>
          <a:xfrm>
            <a:off x="952500" y="6680"/>
            <a:ext cx="11099800" cy="2159001"/>
          </a:xfrm>
          <a:prstGeom prst="rect">
            <a:avLst/>
          </a:prstGeom>
          <a:solidFill>
            <a:srgbClr val="FFFFFF"/>
          </a:solidFill>
        </p:spPr>
        <p:txBody>
          <a:bodyPr/>
          <a:lstStyle>
            <a:lvl1pPr defTabSz="490727">
              <a:defRPr sz="6719" b="1">
                <a:latin typeface="Helvetica"/>
                <a:ea typeface="Helvetica"/>
                <a:cs typeface="Helvetica"/>
                <a:sym typeface="Helvetica"/>
              </a:defRPr>
            </a:lvl1pPr>
          </a:lstStyle>
          <a:p>
            <a:pPr lvl="0">
              <a:defRPr sz="1800" b="0"/>
            </a:pPr>
            <a:r>
              <a:rPr sz="6719" b="1"/>
              <a:t>Monte Carlo studies: core location of HMM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26</a:t>
            </a:fld>
            <a:endParaRPr/>
          </a:p>
        </p:txBody>
      </p:sp>
      <p:sp>
        <p:nvSpPr>
          <p:cNvPr id="215" name="Shape 215"/>
          <p:cNvSpPr>
            <a:spLocks noGrp="1"/>
          </p:cNvSpPr>
          <p:nvPr>
            <p:ph type="title"/>
          </p:nvPr>
        </p:nvSpPr>
        <p:spPr>
          <a:xfrm>
            <a:off x="952500" y="6680"/>
            <a:ext cx="11099800" cy="2159001"/>
          </a:xfrm>
          <a:prstGeom prst="rect">
            <a:avLst/>
          </a:prstGeom>
          <a:solidFill>
            <a:srgbClr val="FFFFFF"/>
          </a:solidFill>
        </p:spPr>
        <p:txBody>
          <a:bodyPr/>
          <a:lstStyle>
            <a:lvl1pPr>
              <a:defRPr b="1">
                <a:latin typeface="Helvetica"/>
                <a:ea typeface="Helvetica"/>
                <a:cs typeface="Helvetica"/>
                <a:sym typeface="Helvetica"/>
              </a:defRPr>
            </a:lvl1pPr>
          </a:lstStyle>
          <a:p>
            <a:pPr lvl="0">
              <a:defRPr sz="1800" b="0"/>
            </a:pPr>
            <a:r>
              <a:rPr lang="es-ES_tradnl" sz="8000" b="1" dirty="0" err="1" smtClean="0"/>
              <a:t>Conclussions</a:t>
            </a:r>
            <a:r>
              <a:rPr lang="es-ES_tradnl" sz="8000" b="1" dirty="0" smtClean="0"/>
              <a:t> (1)</a:t>
            </a:r>
            <a:endParaRPr sz="8000" b="1" dirty="0"/>
          </a:p>
        </p:txBody>
      </p:sp>
      <p:sp>
        <p:nvSpPr>
          <p:cNvPr id="216" name="Shape 216"/>
          <p:cNvSpPr/>
          <p:nvPr/>
        </p:nvSpPr>
        <p:spPr>
          <a:xfrm>
            <a:off x="3799" y="2882899"/>
            <a:ext cx="12749061"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lvl="0" indent="-333375" algn="just">
              <a:buSzPct val="45000"/>
              <a:buBlip>
                <a:blip r:embed="rId2"/>
              </a:buBlip>
              <a:defRPr sz="1800"/>
            </a:pPr>
            <a:r>
              <a:rPr sz="3300"/>
              <a:t>The MMD of ALICE at low and intermediate multiplicities are well reproduced by Monte Carlo using Corsika 6990 (QGSJET II-03 model)</a:t>
            </a:r>
          </a:p>
          <a:p>
            <a:pPr lvl="0" algn="just">
              <a:defRPr sz="1800"/>
            </a:pPr>
            <a:endParaRPr sz="3300"/>
          </a:p>
          <a:p>
            <a:pPr marL="333375" lvl="0" indent="-333375" algn="just">
              <a:buSzPct val="45000"/>
              <a:buBlip>
                <a:blip r:embed="rId2"/>
              </a:buBlip>
              <a:defRPr sz="1800"/>
            </a:pPr>
            <a:r>
              <a:rPr sz="3300"/>
              <a:t>Our results suggest a mixed-ion primary cosmic-ray composition with an average mass that increases with energy.</a:t>
            </a:r>
          </a:p>
          <a:p>
            <a:pPr lvl="0" algn="just">
              <a:defRPr sz="1800"/>
            </a:pPr>
            <a:endParaRPr sz="3300"/>
          </a:p>
          <a:p>
            <a:pPr marL="333375" lvl="0" indent="-333375" algn="just">
              <a:buSzPct val="45000"/>
              <a:buBlip>
                <a:blip r:embed="rId2"/>
              </a:buBlip>
              <a:defRPr sz="1800"/>
            </a:pPr>
            <a:r>
              <a:rPr sz="3300"/>
              <a:t>This confirms the reliability of cosmic data taking and its explanation with simulation programs, allowing us to face the study of HMM events.</a:t>
            </a:r>
          </a:p>
          <a:p>
            <a:pPr lvl="0" algn="just">
              <a:defRPr sz="1800"/>
            </a:pPr>
            <a:endParaRPr sz="36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27</a:t>
            </a:fld>
            <a:endParaRPr/>
          </a:p>
        </p:txBody>
      </p:sp>
      <p:sp>
        <p:nvSpPr>
          <p:cNvPr id="219" name="Shape 219"/>
          <p:cNvSpPr>
            <a:spLocks noGrp="1"/>
          </p:cNvSpPr>
          <p:nvPr>
            <p:ph type="title"/>
          </p:nvPr>
        </p:nvSpPr>
        <p:spPr>
          <a:xfrm>
            <a:off x="952500" y="6680"/>
            <a:ext cx="11099800" cy="2159001"/>
          </a:xfrm>
          <a:prstGeom prst="rect">
            <a:avLst/>
          </a:prstGeom>
          <a:solidFill>
            <a:srgbClr val="FFFFFF"/>
          </a:solidFill>
        </p:spPr>
        <p:txBody>
          <a:bodyPr/>
          <a:lstStyle>
            <a:lvl1pPr>
              <a:defRPr b="1">
                <a:latin typeface="Helvetica"/>
                <a:ea typeface="Helvetica"/>
                <a:cs typeface="Helvetica"/>
                <a:sym typeface="Helvetica"/>
              </a:defRPr>
            </a:lvl1pPr>
          </a:lstStyle>
          <a:p>
            <a:pPr lvl="0">
              <a:defRPr sz="1800" b="0"/>
            </a:pPr>
            <a:r>
              <a:rPr lang="en-GB" sz="8000" b="1" dirty="0" err="1" smtClean="0"/>
              <a:t>Conclussion</a:t>
            </a:r>
            <a:r>
              <a:rPr lang="en-GB" sz="8000" b="1" smtClean="0"/>
              <a:t> (2)</a:t>
            </a:r>
            <a:endParaRPr lang="en-GB" sz="8000" b="1" dirty="0"/>
          </a:p>
        </p:txBody>
      </p:sp>
      <p:sp>
        <p:nvSpPr>
          <p:cNvPr id="220" name="Shape 220"/>
          <p:cNvSpPr/>
          <p:nvPr/>
        </p:nvSpPr>
        <p:spPr>
          <a:xfrm>
            <a:off x="77069" y="2442664"/>
            <a:ext cx="12749062" cy="55964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a:defRPr sz="1800"/>
            </a:pPr>
            <a:endParaRPr sz="2400" dirty="0"/>
          </a:p>
          <a:p>
            <a:pPr marL="333375" lvl="0" indent="-333375" algn="just">
              <a:buSzPct val="45000"/>
              <a:buBlip>
                <a:blip r:embed="rId3"/>
              </a:buBlip>
              <a:defRPr sz="1800"/>
            </a:pPr>
            <a:r>
              <a:rPr sz="2900" dirty="0"/>
              <a:t>In 30.8 days ALICE found 5 HMM events </a:t>
            </a:r>
            <a:r>
              <a:rPr sz="2900" dirty="0" smtClean="0"/>
              <a:t>(</a:t>
            </a:r>
            <a:r>
              <a:rPr lang="en-US" sz="3200" i="1" dirty="0"/>
              <a:t>muon </a:t>
            </a:r>
            <a:r>
              <a:rPr lang="en-US" sz="3200" i="1" dirty="0" smtClean="0"/>
              <a:t>multiplicity</a:t>
            </a:r>
            <a:r>
              <a:rPr sz="2900" i="1" dirty="0" smtClean="0"/>
              <a:t> </a:t>
            </a:r>
            <a:r>
              <a:rPr sz="2900" i="1" dirty="0"/>
              <a:t>&gt;100</a:t>
            </a:r>
            <a:r>
              <a:rPr sz="2900" dirty="0"/>
              <a:t>). These type of events were also found by Aleph and Delphi. </a:t>
            </a:r>
          </a:p>
          <a:p>
            <a:pPr lvl="0" algn="just">
              <a:defRPr sz="1800"/>
            </a:pPr>
            <a:endParaRPr sz="2900" dirty="0"/>
          </a:p>
          <a:p>
            <a:pPr marL="333375" lvl="0" indent="-333375" algn="just">
              <a:buSzPct val="45000"/>
              <a:buBlip>
                <a:blip r:embed="rId3"/>
              </a:buBlip>
              <a:defRPr sz="1800"/>
            </a:pPr>
            <a:r>
              <a:rPr sz="2900" dirty="0"/>
              <a:t>Observed rate of HMM events is consistent with the predicted by Corsika 7350 (QGSJET II-04 model) using pure Fe composition and primary energy larger than 10</a:t>
            </a:r>
            <a:r>
              <a:rPr sz="2900" baseline="31999" dirty="0"/>
              <a:t>16</a:t>
            </a:r>
            <a:r>
              <a:rPr sz="2900" dirty="0"/>
              <a:t> eV.</a:t>
            </a:r>
          </a:p>
          <a:p>
            <a:pPr lvl="0" algn="just">
              <a:defRPr sz="1800"/>
            </a:pPr>
            <a:endParaRPr sz="2700" dirty="0"/>
          </a:p>
          <a:p>
            <a:pPr lvl="1" algn="just">
              <a:defRPr sz="1800"/>
            </a:pPr>
            <a:r>
              <a:rPr sz="3300" b="1" dirty="0">
                <a:latin typeface="Helvetica"/>
                <a:ea typeface="Helvetica"/>
                <a:cs typeface="Helvetica"/>
                <a:sym typeface="Helvetica"/>
              </a:rPr>
              <a:t>This is the first time that the rate of HMM events has been satisfactory reproduced using conventional hadron interaction models (an observation that places significant constraints on alternative, more exotic, production mechanisms)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28</a:t>
            </a:fld>
            <a:endParaRPr/>
          </a:p>
        </p:txBody>
      </p:sp>
      <p:sp>
        <p:nvSpPr>
          <p:cNvPr id="223" name="Shape 223"/>
          <p:cNvSpPr>
            <a:spLocks noGrp="1"/>
          </p:cNvSpPr>
          <p:nvPr>
            <p:ph type="title"/>
          </p:nvPr>
        </p:nvSpPr>
        <p:spPr>
          <a:xfrm>
            <a:off x="952500" y="6680"/>
            <a:ext cx="11099800" cy="2159001"/>
          </a:xfrm>
          <a:prstGeom prst="rect">
            <a:avLst/>
          </a:prstGeom>
          <a:solidFill>
            <a:srgbClr val="FFFFFF"/>
          </a:solidFill>
        </p:spPr>
        <p:txBody>
          <a:bodyPr/>
          <a:lstStyle>
            <a:lvl1pPr>
              <a:defRPr b="1">
                <a:latin typeface="Helvetica"/>
                <a:ea typeface="Helvetica"/>
                <a:cs typeface="Helvetica"/>
                <a:sym typeface="Helvetica"/>
              </a:defRPr>
            </a:lvl1pPr>
          </a:lstStyle>
          <a:p>
            <a:pPr lvl="0">
              <a:defRPr sz="1800" b="0"/>
            </a:pPr>
            <a:r>
              <a:rPr sz="8000" b="1"/>
              <a:t>Back-up</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29</a:t>
            </a:fld>
            <a:endParaRPr/>
          </a:p>
        </p:txBody>
      </p:sp>
      <p:pic>
        <p:nvPicPr>
          <p:cNvPr id="226" name="Captura de pantalla 2015-07-23 a la(s) 11.54.15.png"/>
          <p:cNvPicPr/>
          <p:nvPr/>
        </p:nvPicPr>
        <p:blipFill>
          <a:blip r:embed="rId2">
            <a:extLst/>
          </a:blip>
          <a:stretch>
            <a:fillRect/>
          </a:stretch>
        </p:blipFill>
        <p:spPr>
          <a:xfrm>
            <a:off x="1167136" y="1975612"/>
            <a:ext cx="3737136" cy="4023385"/>
          </a:xfrm>
          <a:prstGeom prst="rect">
            <a:avLst/>
          </a:prstGeom>
          <a:ln w="12700">
            <a:miter lim="400000"/>
          </a:ln>
        </p:spPr>
      </p:pic>
      <p:grpSp>
        <p:nvGrpSpPr>
          <p:cNvPr id="234" name="Group 234"/>
          <p:cNvGrpSpPr/>
          <p:nvPr/>
        </p:nvGrpSpPr>
        <p:grpSpPr>
          <a:xfrm>
            <a:off x="6060453" y="1522099"/>
            <a:ext cx="5325518" cy="5409684"/>
            <a:chOff x="0" y="0"/>
            <a:chExt cx="5325516" cy="5409682"/>
          </a:xfrm>
        </p:grpSpPr>
        <p:pic>
          <p:nvPicPr>
            <p:cNvPr id="227" name="Captura de pantalla 2015-07-23 a la(s) 11.54.15.png"/>
            <p:cNvPicPr/>
            <p:nvPr/>
          </p:nvPicPr>
          <p:blipFill>
            <a:blip r:embed="rId2">
              <a:extLst/>
            </a:blip>
            <a:stretch>
              <a:fillRect/>
            </a:stretch>
          </p:blipFill>
          <p:spPr>
            <a:xfrm rot="19620000">
              <a:off x="794191" y="693149"/>
              <a:ext cx="3737136" cy="4023385"/>
            </a:xfrm>
            <a:prstGeom prst="rect">
              <a:avLst/>
            </a:prstGeom>
            <a:ln w="12700" cap="flat">
              <a:noFill/>
              <a:miter lim="400000"/>
            </a:ln>
            <a:effectLst/>
          </p:spPr>
        </p:pic>
        <p:sp>
          <p:nvSpPr>
            <p:cNvPr id="228" name="Shape 228"/>
            <p:cNvSpPr/>
            <p:nvPr/>
          </p:nvSpPr>
          <p:spPr>
            <a:xfrm>
              <a:off x="2743263" y="3903356"/>
              <a:ext cx="456108" cy="434470"/>
            </a:xfrm>
            <a:prstGeom prst="star5">
              <a:avLst>
                <a:gd name="adj" fmla="val 19100"/>
                <a:gd name="hf" fmla="val 105146"/>
                <a:gd name="vf" fmla="val 110557"/>
              </a:avLst>
            </a:prstGeom>
            <a:solidFill>
              <a:srgbClr val="FFFFF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29" name="Shape 229"/>
            <p:cNvSpPr/>
            <p:nvPr/>
          </p:nvSpPr>
          <p:spPr>
            <a:xfrm>
              <a:off x="3592908" y="3383633"/>
              <a:ext cx="456109" cy="434469"/>
            </a:xfrm>
            <a:prstGeom prst="star5">
              <a:avLst>
                <a:gd name="adj" fmla="val 19100"/>
                <a:gd name="hf" fmla="val 105146"/>
                <a:gd name="vf" fmla="val 110557"/>
              </a:avLst>
            </a:prstGeom>
            <a:solidFill>
              <a:srgbClr val="FFFFF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30" name="Shape 230"/>
            <p:cNvSpPr/>
            <p:nvPr/>
          </p:nvSpPr>
          <p:spPr>
            <a:xfrm>
              <a:off x="2235745" y="3968891"/>
              <a:ext cx="456108" cy="434469"/>
            </a:xfrm>
            <a:prstGeom prst="star5">
              <a:avLst>
                <a:gd name="adj" fmla="val 19100"/>
                <a:gd name="hf" fmla="val 105146"/>
                <a:gd name="vf" fmla="val 110557"/>
              </a:avLst>
            </a:prstGeom>
            <a:solidFill>
              <a:srgbClr val="FFFFF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31" name="Shape 231"/>
            <p:cNvSpPr/>
            <p:nvPr/>
          </p:nvSpPr>
          <p:spPr>
            <a:xfrm>
              <a:off x="1728228" y="3903356"/>
              <a:ext cx="456108" cy="434470"/>
            </a:xfrm>
            <a:prstGeom prst="star5">
              <a:avLst>
                <a:gd name="adj" fmla="val 19100"/>
                <a:gd name="hf" fmla="val 105146"/>
                <a:gd name="vf" fmla="val 110557"/>
              </a:avLst>
            </a:prstGeom>
            <a:solidFill>
              <a:srgbClr val="FFFFF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32" name="Shape 232"/>
            <p:cNvSpPr/>
            <p:nvPr/>
          </p:nvSpPr>
          <p:spPr>
            <a:xfrm>
              <a:off x="3839665" y="2902325"/>
              <a:ext cx="456108" cy="434470"/>
            </a:xfrm>
            <a:prstGeom prst="star5">
              <a:avLst>
                <a:gd name="adj" fmla="val 19100"/>
                <a:gd name="hf" fmla="val 105146"/>
                <a:gd name="vf" fmla="val 110557"/>
              </a:avLst>
            </a:prstGeom>
            <a:solidFill>
              <a:srgbClr val="FFFFF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233" name="Shape 233"/>
            <p:cNvSpPr/>
            <p:nvPr/>
          </p:nvSpPr>
          <p:spPr>
            <a:xfrm>
              <a:off x="3839665" y="2487607"/>
              <a:ext cx="456108" cy="434469"/>
            </a:xfrm>
            <a:prstGeom prst="star5">
              <a:avLst>
                <a:gd name="adj" fmla="val 19100"/>
                <a:gd name="hf" fmla="val 105146"/>
                <a:gd name="vf" fmla="val 110557"/>
              </a:avLst>
            </a:prstGeom>
            <a:solidFill>
              <a:srgbClr val="FFFFF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grpSp>
      <p:sp>
        <p:nvSpPr>
          <p:cNvPr id="235" name="Shape 235"/>
          <p:cNvSpPr/>
          <p:nvPr/>
        </p:nvSpPr>
        <p:spPr>
          <a:xfrm>
            <a:off x="379276" y="7174200"/>
            <a:ext cx="12041758"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lvl="0" indent="-444500" algn="l">
              <a:buSzPct val="45000"/>
              <a:buBlip>
                <a:blip r:embed="rId3"/>
              </a:buBlip>
              <a:defRPr sz="1800"/>
            </a:pPr>
            <a:r>
              <a:rPr sz="3600" dirty="0"/>
              <a:t>TOF has an effective area of detection of 160 m</a:t>
            </a:r>
            <a:r>
              <a:rPr sz="3600" baseline="31999" dirty="0"/>
              <a:t>2</a:t>
            </a:r>
            <a:r>
              <a:rPr sz="3600" dirty="0"/>
              <a:t>.</a:t>
            </a:r>
            <a:endParaRPr sz="3600" baseline="31999" dirty="0"/>
          </a:p>
          <a:p>
            <a:pPr marL="444500" lvl="0" indent="-444500" algn="l">
              <a:buSzPct val="45000"/>
              <a:buBlip>
                <a:blip r:embed="rId3"/>
              </a:buBlip>
              <a:defRPr sz="1800"/>
            </a:pPr>
            <a:r>
              <a:rPr sz="3600" dirty="0"/>
              <a:t>Full </a:t>
            </a:r>
            <a:r>
              <a:rPr sz="3600" b="1" i="1" dirty="0">
                <a:latin typeface="Helvetica"/>
                <a:ea typeface="Helvetica"/>
                <a:cs typeface="Helvetica"/>
                <a:sym typeface="Helvetica"/>
              </a:rPr>
              <a:t>φ</a:t>
            </a:r>
            <a:r>
              <a:rPr sz="3600" dirty="0"/>
              <a:t> and 45</a:t>
            </a:r>
            <a:r>
              <a:rPr sz="3600" baseline="31999" dirty="0"/>
              <a:t>0</a:t>
            </a:r>
            <a:r>
              <a:rPr sz="3600" dirty="0"/>
              <a:t> ≤ </a:t>
            </a:r>
            <a:r>
              <a:rPr sz="3600" b="1" i="1" dirty="0">
                <a:latin typeface="Helvetica"/>
                <a:ea typeface="Helvetica"/>
                <a:cs typeface="Helvetica"/>
                <a:sym typeface="Helvetica"/>
              </a:rPr>
              <a:t>θ</a:t>
            </a:r>
            <a:r>
              <a:rPr sz="3600" dirty="0"/>
              <a:t> ≤ 135</a:t>
            </a:r>
            <a:r>
              <a:rPr sz="3600" baseline="31999" dirty="0"/>
              <a:t>0</a:t>
            </a:r>
            <a:r>
              <a:rPr sz="3600" dirty="0"/>
              <a:t> coverage</a:t>
            </a:r>
            <a:r>
              <a:rPr sz="3600" dirty="0" smtClean="0"/>
              <a:t>.</a:t>
            </a:r>
            <a:r>
              <a:rPr lang="es-ES_tradnl" sz="3600" dirty="0" smtClean="0"/>
              <a:t> (ALICE ref. </a:t>
            </a:r>
            <a:r>
              <a:rPr lang="es-ES_tradnl" sz="3600" dirty="0" err="1" smtClean="0"/>
              <a:t>system</a:t>
            </a:r>
            <a:r>
              <a:rPr lang="es-ES_tradnl" sz="3600" dirty="0" smtClean="0"/>
              <a:t>)</a:t>
            </a:r>
            <a:endParaRPr sz="3600" dirty="0"/>
          </a:p>
          <a:p>
            <a:pPr marL="444500" lvl="0" indent="-444500" algn="l">
              <a:buSzPct val="45000"/>
              <a:buBlip>
                <a:blip r:embed="rId3"/>
              </a:buBlip>
              <a:defRPr sz="1800"/>
            </a:pPr>
            <a:r>
              <a:rPr sz="3600" dirty="0"/>
              <a:t>Time resolution less than 100 ps.</a:t>
            </a:r>
          </a:p>
          <a:p>
            <a:pPr marL="444500" lvl="0" indent="-444500" algn="l">
              <a:buSzPct val="45000"/>
              <a:buBlip>
                <a:blip r:embed="rId3"/>
              </a:buBlip>
              <a:defRPr sz="1800"/>
            </a:pPr>
            <a:r>
              <a:rPr sz="3600" dirty="0"/>
              <a:t>Efficiency around 95%.</a:t>
            </a:r>
          </a:p>
        </p:txBody>
      </p:sp>
      <p:sp>
        <p:nvSpPr>
          <p:cNvPr id="236" name="Shape 236"/>
          <p:cNvSpPr/>
          <p:nvPr/>
        </p:nvSpPr>
        <p:spPr>
          <a:xfrm>
            <a:off x="1593671" y="6161438"/>
            <a:ext cx="288406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sz="1800" b="0"/>
            </a:pPr>
            <a:r>
              <a:rPr sz="3600" b="1"/>
              <a:t>back to back</a:t>
            </a:r>
          </a:p>
        </p:txBody>
      </p:sp>
      <p:sp>
        <p:nvSpPr>
          <p:cNvPr id="237" name="Shape 237"/>
          <p:cNvSpPr/>
          <p:nvPr/>
        </p:nvSpPr>
        <p:spPr>
          <a:xfrm>
            <a:off x="5929670" y="6161438"/>
            <a:ext cx="632735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sz="1800" b="0"/>
            </a:pPr>
            <a:r>
              <a:rPr sz="3600" b="1"/>
              <a:t>back to back + 1, 2 or 3 pads</a:t>
            </a:r>
          </a:p>
        </p:txBody>
      </p:sp>
      <p:sp>
        <p:nvSpPr>
          <p:cNvPr id="238" name="Shape 238"/>
          <p:cNvSpPr>
            <a:spLocks noGrp="1"/>
          </p:cNvSpPr>
          <p:nvPr>
            <p:ph type="title"/>
          </p:nvPr>
        </p:nvSpPr>
        <p:spPr>
          <a:xfrm>
            <a:off x="952500" y="6680"/>
            <a:ext cx="11099800" cy="2159001"/>
          </a:xfrm>
          <a:prstGeom prst="rect">
            <a:avLst/>
          </a:prstGeom>
          <a:solidFill>
            <a:srgbClr val="FFFFFF"/>
          </a:solidFill>
        </p:spPr>
        <p:txBody>
          <a:bodyPr/>
          <a:lstStyle>
            <a:lvl1pPr defTabSz="490727">
              <a:defRPr sz="6719" b="1">
                <a:latin typeface="Helvetica"/>
                <a:ea typeface="Helvetica"/>
                <a:cs typeface="Helvetica"/>
                <a:sym typeface="Helvetica"/>
              </a:defRPr>
            </a:lvl1pPr>
          </a:lstStyle>
          <a:p>
            <a:pPr lvl="0">
              <a:defRPr sz="1800" b="0"/>
            </a:pPr>
            <a:r>
              <a:rPr sz="6719" b="1"/>
              <a:t>Trigger configuration for cosmic-ray detection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idx="12"/>
          </p:nvPr>
        </p:nvSpPr>
        <p:spPr>
          <a:xfrm>
            <a:off x="6431878" y="9251950"/>
            <a:ext cx="128343" cy="276999"/>
          </a:xfrm>
        </p:spPr>
        <p:txBody>
          <a:bodyPr/>
          <a:lstStyle/>
          <a:p>
            <a:fld id="{597A99A4-282A-BC40-A53D-B0B549A1F9AC}" type="slidenum">
              <a:rPr lang="en-GB"/>
              <a:pPr/>
              <a:t>3</a:t>
            </a:fld>
            <a:endParaRPr lang="en-GB"/>
          </a:p>
        </p:txBody>
      </p:sp>
      <p:sp>
        <p:nvSpPr>
          <p:cNvPr id="6145" name="Rectangle 1"/>
          <p:cNvSpPr>
            <a:spLocks noGrp="1" noChangeArrowheads="1"/>
          </p:cNvSpPr>
          <p:nvPr>
            <p:ph type="title" idx="4294967295"/>
          </p:nvPr>
        </p:nvSpPr>
        <p:spPr>
          <a:xfrm>
            <a:off x="1300480" y="395112"/>
            <a:ext cx="11020214" cy="1591733"/>
          </a:xfrm>
          <a:ln/>
        </p:spPr>
        <p:txBody>
          <a:bodyPr tIns="52684"/>
          <a:lstStyle/>
          <a:p>
            <a:pPr>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US"/>
              <a:t>Motivations</a:t>
            </a:r>
          </a:p>
        </p:txBody>
      </p:sp>
      <p:sp>
        <p:nvSpPr>
          <p:cNvPr id="6146" name="Rectangle 2"/>
          <p:cNvSpPr>
            <a:spLocks noGrp="1" noChangeArrowheads="1"/>
          </p:cNvSpPr>
          <p:nvPr>
            <p:ph type="body" idx="4294967295"/>
          </p:nvPr>
        </p:nvSpPr>
        <p:spPr>
          <a:xfrm>
            <a:off x="675801" y="1986845"/>
            <a:ext cx="11394527" cy="7575474"/>
          </a:xfrm>
          <a:ln/>
        </p:spPr>
        <p:txBody>
          <a:bodyPr/>
          <a:lstStyle/>
          <a:p>
            <a:pPr marL="0" indent="0">
              <a:buClr>
                <a:srgbClr val="B2B2B2"/>
              </a:buClr>
              <a:buSzPct val="90000"/>
              <a:buNone/>
              <a:tabLst>
                <a:tab pos="645714" algn="l"/>
                <a:tab pos="1295944" algn="l"/>
                <a:tab pos="1946174" algn="l"/>
                <a:tab pos="2596404" algn="l"/>
                <a:tab pos="3246634" algn="l"/>
                <a:tab pos="3896864" algn="l"/>
                <a:tab pos="4547093" algn="l"/>
                <a:tab pos="5197323" algn="l"/>
                <a:tab pos="5847553" algn="l"/>
                <a:tab pos="6497783" algn="l"/>
                <a:tab pos="7148013" algn="l"/>
                <a:tab pos="7798243" algn="l"/>
                <a:tab pos="8448472" algn="l"/>
                <a:tab pos="9098702" algn="l"/>
                <a:tab pos="9748932" algn="l"/>
                <a:tab pos="10399162" algn="l"/>
                <a:tab pos="11049392" algn="l"/>
                <a:tab pos="11699622" algn="l"/>
                <a:tab pos="12349851" algn="l"/>
                <a:tab pos="13000081" algn="l"/>
              </a:tabLst>
            </a:pPr>
            <a:r>
              <a:rPr lang="en-US" dirty="0"/>
              <a:t>Use of collider detectors for cosmic-ray studies was pioneered by LEP experiments ALEPH, DELPHI and </a:t>
            </a:r>
            <a:r>
              <a:rPr lang="en-US" dirty="0" smtClean="0"/>
              <a:t>L3.</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61" y="1986845"/>
            <a:ext cx="11704320" cy="29396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8" name="Text Box 4"/>
          <p:cNvSpPr txBox="1">
            <a:spLocks noChangeArrowheads="1"/>
          </p:cNvSpPr>
          <p:nvPr/>
        </p:nvSpPr>
        <p:spPr bwMode="auto">
          <a:xfrm>
            <a:off x="1300481" y="7335522"/>
            <a:ext cx="4964854" cy="1239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27998" tIns="63999" rIns="127998" bIns="6399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gn="l">
              <a:lnSpc>
                <a:spcPct val="93000"/>
              </a:lnSpc>
              <a:buClr>
                <a:srgbClr val="FF0000"/>
              </a:buClr>
              <a:buSzPct val="150000"/>
              <a:buFont typeface="Wingdings" charset="0"/>
              <a:buChar char=""/>
            </a:pPr>
            <a:r>
              <a:rPr lang="en-US" sz="3100" dirty="0">
                <a:latin typeface="Arial" charset="0"/>
              </a:rPr>
              <a:t> Small apparatuses</a:t>
            </a:r>
          </a:p>
          <a:p>
            <a:pPr algn="l">
              <a:lnSpc>
                <a:spcPct val="140000"/>
              </a:lnSpc>
              <a:buClr>
                <a:srgbClr val="FF0000"/>
              </a:buClr>
              <a:buSzPct val="150000"/>
              <a:buFont typeface="Wingdings" charset="0"/>
              <a:buChar char=""/>
            </a:pPr>
            <a:r>
              <a:rPr lang="en-US" sz="3100" dirty="0">
                <a:latin typeface="Arial" charset="0"/>
              </a:rPr>
              <a:t> </a:t>
            </a:r>
            <a:r>
              <a:rPr lang="en-US" sz="3100" dirty="0" err="1">
                <a:latin typeface="Arial" charset="0"/>
              </a:rPr>
              <a:t>Muons</a:t>
            </a:r>
            <a:r>
              <a:rPr lang="en-US" sz="3100" dirty="0">
                <a:latin typeface="Arial" charset="0"/>
              </a:rPr>
              <a:t> crossing the rock</a:t>
            </a:r>
          </a:p>
        </p:txBody>
      </p:sp>
      <p:sp>
        <p:nvSpPr>
          <p:cNvPr id="6149" name="Text Box 5"/>
          <p:cNvSpPr txBox="1">
            <a:spLocks noChangeArrowheads="1"/>
          </p:cNvSpPr>
          <p:nvPr/>
        </p:nvSpPr>
        <p:spPr bwMode="auto">
          <a:xfrm>
            <a:off x="6813974" y="7335520"/>
            <a:ext cx="5888284" cy="1379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998" tIns="91595" rIns="127998" bIns="6399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marL="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gn="l">
              <a:lnSpc>
                <a:spcPct val="93000"/>
              </a:lnSpc>
              <a:buClr>
                <a:srgbClr val="00FF00"/>
              </a:buClr>
              <a:buSzPct val="150000"/>
              <a:buFont typeface="Wingdings" charset="0"/>
              <a:buChar char=""/>
            </a:pPr>
            <a:r>
              <a:rPr lang="en-US" sz="3100" dirty="0">
                <a:latin typeface="Arial" charset="0"/>
              </a:rPr>
              <a:t> High performance detectors</a:t>
            </a:r>
          </a:p>
          <a:p>
            <a:pPr lvl="1" indent="0" algn="l">
              <a:lnSpc>
                <a:spcPct val="93000"/>
              </a:lnSpc>
              <a:buSzPct val="120000"/>
              <a:buFont typeface="DejaVu LGC Sans" charset="0"/>
              <a:buChar char="‒"/>
            </a:pPr>
            <a:r>
              <a:rPr lang="en-US" sz="2800" dirty="0">
                <a:latin typeface="Arial" charset="0"/>
              </a:rPr>
              <a:t> </a:t>
            </a:r>
            <a:r>
              <a:rPr lang="en-US" sz="2800" dirty="0" smtClean="0">
                <a:latin typeface="Arial" charset="0"/>
              </a:rPr>
              <a:t>tracking</a:t>
            </a:r>
            <a:endParaRPr lang="en-US" sz="2800" dirty="0">
              <a:latin typeface="Arial" charset="0"/>
            </a:endParaRPr>
          </a:p>
          <a:p>
            <a:pPr lvl="1" indent="0" algn="l">
              <a:lnSpc>
                <a:spcPct val="93000"/>
              </a:lnSpc>
              <a:buSzPct val="120000"/>
              <a:buFont typeface="DejaVu LGC Sans" charset="0"/>
              <a:buChar char="‒"/>
            </a:pPr>
            <a:r>
              <a:rPr lang="en-US" sz="2800" dirty="0">
                <a:latin typeface="Arial" charset="0"/>
              </a:rPr>
              <a:t> magnetic field</a:t>
            </a:r>
          </a:p>
        </p:txBody>
      </p:sp>
    </p:spTree>
    <p:extLst>
      <p:ext uri="{BB962C8B-B14F-4D97-AF65-F5344CB8AC3E}">
        <p14:creationId xmlns:p14="http://schemas.microsoft.com/office/powerpoint/2010/main" val="30229522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30</a:t>
            </a:fld>
            <a:endParaRPr/>
          </a:p>
        </p:txBody>
      </p:sp>
      <p:sp>
        <p:nvSpPr>
          <p:cNvPr id="241" name="Shape 241"/>
          <p:cNvSpPr>
            <a:spLocks noGrp="1"/>
          </p:cNvSpPr>
          <p:nvPr>
            <p:ph type="title"/>
          </p:nvPr>
        </p:nvSpPr>
        <p:spPr>
          <a:xfrm>
            <a:off x="952500" y="6680"/>
            <a:ext cx="11099800" cy="2159001"/>
          </a:xfrm>
          <a:prstGeom prst="rect">
            <a:avLst/>
          </a:prstGeom>
          <a:solidFill>
            <a:srgbClr val="FFFFFF"/>
          </a:solidFill>
        </p:spPr>
        <p:txBody>
          <a:bodyPr/>
          <a:lstStyle>
            <a:lvl1pPr defTabSz="490727">
              <a:defRPr sz="6719" b="1">
                <a:latin typeface="Helvetica"/>
                <a:ea typeface="Helvetica"/>
                <a:cs typeface="Helvetica"/>
                <a:sym typeface="Helvetica"/>
              </a:defRPr>
            </a:lvl1pPr>
          </a:lstStyle>
          <a:p>
            <a:pPr lvl="0">
              <a:defRPr sz="1800" b="0"/>
            </a:pPr>
            <a:r>
              <a:rPr sz="6719" b="1"/>
              <a:t>Trigger configuration for cosmic-ray detection</a:t>
            </a:r>
          </a:p>
        </p:txBody>
      </p:sp>
      <p:pic>
        <p:nvPicPr>
          <p:cNvPr id="242" name="pasted-image.png"/>
          <p:cNvPicPr/>
          <p:nvPr/>
        </p:nvPicPr>
        <p:blipFill>
          <a:blip r:embed="rId2">
            <a:extLst/>
          </a:blip>
          <a:stretch>
            <a:fillRect/>
          </a:stretch>
        </p:blipFill>
        <p:spPr>
          <a:xfrm>
            <a:off x="586537" y="3043778"/>
            <a:ext cx="5144615" cy="3666044"/>
          </a:xfrm>
          <a:prstGeom prst="rect">
            <a:avLst/>
          </a:prstGeom>
          <a:ln w="12700">
            <a:miter lim="400000"/>
          </a:ln>
        </p:spPr>
      </p:pic>
      <p:sp>
        <p:nvSpPr>
          <p:cNvPr id="243" name="Shape 243"/>
          <p:cNvSpPr/>
          <p:nvPr/>
        </p:nvSpPr>
        <p:spPr>
          <a:xfrm>
            <a:off x="6724932" y="4522262"/>
            <a:ext cx="5772948"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08680" indent="-308680" algn="just">
              <a:buSzPct val="45000"/>
              <a:buBlip>
                <a:blip r:embed="rId3"/>
              </a:buBlip>
              <a:defRPr sz="2500"/>
            </a:lvl1pPr>
          </a:lstStyle>
          <a:p>
            <a:pPr lvl="0">
              <a:defRPr sz="1800"/>
            </a:pPr>
            <a:r>
              <a:rPr sz="2500"/>
              <a:t>The SPD was incorporated into the trigger by requiring a coincidence between signals in the top and bottom halves of the outermost layer. </a:t>
            </a:r>
          </a:p>
        </p:txBody>
      </p:sp>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31</a:t>
            </a:fld>
            <a:endParaRPr/>
          </a:p>
        </p:txBody>
      </p:sp>
      <p:sp>
        <p:nvSpPr>
          <p:cNvPr id="246" name="Shape 246"/>
          <p:cNvSpPr/>
          <p:nvPr/>
        </p:nvSpPr>
        <p:spPr>
          <a:xfrm>
            <a:off x="76490" y="6899811"/>
            <a:ext cx="1244635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lvl="0">
              <a:defRPr sz="1800"/>
            </a:pPr>
            <a:r>
              <a:rPr sz="3600"/>
              <a:t>A requirement of 4-fold coincidence of ACORDE modules is required to generate the cosmic trigger.</a:t>
            </a:r>
          </a:p>
        </p:txBody>
      </p:sp>
      <p:sp>
        <p:nvSpPr>
          <p:cNvPr id="247" name="Shape 247"/>
          <p:cNvSpPr>
            <a:spLocks noGrp="1"/>
          </p:cNvSpPr>
          <p:nvPr>
            <p:ph type="title"/>
          </p:nvPr>
        </p:nvSpPr>
        <p:spPr>
          <a:xfrm>
            <a:off x="952500" y="6680"/>
            <a:ext cx="11099800" cy="2159001"/>
          </a:xfrm>
          <a:prstGeom prst="rect">
            <a:avLst/>
          </a:prstGeom>
          <a:solidFill>
            <a:srgbClr val="FFFFFF"/>
          </a:solidFill>
        </p:spPr>
        <p:txBody>
          <a:bodyPr/>
          <a:lstStyle>
            <a:lvl1pPr defTabSz="490727">
              <a:defRPr sz="6719" b="1">
                <a:latin typeface="Helvetica"/>
                <a:ea typeface="Helvetica"/>
                <a:cs typeface="Helvetica"/>
                <a:sym typeface="Helvetica"/>
              </a:defRPr>
            </a:lvl1pPr>
          </a:lstStyle>
          <a:p>
            <a:pPr lvl="0">
              <a:defRPr sz="1800" b="0"/>
            </a:pPr>
            <a:r>
              <a:rPr sz="6719" b="1"/>
              <a:t>Trigger configuration for cosmic-ray detection</a:t>
            </a:r>
          </a:p>
        </p:txBody>
      </p:sp>
      <p:pic>
        <p:nvPicPr>
          <p:cNvPr id="248" name="pasted-image.png"/>
          <p:cNvPicPr/>
          <p:nvPr/>
        </p:nvPicPr>
        <p:blipFill>
          <a:blip r:embed="rId2">
            <a:extLst/>
          </a:blip>
          <a:stretch>
            <a:fillRect/>
          </a:stretch>
        </p:blipFill>
        <p:spPr>
          <a:xfrm>
            <a:off x="150398" y="2315883"/>
            <a:ext cx="7645401" cy="4724401"/>
          </a:xfrm>
          <a:prstGeom prst="rect">
            <a:avLst/>
          </a:prstGeom>
          <a:ln w="12700">
            <a:miter lim="400000"/>
          </a:ln>
        </p:spPr>
      </p:pic>
      <p:pic>
        <p:nvPicPr>
          <p:cNvPr id="249" name="Captura de pantalla 2015-07-23 a la(s) 12.08.56.png"/>
          <p:cNvPicPr/>
          <p:nvPr/>
        </p:nvPicPr>
        <p:blipFill>
          <a:blip r:embed="rId3">
            <a:extLst/>
          </a:blip>
          <a:stretch>
            <a:fillRect/>
          </a:stretch>
        </p:blipFill>
        <p:spPr>
          <a:xfrm>
            <a:off x="7817567" y="4989406"/>
            <a:ext cx="4754661" cy="1231569"/>
          </a:xfrm>
          <a:prstGeom prst="rect">
            <a:avLst/>
          </a:prstGeom>
          <a:ln w="12700">
            <a:miter lim="400000"/>
          </a:ln>
        </p:spPr>
      </p:pic>
      <p:sp>
        <p:nvSpPr>
          <p:cNvPr id="250" name="Shape 250"/>
          <p:cNvSpPr/>
          <p:nvPr/>
        </p:nvSpPr>
        <p:spPr>
          <a:xfrm>
            <a:off x="5698994" y="3216630"/>
            <a:ext cx="2317409" cy="1844090"/>
          </a:xfrm>
          <a:prstGeom prst="line">
            <a:avLst/>
          </a:prstGeom>
          <a:ln w="25400">
            <a:solidFill/>
            <a:miter lim="400000"/>
            <a:tailEnd type="triangle"/>
          </a:ln>
        </p:spPr>
        <p:txBody>
          <a:bodyPr lIns="50800" tIns="50800" rIns="50800" bIns="50800" anchor="ctr"/>
          <a:lstStyle/>
          <a:p>
            <a:pPr lvl="0">
              <a:defRPr sz="2400"/>
            </a:pPr>
            <a:endParaRPr/>
          </a:p>
        </p:txBody>
      </p:sp>
      <p:sp>
        <p:nvSpPr>
          <p:cNvPr id="251" name="Shape 251"/>
          <p:cNvSpPr/>
          <p:nvPr/>
        </p:nvSpPr>
        <p:spPr>
          <a:xfrm>
            <a:off x="7751712" y="2434543"/>
            <a:ext cx="4886371"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stStyle>
          <a:p>
            <a:pPr lvl="0">
              <a:defRPr sz="1800"/>
            </a:pPr>
            <a:r>
              <a:rPr sz="3600"/>
              <a:t>Each module consists  of two superimposed plastic scintillators paddles.</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lang="es-ES_tradnl" sz="8000" b="1" dirty="0" err="1" smtClean="0"/>
              <a:t>Motivation</a:t>
            </a:r>
            <a:endParaRPr sz="8000" b="1" dirty="0"/>
          </a:p>
        </p:txBody>
      </p:sp>
      <p:sp>
        <p:nvSpPr>
          <p:cNvPr id="61" name="Shape 61"/>
          <p:cNvSpPr/>
          <p:nvPr/>
        </p:nvSpPr>
        <p:spPr>
          <a:xfrm>
            <a:off x="64368" y="1449910"/>
            <a:ext cx="12876064" cy="1511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a:defRPr sz="1800"/>
            </a:pPr>
            <a:r>
              <a:rPr sz="3100"/>
              <a:t>LEP experiments were pioneers in the study of atmospheric muon bundles: ALEPH, </a:t>
            </a:r>
            <a:r>
              <a:rPr sz="3100" b="1">
                <a:latin typeface="Helvetica"/>
                <a:ea typeface="Helvetica"/>
                <a:cs typeface="Helvetica"/>
                <a:sym typeface="Helvetica"/>
              </a:rPr>
              <a:t>Astro-particle Physics 19 (2003) 513–523 and </a:t>
            </a:r>
            <a:r>
              <a:rPr sz="3100"/>
              <a:t>DELPHI</a:t>
            </a:r>
            <a:r>
              <a:rPr sz="3100" b="1">
                <a:latin typeface="Helvetica"/>
                <a:ea typeface="Helvetica"/>
                <a:cs typeface="Helvetica"/>
                <a:sym typeface="Helvetica"/>
              </a:rPr>
              <a:t>, Astro-particle Physics 28 (2007) 273–286</a:t>
            </a:r>
          </a:p>
        </p:txBody>
      </p:sp>
      <p:pic>
        <p:nvPicPr>
          <p:cNvPr id="62" name="Captura de pantalla 2015-05-18 a la(s) 3.41.57.png"/>
          <p:cNvPicPr/>
          <p:nvPr/>
        </p:nvPicPr>
        <p:blipFill>
          <a:blip r:embed="rId2">
            <a:extLst/>
          </a:blip>
          <a:srcRect t="2268"/>
          <a:stretch>
            <a:fillRect/>
          </a:stretch>
        </p:blipFill>
        <p:spPr>
          <a:xfrm>
            <a:off x="6987482" y="3248223"/>
            <a:ext cx="5873957" cy="5009572"/>
          </a:xfrm>
          <a:prstGeom prst="rect">
            <a:avLst/>
          </a:prstGeom>
          <a:ln w="25400">
            <a:miter lim="400000"/>
          </a:ln>
          <a:effectLst>
            <a:outerShdw blurRad="254000" dist="127000" dir="5400000" rotWithShape="0">
              <a:srgbClr val="000000">
                <a:alpha val="70000"/>
              </a:srgbClr>
            </a:outerShdw>
          </a:effectLst>
        </p:spPr>
      </p:pic>
      <p:sp>
        <p:nvSpPr>
          <p:cNvPr id="63" name="Shape 63"/>
          <p:cNvSpPr/>
          <p:nvPr/>
        </p:nvSpPr>
        <p:spPr>
          <a:xfrm>
            <a:off x="254967" y="8644466"/>
            <a:ext cx="12494866" cy="558801"/>
          </a:xfrm>
          <a:prstGeom prst="rect">
            <a:avLst/>
          </a:prstGeom>
          <a:solidFill>
            <a:srgbClr val="F5D328"/>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3000" b="1" dirty="0">
                <a:solidFill>
                  <a:srgbClr val="0433FF"/>
                </a:solidFill>
                <a:latin typeface="Helvetica"/>
                <a:ea typeface="Helvetica"/>
                <a:cs typeface="Helvetica"/>
                <a:sym typeface="Helvetica"/>
              </a:rPr>
              <a:t>Cosmic-ray energy coverage: 10</a:t>
            </a:r>
            <a:r>
              <a:rPr sz="3000" b="1" baseline="31999" dirty="0">
                <a:solidFill>
                  <a:srgbClr val="0433FF"/>
                </a:solidFill>
                <a:latin typeface="Helvetica"/>
                <a:ea typeface="Helvetica"/>
                <a:cs typeface="Helvetica"/>
                <a:sym typeface="Helvetica"/>
              </a:rPr>
              <a:t>13</a:t>
            </a:r>
            <a:r>
              <a:rPr sz="3000" b="1" dirty="0">
                <a:solidFill>
                  <a:srgbClr val="0433FF"/>
                </a:solidFill>
                <a:latin typeface="Helvetica"/>
                <a:ea typeface="Helvetica"/>
                <a:cs typeface="Helvetica"/>
                <a:sym typeface="Helvetica"/>
              </a:rPr>
              <a:t> - 10</a:t>
            </a:r>
            <a:r>
              <a:rPr sz="3000" b="1" baseline="31999" dirty="0">
                <a:solidFill>
                  <a:srgbClr val="0433FF"/>
                </a:solidFill>
                <a:latin typeface="Helvetica"/>
                <a:ea typeface="Helvetica"/>
                <a:cs typeface="Helvetica"/>
                <a:sym typeface="Helvetica"/>
              </a:rPr>
              <a:t>18</a:t>
            </a:r>
            <a:r>
              <a:rPr sz="3000" b="1" dirty="0">
                <a:solidFill>
                  <a:srgbClr val="0433FF"/>
                </a:solidFill>
                <a:latin typeface="Helvetica"/>
                <a:ea typeface="Helvetica"/>
                <a:cs typeface="Helvetica"/>
                <a:sym typeface="Helvetica"/>
              </a:rPr>
              <a:t> eV</a:t>
            </a:r>
          </a:p>
        </p:txBody>
      </p:sp>
      <p:sp>
        <p:nvSpPr>
          <p:cNvPr id="64" name="Shape 64"/>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4</a:t>
            </a:fld>
            <a:endParaRPr/>
          </a:p>
        </p:txBody>
      </p:sp>
      <p:sp>
        <p:nvSpPr>
          <p:cNvPr id="65" name="Shape 65"/>
          <p:cNvSpPr/>
          <p:nvPr/>
        </p:nvSpPr>
        <p:spPr>
          <a:xfrm>
            <a:off x="10389" y="3624313"/>
            <a:ext cx="6659423" cy="42575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lvl="0" indent="-333375" algn="just">
              <a:buSzPct val="75000"/>
              <a:buChar char="•"/>
              <a:defRPr sz="1800"/>
            </a:pPr>
            <a:r>
              <a:rPr lang="es-ES_tradnl" sz="2700" dirty="0" smtClean="0"/>
              <a:t>ALEPH: </a:t>
            </a:r>
            <a:r>
              <a:rPr sz="2700" dirty="0" smtClean="0"/>
              <a:t>These </a:t>
            </a:r>
            <a:r>
              <a:rPr sz="2700" dirty="0"/>
              <a:t>muon bundles are well described at low intermediate multiplicity, but not the high muon multiplicity events.</a:t>
            </a:r>
          </a:p>
          <a:p>
            <a:pPr lvl="0" algn="just">
              <a:defRPr sz="1800"/>
            </a:pPr>
            <a:endParaRPr sz="2700" dirty="0"/>
          </a:p>
          <a:p>
            <a:pPr marL="333375" lvl="0" indent="-333375" algn="just">
              <a:buSzPct val="75000"/>
              <a:buChar char="•"/>
              <a:defRPr sz="1800"/>
            </a:pPr>
            <a:r>
              <a:rPr sz="2700" dirty="0" smtClean="0"/>
              <a:t>D</a:t>
            </a:r>
            <a:r>
              <a:rPr lang="es-ES_tradnl" sz="2700" dirty="0" smtClean="0"/>
              <a:t>ELPHI</a:t>
            </a:r>
            <a:r>
              <a:rPr sz="2700" dirty="0" smtClean="0"/>
              <a:t>: </a:t>
            </a:r>
            <a:r>
              <a:rPr sz="2700" dirty="0"/>
              <a:t>“</a:t>
            </a:r>
            <a:r>
              <a:rPr sz="2700" i="1" dirty="0"/>
              <a:t>Even the combination of extreme assumptions of highest measured flux value and pure iron spectrum fails to describe the abundance of high multiplicity events”</a:t>
            </a:r>
            <a:r>
              <a:rPr sz="2700" dirty="0"/>
              <a:t>.</a:t>
            </a:r>
          </a:p>
        </p:txBody>
      </p:sp>
    </p:spTree>
    <p:extLst>
      <p:ext uri="{BB962C8B-B14F-4D97-AF65-F5344CB8AC3E}">
        <p14:creationId xmlns:p14="http://schemas.microsoft.com/office/powerpoint/2010/main" val="4496073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545807" y="1161650"/>
            <a:ext cx="11099800" cy="2159001"/>
          </a:xfrm>
          <a:prstGeom prst="rect">
            <a:avLst/>
          </a:prstGeom>
        </p:spPr>
        <p:txBody>
          <a:bodyPr>
            <a:normAutofit fontScale="90000"/>
          </a:bodyPr>
          <a:lstStyle>
            <a:lvl1pPr>
              <a:defRPr b="1">
                <a:latin typeface="Helvetica"/>
                <a:ea typeface="Helvetica"/>
                <a:cs typeface="Helvetica"/>
                <a:sym typeface="Helvetica"/>
              </a:defRPr>
            </a:lvl1pPr>
          </a:lstStyle>
          <a:p>
            <a:pPr lvl="0">
              <a:defRPr sz="1800" b="0"/>
            </a:pPr>
            <a:r>
              <a:rPr lang="en-GB" sz="8000" b="1" dirty="0" smtClean="0"/>
              <a:t>Origin of </a:t>
            </a:r>
            <a:r>
              <a:rPr lang="en-GB" sz="8000" b="1" dirty="0" err="1" smtClean="0"/>
              <a:t>Muon</a:t>
            </a:r>
            <a:r>
              <a:rPr lang="en-GB" sz="8000" b="1" dirty="0" smtClean="0"/>
              <a:t> Bundles</a:t>
            </a:r>
            <a:br>
              <a:rPr lang="en-GB" sz="8000" b="1" dirty="0" smtClean="0"/>
            </a:br>
            <a:r>
              <a:rPr lang="en-GB" sz="8000" b="1" dirty="0" smtClean="0"/>
              <a:t/>
            </a:r>
            <a:br>
              <a:rPr lang="en-GB" sz="8000" b="1" dirty="0" smtClean="0"/>
            </a:br>
            <a:endParaRPr lang="en-GB" sz="8000" b="1" dirty="0"/>
          </a:p>
        </p:txBody>
      </p:sp>
      <p:sp>
        <p:nvSpPr>
          <p:cNvPr id="64" name="Shape 64"/>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5</a:t>
            </a:fld>
            <a:endParaRPr/>
          </a:p>
        </p:txBody>
      </p:sp>
      <p:sp>
        <p:nvSpPr>
          <p:cNvPr id="65" name="Shape 65"/>
          <p:cNvSpPr/>
          <p:nvPr/>
        </p:nvSpPr>
        <p:spPr>
          <a:xfrm>
            <a:off x="10389" y="4659964"/>
            <a:ext cx="12888089" cy="398057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just"/>
            <a:r>
              <a:rPr lang="en-US" sz="2800" dirty="0" smtClean="0">
                <a:solidFill>
                  <a:srgbClr val="FF0000"/>
                </a:solidFill>
              </a:rPr>
              <a:t>Attempts:</a:t>
            </a:r>
            <a:r>
              <a:rPr lang="en-US" sz="2800" dirty="0" smtClean="0"/>
              <a:t> </a:t>
            </a:r>
          </a:p>
          <a:p>
            <a:pPr algn="just"/>
            <a:endParaRPr lang="en-US" sz="2800" dirty="0" smtClean="0"/>
          </a:p>
          <a:p>
            <a:pPr algn="just"/>
            <a:r>
              <a:rPr lang="en-US" sz="2800" dirty="0"/>
              <a:t>Quark-Gluon Plasma</a:t>
            </a:r>
            <a:r>
              <a:rPr lang="en-US" sz="2800" dirty="0" smtClean="0"/>
              <a:t>? </a:t>
            </a:r>
            <a:r>
              <a:rPr lang="en-US" sz="2800" dirty="0" err="1" smtClean="0">
                <a:solidFill>
                  <a:srgbClr val="FF0000"/>
                </a:solidFill>
              </a:rPr>
              <a:t>Ridky</a:t>
            </a:r>
            <a:r>
              <a:rPr lang="en-US" sz="2800" dirty="0" smtClean="0">
                <a:solidFill>
                  <a:srgbClr val="FF0000"/>
                </a:solidFill>
              </a:rPr>
              <a:t> </a:t>
            </a:r>
            <a:r>
              <a:rPr lang="en-US" sz="2800" dirty="0" err="1">
                <a:solidFill>
                  <a:srgbClr val="FF0000"/>
                </a:solidFill>
              </a:rPr>
              <a:t>hep-ph</a:t>
            </a:r>
            <a:r>
              <a:rPr lang="en-US" sz="2800" dirty="0">
                <a:solidFill>
                  <a:srgbClr val="FF0000"/>
                </a:solidFill>
              </a:rPr>
              <a:t>/0012068, </a:t>
            </a:r>
            <a:r>
              <a:rPr lang="en-US" sz="2800" dirty="0" err="1">
                <a:solidFill>
                  <a:srgbClr val="FF0000"/>
                </a:solidFill>
              </a:rPr>
              <a:t>Astropart</a:t>
            </a:r>
            <a:r>
              <a:rPr lang="en-US" sz="2800" dirty="0">
                <a:solidFill>
                  <a:srgbClr val="FF0000"/>
                </a:solidFill>
              </a:rPr>
              <a:t>. </a:t>
            </a:r>
            <a:r>
              <a:rPr lang="en-US" sz="2800" dirty="0" smtClean="0">
                <a:solidFill>
                  <a:srgbClr val="FF0000"/>
                </a:solidFill>
              </a:rPr>
              <a:t>Phys., </a:t>
            </a:r>
            <a:r>
              <a:rPr lang="en-US" sz="2800" dirty="0">
                <a:solidFill>
                  <a:srgbClr val="FF0000"/>
                </a:solidFill>
              </a:rPr>
              <a:t>17, 355 (2002</a:t>
            </a:r>
            <a:r>
              <a:rPr lang="en-US" sz="2800" dirty="0" smtClean="0">
                <a:solidFill>
                  <a:srgbClr val="FF0000"/>
                </a:solidFill>
              </a:rPr>
              <a:t>)</a:t>
            </a:r>
          </a:p>
          <a:p>
            <a:pPr algn="just"/>
            <a:endParaRPr lang="en-US" sz="2800" dirty="0">
              <a:solidFill>
                <a:srgbClr val="FF0000"/>
              </a:solidFill>
            </a:endParaRPr>
          </a:p>
          <a:p>
            <a:pPr algn="just"/>
            <a:r>
              <a:rPr lang="en-US" sz="2800" dirty="0" smtClean="0"/>
              <a:t>Nuclear </a:t>
            </a:r>
            <a:r>
              <a:rPr lang="en-US" sz="2800" dirty="0"/>
              <a:t>Effects</a:t>
            </a:r>
            <a:r>
              <a:rPr lang="en-US" sz="2800" dirty="0" smtClean="0"/>
              <a:t>?		</a:t>
            </a:r>
            <a:r>
              <a:rPr lang="de-DE" sz="2400" dirty="0" smtClean="0">
                <a:solidFill>
                  <a:srgbClr val="FF0000"/>
                </a:solidFill>
              </a:rPr>
              <a:t>Klein </a:t>
            </a:r>
            <a:r>
              <a:rPr lang="de-DE" sz="2400" dirty="0" err="1">
                <a:solidFill>
                  <a:srgbClr val="FF0000"/>
                </a:solidFill>
              </a:rPr>
              <a:t>nucl</a:t>
            </a:r>
            <a:r>
              <a:rPr lang="de-DE" sz="2400" dirty="0">
                <a:solidFill>
                  <a:srgbClr val="FF0000"/>
                </a:solidFill>
              </a:rPr>
              <a:t>-ex/</a:t>
            </a:r>
            <a:r>
              <a:rPr lang="de-DE" sz="2400" dirty="0" smtClean="0">
                <a:solidFill>
                  <a:srgbClr val="FF0000"/>
                </a:solidFill>
              </a:rPr>
              <a:t>0611040 (2008)</a:t>
            </a:r>
          </a:p>
          <a:p>
            <a:pPr algn="just"/>
            <a:endParaRPr lang="en-US" sz="2800" dirty="0" smtClean="0"/>
          </a:p>
          <a:p>
            <a:pPr algn="just"/>
            <a:r>
              <a:rPr lang="en-US" sz="2800" dirty="0" smtClean="0"/>
              <a:t>Quark-Gluon Matter?	</a:t>
            </a:r>
            <a:r>
              <a:rPr lang="is-IS" sz="2400" dirty="0" smtClean="0">
                <a:solidFill>
                  <a:srgbClr val="FF0000"/>
                </a:solidFill>
              </a:rPr>
              <a:t>Petrukhin</a:t>
            </a:r>
            <a:r>
              <a:rPr lang="is-IS" sz="2400" dirty="0">
                <a:solidFill>
                  <a:srgbClr val="FF0000"/>
                </a:solidFill>
              </a:rPr>
              <a:t>, Nucl.Instrum.Meth. </a:t>
            </a:r>
            <a:r>
              <a:rPr lang="is-IS" sz="2400" dirty="0" smtClean="0">
                <a:solidFill>
                  <a:srgbClr val="FF0000"/>
                </a:solidFill>
              </a:rPr>
              <a:t>A742, 228</a:t>
            </a:r>
            <a:r>
              <a:rPr lang="is-IS" sz="2400" dirty="0">
                <a:solidFill>
                  <a:srgbClr val="FF0000"/>
                </a:solidFill>
              </a:rPr>
              <a:t>-</a:t>
            </a:r>
            <a:r>
              <a:rPr lang="is-IS" sz="2400" dirty="0" smtClean="0">
                <a:solidFill>
                  <a:srgbClr val="FF0000"/>
                </a:solidFill>
              </a:rPr>
              <a:t>231(2014)</a:t>
            </a:r>
            <a:endParaRPr lang="is-IS" sz="2400" dirty="0">
              <a:solidFill>
                <a:srgbClr val="FF0000"/>
              </a:solidFill>
            </a:endParaRPr>
          </a:p>
          <a:p>
            <a:pPr algn="just"/>
            <a:endParaRPr lang="en-US" sz="2800" dirty="0"/>
          </a:p>
          <a:p>
            <a:pPr algn="just"/>
            <a:r>
              <a:rPr lang="en-US" sz="2800" dirty="0" err="1"/>
              <a:t>Strangelets</a:t>
            </a:r>
            <a:r>
              <a:rPr lang="en-US" sz="2800" dirty="0" smtClean="0"/>
              <a:t>?			</a:t>
            </a:r>
            <a:r>
              <a:rPr lang="en-US" sz="2400" dirty="0" err="1" smtClean="0">
                <a:solidFill>
                  <a:srgbClr val="FF0000"/>
                </a:solidFill>
              </a:rPr>
              <a:t>Rybczynski</a:t>
            </a:r>
            <a:r>
              <a:rPr lang="en-US" sz="2400" dirty="0">
                <a:solidFill>
                  <a:srgbClr val="FF0000"/>
                </a:solidFill>
              </a:rPr>
              <a:t>, </a:t>
            </a:r>
            <a:r>
              <a:rPr lang="en-US" sz="2400" dirty="0" err="1">
                <a:solidFill>
                  <a:srgbClr val="FF0000"/>
                </a:solidFill>
              </a:rPr>
              <a:t>W︎lodarczyk</a:t>
            </a:r>
            <a:r>
              <a:rPr lang="en-US" sz="2400" dirty="0">
                <a:solidFill>
                  <a:srgbClr val="FF0000"/>
                </a:solidFill>
              </a:rPr>
              <a:t>, </a:t>
            </a:r>
            <a:r>
              <a:rPr lang="en-US" sz="2400" dirty="0" err="1">
                <a:solidFill>
                  <a:srgbClr val="FF0000"/>
                </a:solidFill>
              </a:rPr>
              <a:t>Wilk</a:t>
            </a:r>
            <a:r>
              <a:rPr lang="en-US" sz="2400" dirty="0">
                <a:solidFill>
                  <a:srgbClr val="FF0000"/>
                </a:solidFill>
              </a:rPr>
              <a:t> </a:t>
            </a:r>
            <a:r>
              <a:rPr lang="en-US" sz="2400" dirty="0" err="1">
                <a:solidFill>
                  <a:srgbClr val="FF0000"/>
                </a:solidFill>
              </a:rPr>
              <a:t>hep-ph</a:t>
            </a:r>
            <a:r>
              <a:rPr lang="en-US" sz="2400" dirty="0">
                <a:solidFill>
                  <a:srgbClr val="FF0000"/>
                </a:solidFill>
              </a:rPr>
              <a:t>/</a:t>
            </a:r>
            <a:r>
              <a:rPr lang="en-US" sz="2400" dirty="0" smtClean="0">
                <a:solidFill>
                  <a:srgbClr val="FF0000"/>
                </a:solidFill>
              </a:rPr>
              <a:t>0410064, APJ 839 31 (2017)</a:t>
            </a:r>
            <a:endParaRPr sz="2400" dirty="0">
              <a:solidFill>
                <a:srgbClr val="FF0000"/>
              </a:solidFill>
            </a:endParaRPr>
          </a:p>
        </p:txBody>
      </p:sp>
      <p:sp>
        <p:nvSpPr>
          <p:cNvPr id="2" name="TextBox 1"/>
          <p:cNvSpPr txBox="1"/>
          <p:nvPr/>
        </p:nvSpPr>
        <p:spPr>
          <a:xfrm>
            <a:off x="1152260" y="2630590"/>
            <a:ext cx="11296583"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t>Significant uncertainties in models of </a:t>
            </a:r>
            <a:r>
              <a:rPr lang="en-US" dirty="0" smtClean="0"/>
              <a:t>CR</a:t>
            </a:r>
          </a:p>
          <a:p>
            <a:endParaRPr lang="en-US" dirty="0"/>
          </a:p>
          <a:p>
            <a:r>
              <a:rPr lang="en-US" dirty="0"/>
              <a:t>P</a:t>
            </a:r>
            <a:r>
              <a:rPr lang="en-US" dirty="0" smtClean="0"/>
              <a:t>rimary </a:t>
            </a:r>
            <a:r>
              <a:rPr lang="en-US" dirty="0"/>
              <a:t>composition &amp; </a:t>
            </a:r>
            <a:r>
              <a:rPr lang="en-US" dirty="0" err="1"/>
              <a:t>hadronic</a:t>
            </a:r>
            <a:r>
              <a:rPr lang="en-US" dirty="0"/>
              <a:t> </a:t>
            </a:r>
            <a:r>
              <a:rPr lang="en-US" dirty="0" smtClean="0"/>
              <a:t>interaction</a:t>
            </a: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idx="12"/>
          </p:nvPr>
        </p:nvSpPr>
        <p:spPr>
          <a:xfrm>
            <a:off x="6431878" y="9251950"/>
            <a:ext cx="128343" cy="276999"/>
          </a:xfrm>
        </p:spPr>
        <p:txBody>
          <a:bodyPr/>
          <a:lstStyle/>
          <a:p>
            <a:fld id="{AB03B5C2-1C63-2440-B03E-BD846D54C50B}" type="slidenum">
              <a:rPr lang="en-GB"/>
              <a:pPr/>
              <a:t>6</a:t>
            </a:fld>
            <a:endParaRPr lang="en-GB"/>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787" y="2587413"/>
            <a:ext cx="4161084" cy="23413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4" name="Rectangle 2"/>
          <p:cNvSpPr>
            <a:spLocks noGrp="1" noChangeArrowheads="1"/>
          </p:cNvSpPr>
          <p:nvPr>
            <p:ph type="title" idx="4294967295"/>
          </p:nvPr>
        </p:nvSpPr>
        <p:spPr>
          <a:xfrm>
            <a:off x="1300480" y="395112"/>
            <a:ext cx="11020214" cy="1591733"/>
          </a:xfrm>
          <a:ln/>
        </p:spPr>
        <p:txBody>
          <a:bodyPr tIns="52684">
            <a:noAutofit/>
          </a:bodyPr>
          <a:lstStyle/>
          <a:p>
            <a:pPr>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US" sz="5400" dirty="0"/>
              <a:t>Detection of cosmic </a:t>
            </a:r>
            <a:r>
              <a:rPr lang="en-US" sz="5400" dirty="0" err="1"/>
              <a:t>muons</a:t>
            </a:r>
            <a:r>
              <a:rPr lang="en-US" sz="5400" dirty="0"/>
              <a:t> at LHC</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l="2266" t="2252" r="3239" b="3210"/>
          <a:stretch>
            <a:fillRect/>
          </a:stretch>
        </p:blipFill>
        <p:spPr bwMode="auto">
          <a:xfrm>
            <a:off x="709265" y="4928729"/>
            <a:ext cx="7283591" cy="4486204"/>
          </a:xfrm>
          <a:prstGeom prst="rect">
            <a:avLst/>
          </a:prstGeom>
          <a:noFill/>
          <a:ln w="38160" cap="flat">
            <a:solidFill>
              <a:srgbClr val="FFFFFF"/>
            </a:solidFill>
            <a:miter lim="800000"/>
            <a:headEnd/>
            <a:tailEnd/>
          </a:ln>
          <a:effectLst/>
          <a:extLst>
            <a:ext uri="{909E8E84-426E-40dd-AFC4-6F175D3DCCD1}">
              <a14:hiddenFill xmlns:a14="http://schemas.microsoft.com/office/drawing/2010/main">
                <a:blipFill dpi="0" rotWithShape="0">
                  <a:blip/>
                  <a:srcRect l="2266" t="2252" r="3239" b="3210"/>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6" name="Oval 4"/>
          <p:cNvSpPr>
            <a:spLocks noChangeArrowheads="1"/>
          </p:cNvSpPr>
          <p:nvPr/>
        </p:nvSpPr>
        <p:spPr bwMode="auto">
          <a:xfrm>
            <a:off x="6096000" y="6883966"/>
            <a:ext cx="986650" cy="986648"/>
          </a:xfrm>
          <a:prstGeom prst="ellipse">
            <a:avLst/>
          </a:prstGeom>
          <a:solidFill>
            <a:srgbClr val="99CCFF">
              <a:alpha val="0"/>
            </a:srgbClr>
          </a:solidFill>
          <a:ln w="36720" cap="flat">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30046" tIns="65023" rIns="130046" bIns="65023" anchor="ctr"/>
          <a:lstStyle/>
          <a:p>
            <a:endParaRPr lang="en-US"/>
          </a:p>
        </p:txBody>
      </p:sp>
      <p:sp>
        <p:nvSpPr>
          <p:cNvPr id="8197" name="Line 5"/>
          <p:cNvSpPr>
            <a:spLocks noChangeShapeType="1"/>
          </p:cNvSpPr>
          <p:nvPr/>
        </p:nvSpPr>
        <p:spPr bwMode="auto">
          <a:xfrm flipV="1">
            <a:off x="6944925" y="4750365"/>
            <a:ext cx="2131342" cy="2307449"/>
          </a:xfrm>
          <a:prstGeom prst="line">
            <a:avLst/>
          </a:prstGeom>
          <a:noFill/>
          <a:ln w="36720" cap="flat">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46" tIns="65023" rIns="130046" bIns="65023"/>
          <a:lstStyle/>
          <a:p>
            <a:endParaRPr lang="en-US"/>
          </a:p>
        </p:txBody>
      </p:sp>
      <p:sp>
        <p:nvSpPr>
          <p:cNvPr id="8198" name="Text Box 6"/>
          <p:cNvSpPr txBox="1">
            <a:spLocks noChangeArrowheads="1"/>
          </p:cNvSpPr>
          <p:nvPr/>
        </p:nvSpPr>
        <p:spPr bwMode="auto">
          <a:xfrm>
            <a:off x="8954347" y="5764108"/>
            <a:ext cx="3300871" cy="2948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7998" tIns="89087" rIns="127998" bIns="6399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a:lnSpc>
                <a:spcPct val="4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93000"/>
              </a:lnSpc>
              <a:buSzPct val="120000"/>
              <a:buFont typeface="DejaVu LGC Sans" charset="0"/>
              <a:buChar char="‣"/>
            </a:pPr>
            <a:r>
              <a:rPr lang="en-US" sz="2800">
                <a:latin typeface="Arial" charset="0"/>
              </a:rPr>
              <a:t> ALICE is located at LHC Point2 52m underground (28m rock above)</a:t>
            </a:r>
          </a:p>
          <a:p>
            <a:pPr>
              <a:lnSpc>
                <a:spcPct val="93000"/>
              </a:lnSpc>
              <a:buClrTx/>
              <a:buSzTx/>
              <a:buFontTx/>
              <a:buNone/>
            </a:pPr>
            <a:endParaRPr lang="en-US" sz="2800">
              <a:latin typeface="Arial" charset="0"/>
            </a:endParaRPr>
          </a:p>
          <a:p>
            <a:pPr>
              <a:lnSpc>
                <a:spcPct val="93000"/>
              </a:lnSpc>
              <a:buSzPct val="120000"/>
              <a:buFont typeface="DejaVu LGC Sans" charset="0"/>
              <a:buChar char="‣"/>
            </a:pPr>
            <a:r>
              <a:rPr lang="en-US" sz="2800">
                <a:latin typeface="Arial" charset="0"/>
              </a:rPr>
              <a:t> Muon energy threshold ~16 GeV</a:t>
            </a:r>
          </a:p>
        </p:txBody>
      </p:sp>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65" y="2345448"/>
            <a:ext cx="7283591" cy="34385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00" name="Line 8"/>
          <p:cNvSpPr>
            <a:spLocks noChangeShapeType="1"/>
          </p:cNvSpPr>
          <p:nvPr/>
        </p:nvSpPr>
        <p:spPr bwMode="auto">
          <a:xfrm>
            <a:off x="6204374" y="5578971"/>
            <a:ext cx="528320" cy="1946204"/>
          </a:xfrm>
          <a:prstGeom prst="line">
            <a:avLst/>
          </a:prstGeom>
          <a:noFill/>
          <a:ln w="9525" cap="flat">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46" tIns="65023" rIns="130046" bIns="65023"/>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sz="8000" b="1"/>
              <a:t>Experimental setup</a:t>
            </a:r>
          </a:p>
        </p:txBody>
      </p:sp>
      <p:sp>
        <p:nvSpPr>
          <p:cNvPr id="68" name="Shape 68"/>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7</a:t>
            </a:fld>
            <a:endParaRPr/>
          </a:p>
        </p:txBody>
      </p:sp>
      <p:pic>
        <p:nvPicPr>
          <p:cNvPr id="69" name="Captura de pantalla 2015-07-23 a la(s) 10.23.53.png"/>
          <p:cNvPicPr/>
          <p:nvPr/>
        </p:nvPicPr>
        <p:blipFill>
          <a:blip r:embed="rId2">
            <a:extLst/>
          </a:blip>
          <a:stretch>
            <a:fillRect/>
          </a:stretch>
        </p:blipFill>
        <p:spPr>
          <a:xfrm>
            <a:off x="-1" y="1943562"/>
            <a:ext cx="13004801" cy="7178774"/>
          </a:xfrm>
          <a:prstGeom prst="rect">
            <a:avLst/>
          </a:prstGeom>
          <a:ln w="12700">
            <a:miter lim="400000"/>
          </a:ln>
        </p:spPr>
      </p:pic>
      <p:sp>
        <p:nvSpPr>
          <p:cNvPr id="70" name="Shape 70"/>
          <p:cNvSpPr/>
          <p:nvPr/>
        </p:nvSpPr>
        <p:spPr>
          <a:xfrm>
            <a:off x="8549724" y="1943562"/>
            <a:ext cx="4468174" cy="1270001"/>
          </a:xfrm>
          <a:prstGeom prst="rect">
            <a:avLst/>
          </a:prstGeom>
          <a:solidFill>
            <a:srgbClr val="000000">
              <a:alpha val="582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just">
              <a:defRPr sz="1900" b="1">
                <a:solidFill>
                  <a:srgbClr val="FFFFFF"/>
                </a:solidFill>
                <a:latin typeface="Helvetica"/>
                <a:ea typeface="Helvetica"/>
                <a:cs typeface="Helvetica"/>
                <a:sym typeface="Helvetica"/>
              </a:defRPr>
            </a:lvl1pPr>
          </a:lstStyle>
          <a:p>
            <a:pPr lvl="0">
              <a:defRPr sz="1800" b="0">
                <a:solidFill>
                  <a:srgbClr val="000000"/>
                </a:solidFill>
              </a:defRPr>
            </a:pPr>
            <a:r>
              <a:rPr sz="1900" b="1">
                <a:solidFill>
                  <a:srgbClr val="FFFFFF"/>
                </a:solidFill>
              </a:rPr>
              <a:t>ALICE is designed to the study of strongly interacting matter in ultra-relativistic heavy-ion collisions at the CERN Large Hadron Collider (LHC) </a:t>
            </a:r>
          </a:p>
        </p:txBody>
      </p:sp>
      <p:sp>
        <p:nvSpPr>
          <p:cNvPr id="71" name="Shape 71"/>
          <p:cNvSpPr/>
          <p:nvPr/>
        </p:nvSpPr>
        <p:spPr>
          <a:xfrm>
            <a:off x="-12644" y="7851724"/>
            <a:ext cx="4468174" cy="1270001"/>
          </a:xfrm>
          <a:prstGeom prst="rect">
            <a:avLst/>
          </a:prstGeom>
          <a:solidFill>
            <a:srgbClr val="000000">
              <a:alpha val="582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just">
              <a:defRPr sz="1900" b="1">
                <a:solidFill>
                  <a:srgbClr val="FFFFFF"/>
                </a:solidFill>
                <a:latin typeface="Helvetica"/>
                <a:ea typeface="Helvetica"/>
                <a:cs typeface="Helvetica"/>
                <a:sym typeface="Helvetica"/>
              </a:defRPr>
            </a:lvl1pPr>
          </a:lstStyle>
          <a:p>
            <a:pPr lvl="0">
              <a:defRPr sz="1800" b="0">
                <a:solidFill>
                  <a:srgbClr val="000000"/>
                </a:solidFill>
              </a:defRPr>
            </a:pPr>
            <a:r>
              <a:rPr sz="1900" b="1">
                <a:solidFill>
                  <a:srgbClr val="FFFFFF"/>
                </a:solidFill>
              </a:rPr>
              <a:t>Besides the heavy-ion physics program, ALICE has a dedicated physics group interested in Cosmic-ray physics.</a:t>
            </a:r>
          </a:p>
        </p:txBody>
      </p:sp>
      <p:sp>
        <p:nvSpPr>
          <p:cNvPr id="72" name="Shape 72"/>
          <p:cNvSpPr/>
          <p:nvPr/>
        </p:nvSpPr>
        <p:spPr>
          <a:xfrm>
            <a:off x="281954" y="153382"/>
            <a:ext cx="1252444" cy="985340"/>
          </a:xfrm>
          <a:prstGeom prst="line">
            <a:avLst/>
          </a:prstGeom>
          <a:ln w="25400">
            <a:solidFill/>
            <a:miter lim="400000"/>
            <a:tailEnd type="triangle"/>
          </a:ln>
        </p:spPr>
        <p:txBody>
          <a:bodyPr lIns="50800" tIns="50800" rIns="50800" bIns="50800" anchor="ctr"/>
          <a:lstStyle/>
          <a:p>
            <a:pPr lvl="0">
              <a:defRPr sz="2400"/>
            </a:pPr>
            <a:endParaRPr/>
          </a:p>
        </p:txBody>
      </p:sp>
      <p:sp>
        <p:nvSpPr>
          <p:cNvPr id="73" name="Shape 73"/>
          <p:cNvSpPr/>
          <p:nvPr/>
        </p:nvSpPr>
        <p:spPr>
          <a:xfrm>
            <a:off x="1503753" y="1128176"/>
            <a:ext cx="403472" cy="317501"/>
          </a:xfrm>
          <a:prstGeom prst="line">
            <a:avLst/>
          </a:prstGeom>
          <a:ln w="25400">
            <a:solidFill/>
            <a:miter lim="400000"/>
          </a:ln>
        </p:spPr>
        <p:txBody>
          <a:bodyPr lIns="50800" tIns="50800" rIns="50800" bIns="50800" anchor="ctr"/>
          <a:lstStyle/>
          <a:p>
            <a:pPr lvl="0">
              <a:defRPr sz="2400"/>
            </a:pPr>
            <a:endParaRPr/>
          </a:p>
        </p:txBody>
      </p:sp>
      <p:sp>
        <p:nvSpPr>
          <p:cNvPr id="74" name="Shape 74"/>
          <p:cNvSpPr/>
          <p:nvPr/>
        </p:nvSpPr>
        <p:spPr>
          <a:xfrm>
            <a:off x="1950830" y="1448769"/>
            <a:ext cx="1789799" cy="582910"/>
          </a:xfrm>
          <a:prstGeom prst="line">
            <a:avLst/>
          </a:prstGeom>
          <a:ln w="38100">
            <a:solidFill/>
            <a:custDash>
              <a:ds d="200000" sp="200000"/>
            </a:custDash>
            <a:miter lim="400000"/>
            <a:headEnd type="oval"/>
            <a:tailEnd type="oval"/>
          </a:ln>
        </p:spPr>
        <p:txBody>
          <a:bodyPr lIns="0" tIns="0" rIns="0" bIns="0" anchor="ctr"/>
          <a:lstStyle/>
          <a:p>
            <a:pPr lvl="0">
              <a:defRPr sz="2400"/>
            </a:pPr>
            <a:endParaRPr/>
          </a:p>
        </p:txBody>
      </p:sp>
      <p:sp>
        <p:nvSpPr>
          <p:cNvPr id="75" name="Shape 75"/>
          <p:cNvSpPr/>
          <p:nvPr/>
        </p:nvSpPr>
        <p:spPr>
          <a:xfrm>
            <a:off x="1979940" y="1485413"/>
            <a:ext cx="948140" cy="1255957"/>
          </a:xfrm>
          <a:prstGeom prst="line">
            <a:avLst/>
          </a:prstGeom>
          <a:ln w="38100">
            <a:solidFill/>
            <a:custDash>
              <a:ds d="200000" sp="200000"/>
            </a:custDash>
            <a:miter lim="400000"/>
          </a:ln>
        </p:spPr>
        <p:txBody>
          <a:bodyPr lIns="0" tIns="0" rIns="0" bIns="0" anchor="ctr"/>
          <a:lstStyle/>
          <a:p>
            <a:pPr lvl="0">
              <a:defRPr sz="2400"/>
            </a:pPr>
            <a:endParaRPr/>
          </a:p>
        </p:txBody>
      </p:sp>
      <p:sp>
        <p:nvSpPr>
          <p:cNvPr id="76" name="Shape 76"/>
          <p:cNvSpPr/>
          <p:nvPr/>
        </p:nvSpPr>
        <p:spPr>
          <a:xfrm>
            <a:off x="2018040" y="1472713"/>
            <a:ext cx="406806" cy="894841"/>
          </a:xfrm>
          <a:prstGeom prst="line">
            <a:avLst/>
          </a:prstGeom>
          <a:ln w="38100">
            <a:solidFill/>
            <a:custDash>
              <a:ds d="200000" sp="200000"/>
            </a:custDash>
            <a:miter lim="400000"/>
          </a:ln>
        </p:spPr>
        <p:txBody>
          <a:bodyPr lIns="0" tIns="0" rIns="0" bIns="0" anchor="ctr"/>
          <a:lstStyle/>
          <a:p>
            <a:pPr lvl="0">
              <a:defRPr sz="2400"/>
            </a:pPr>
            <a:endParaRPr/>
          </a:p>
        </p:txBody>
      </p:sp>
      <p:sp>
        <p:nvSpPr>
          <p:cNvPr id="77" name="Shape 77"/>
          <p:cNvSpPr/>
          <p:nvPr/>
        </p:nvSpPr>
        <p:spPr>
          <a:xfrm>
            <a:off x="2018040" y="1472713"/>
            <a:ext cx="894841" cy="894841"/>
          </a:xfrm>
          <a:prstGeom prst="line">
            <a:avLst/>
          </a:prstGeom>
          <a:ln w="38100">
            <a:solidFill/>
            <a:custDash>
              <a:ds d="200000" sp="200000"/>
            </a:custDash>
            <a:miter lim="400000"/>
          </a:ln>
        </p:spPr>
        <p:txBody>
          <a:bodyPr lIns="0" tIns="0" rIns="0" bIns="0" anchor="ctr"/>
          <a:lstStyle/>
          <a:p>
            <a:pPr lvl="0">
              <a:defRPr sz="2400"/>
            </a:pPr>
            <a:endParaRPr/>
          </a:p>
        </p:txBody>
      </p:sp>
      <p:sp>
        <p:nvSpPr>
          <p:cNvPr id="78" name="Shape 78"/>
          <p:cNvSpPr/>
          <p:nvPr/>
        </p:nvSpPr>
        <p:spPr>
          <a:xfrm>
            <a:off x="3727282" y="2040209"/>
            <a:ext cx="2150021" cy="2150021"/>
          </a:xfrm>
          <a:prstGeom prst="line">
            <a:avLst/>
          </a:prstGeom>
          <a:ln w="76200">
            <a:solidFill/>
            <a:miter lim="400000"/>
            <a:tailEnd type="triangle"/>
          </a:ln>
        </p:spPr>
        <p:txBody>
          <a:bodyPr lIns="0" tIns="0" rIns="0" bIns="0" anchor="ctr"/>
          <a:lstStyle/>
          <a:p>
            <a:pPr lvl="0">
              <a:defRPr sz="2400"/>
            </a:pPr>
            <a:endParaRPr/>
          </a:p>
        </p:txBody>
      </p:sp>
      <p:sp>
        <p:nvSpPr>
          <p:cNvPr id="79" name="Shape 79"/>
          <p:cNvSpPr/>
          <p:nvPr/>
        </p:nvSpPr>
        <p:spPr>
          <a:xfrm flipH="1">
            <a:off x="1398661" y="1451714"/>
            <a:ext cx="588256" cy="911438"/>
          </a:xfrm>
          <a:prstGeom prst="line">
            <a:avLst/>
          </a:prstGeom>
          <a:ln w="38100">
            <a:solidFill/>
            <a:custDash>
              <a:ds d="200000" sp="200000"/>
            </a:custDash>
            <a:miter lim="400000"/>
            <a:headEnd type="oval"/>
            <a:tailEnd type="oval"/>
          </a:ln>
        </p:spPr>
        <p:txBody>
          <a:bodyPr lIns="0" tIns="0" rIns="0" bIns="0" anchor="ctr"/>
          <a:lstStyle/>
          <a:p>
            <a:pPr lvl="0">
              <a:defRPr sz="2400"/>
            </a:pPr>
            <a:endParaRPr/>
          </a:p>
        </p:txBody>
      </p:sp>
      <p:sp>
        <p:nvSpPr>
          <p:cNvPr id="91" name="Shape 91"/>
          <p:cNvSpPr/>
          <p:nvPr/>
        </p:nvSpPr>
        <p:spPr>
          <a:xfrm>
            <a:off x="7352706" y="3935597"/>
            <a:ext cx="2306952" cy="623945"/>
          </a:xfrm>
          <a:custGeom>
            <a:avLst/>
            <a:gdLst/>
            <a:ahLst/>
            <a:cxnLst>
              <a:cxn ang="0">
                <a:pos x="wd2" y="hd2"/>
              </a:cxn>
              <a:cxn ang="5400000">
                <a:pos x="wd2" y="hd2"/>
              </a:cxn>
              <a:cxn ang="10800000">
                <a:pos x="wd2" y="hd2"/>
              </a:cxn>
              <a:cxn ang="16200000">
                <a:pos x="wd2" y="hd2"/>
              </a:cxn>
            </a:cxnLst>
            <a:rect l="0" t="0" r="r" b="b"/>
            <a:pathLst>
              <a:path w="19742" h="21600" extrusionOk="0">
                <a:moveTo>
                  <a:pt x="19742" y="21600"/>
                </a:moveTo>
                <a:cubicBezTo>
                  <a:pt x="4569" y="17796"/>
                  <a:pt x="-1858" y="10596"/>
                  <a:pt x="461" y="0"/>
                </a:cubicBezTo>
              </a:path>
            </a:pathLst>
          </a:custGeom>
          <a:ln w="25400">
            <a:solidFill/>
            <a:miter lim="400000"/>
          </a:ln>
        </p:spPr>
        <p:txBody>
          <a:bodyPr/>
          <a:lstStyle/>
          <a:p>
            <a:pPr lvl="0"/>
            <a:endParaRPr/>
          </a:p>
        </p:txBody>
      </p:sp>
      <p:pic>
        <p:nvPicPr>
          <p:cNvPr id="81" name="Picture 80"/>
          <p:cNvPicPr/>
          <p:nvPr/>
        </p:nvPicPr>
        <p:blipFill>
          <a:blip r:embed="rId3">
            <a:extLst/>
          </a:blip>
          <a:stretch>
            <a:fillRect/>
          </a:stretch>
        </p:blipFill>
        <p:spPr>
          <a:xfrm rot="7070585">
            <a:off x="844254" y="2705051"/>
            <a:ext cx="747454" cy="38101"/>
          </a:xfrm>
          <a:prstGeom prst="rect">
            <a:avLst/>
          </a:prstGeom>
        </p:spPr>
      </p:pic>
      <p:pic>
        <p:nvPicPr>
          <p:cNvPr id="83" name="Picture 82"/>
          <p:cNvPicPr/>
          <p:nvPr/>
        </p:nvPicPr>
        <p:blipFill>
          <a:blip r:embed="rId4">
            <a:extLst/>
          </a:blip>
          <a:stretch>
            <a:fillRect/>
          </a:stretch>
        </p:blipFill>
        <p:spPr>
          <a:xfrm rot="4620569">
            <a:off x="1013029" y="2705051"/>
            <a:ext cx="942477" cy="38101"/>
          </a:xfrm>
          <a:prstGeom prst="rect">
            <a:avLst/>
          </a:prstGeom>
        </p:spPr>
      </p:pic>
      <p:sp>
        <p:nvSpPr>
          <p:cNvPr id="85" name="Shape 85"/>
          <p:cNvSpPr/>
          <p:nvPr/>
        </p:nvSpPr>
        <p:spPr>
          <a:xfrm>
            <a:off x="1586447" y="3158263"/>
            <a:ext cx="247063" cy="247063"/>
          </a:xfrm>
          <a:prstGeom prst="line">
            <a:avLst/>
          </a:prstGeom>
          <a:ln w="25400">
            <a:solidFill/>
            <a:miter lim="400000"/>
            <a:tailEnd type="triangle"/>
          </a:ln>
        </p:spPr>
        <p:txBody>
          <a:bodyPr lIns="50800" tIns="50800" rIns="50800" bIns="50800" anchor="ctr"/>
          <a:lstStyle/>
          <a:p>
            <a:pPr lvl="0">
              <a:defRPr sz="2400"/>
            </a:pPr>
            <a:endParaRPr/>
          </a:p>
        </p:txBody>
      </p:sp>
      <p:sp>
        <p:nvSpPr>
          <p:cNvPr id="86" name="Shape 86"/>
          <p:cNvSpPr/>
          <p:nvPr/>
        </p:nvSpPr>
        <p:spPr>
          <a:xfrm flipH="1">
            <a:off x="866518" y="2982708"/>
            <a:ext cx="232423" cy="232422"/>
          </a:xfrm>
          <a:prstGeom prst="line">
            <a:avLst/>
          </a:prstGeom>
          <a:ln w="25400">
            <a:solidFill/>
            <a:miter lim="400000"/>
            <a:tailEnd type="triangle"/>
          </a:ln>
        </p:spPr>
        <p:txBody>
          <a:bodyPr lIns="50800" tIns="50800" rIns="50800" bIns="50800" anchor="ctr"/>
          <a:lstStyle/>
          <a:p>
            <a:pPr lvl="0">
              <a:defRPr sz="2400"/>
            </a:pPr>
            <a:endParaRPr/>
          </a:p>
        </p:txBody>
      </p:sp>
      <p:sp>
        <p:nvSpPr>
          <p:cNvPr id="87" name="Shape 87"/>
          <p:cNvSpPr/>
          <p:nvPr/>
        </p:nvSpPr>
        <p:spPr>
          <a:xfrm flipH="1">
            <a:off x="1365986" y="3155822"/>
            <a:ext cx="225676" cy="375674"/>
          </a:xfrm>
          <a:prstGeom prst="line">
            <a:avLst/>
          </a:prstGeom>
          <a:ln w="25400">
            <a:solidFill/>
            <a:miter lim="400000"/>
            <a:tailEnd type="triangle"/>
          </a:ln>
        </p:spPr>
        <p:txBody>
          <a:bodyPr lIns="50800" tIns="50800" rIns="50800" bIns="50800" anchor="ctr"/>
          <a:lstStyle/>
          <a:p>
            <a:pPr lvl="0">
              <a:defRPr sz="2400"/>
            </a:pPr>
            <a:endParaRPr/>
          </a:p>
        </p:txBody>
      </p:sp>
      <p:pic>
        <p:nvPicPr>
          <p:cNvPr id="88" name="Picture 87"/>
          <p:cNvPicPr/>
          <p:nvPr/>
        </p:nvPicPr>
        <p:blipFill>
          <a:blip r:embed="rId5">
            <a:extLst/>
          </a:blip>
          <a:stretch>
            <a:fillRect/>
          </a:stretch>
        </p:blipFill>
        <p:spPr>
          <a:xfrm rot="8100000">
            <a:off x="1118163" y="3585867"/>
            <a:ext cx="325613" cy="38101"/>
          </a:xfrm>
          <a:prstGeom prst="rect">
            <a:avLst/>
          </a:prstGeom>
        </p:spPr>
      </p:pic>
      <p:sp>
        <p:nvSpPr>
          <p:cNvPr id="90" name="Shape 90"/>
          <p:cNvSpPr/>
          <p:nvPr/>
        </p:nvSpPr>
        <p:spPr>
          <a:xfrm>
            <a:off x="4604957" y="2324051"/>
            <a:ext cx="3931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atin typeface="Helvetica"/>
                <a:ea typeface="Helvetica"/>
                <a:cs typeface="Helvetica"/>
                <a:sym typeface="Helvetica"/>
              </a:defRPr>
            </a:lvl1pPr>
          </a:lstStyle>
          <a:p>
            <a:pPr lvl="0">
              <a:defRPr sz="1800" b="0" i="0"/>
            </a:pPr>
            <a:r>
              <a:rPr sz="3600" b="1" i="1"/>
              <a:t>μ</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sz="8000" b="1"/>
              <a:t>Experimental setup</a:t>
            </a:r>
          </a:p>
        </p:txBody>
      </p:sp>
      <p:sp>
        <p:nvSpPr>
          <p:cNvPr id="94" name="Shape 94"/>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8</a:t>
            </a:fld>
            <a:endParaRPr/>
          </a:p>
        </p:txBody>
      </p:sp>
      <p:grpSp>
        <p:nvGrpSpPr>
          <p:cNvPr id="102" name="Group 102"/>
          <p:cNvGrpSpPr/>
          <p:nvPr/>
        </p:nvGrpSpPr>
        <p:grpSpPr>
          <a:xfrm>
            <a:off x="294320" y="1569663"/>
            <a:ext cx="11958331" cy="7467130"/>
            <a:chOff x="0" y="0"/>
            <a:chExt cx="11958330" cy="7467128"/>
          </a:xfrm>
        </p:grpSpPr>
        <p:pic>
          <p:nvPicPr>
            <p:cNvPr id="95" name="pasted-image.tif"/>
            <p:cNvPicPr/>
            <p:nvPr/>
          </p:nvPicPr>
          <p:blipFill>
            <a:blip r:embed="rId2">
              <a:extLst/>
            </a:blip>
            <a:stretch>
              <a:fillRect/>
            </a:stretch>
          </p:blipFill>
          <p:spPr>
            <a:xfrm>
              <a:off x="971576" y="0"/>
              <a:ext cx="10986755" cy="7467129"/>
            </a:xfrm>
            <a:prstGeom prst="rect">
              <a:avLst/>
            </a:prstGeom>
            <a:ln w="12700" cap="flat">
              <a:noFill/>
              <a:miter lim="400000"/>
            </a:ln>
            <a:effectLst/>
          </p:spPr>
        </p:pic>
        <p:sp>
          <p:nvSpPr>
            <p:cNvPr id="96" name="Shape 96"/>
            <p:cNvSpPr/>
            <p:nvPr/>
          </p:nvSpPr>
          <p:spPr>
            <a:xfrm>
              <a:off x="9510079" y="4500936"/>
              <a:ext cx="331937" cy="317501"/>
            </a:xfrm>
            <a:prstGeom prst="rect">
              <a:avLst/>
            </a:prstGeom>
            <a:solidFill>
              <a:srgbClr val="A6AAA9"/>
            </a:soli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97" name="Shape 97"/>
            <p:cNvSpPr/>
            <p:nvPr/>
          </p:nvSpPr>
          <p:spPr>
            <a:xfrm>
              <a:off x="2486979" y="3053136"/>
              <a:ext cx="331937" cy="317501"/>
            </a:xfrm>
            <a:prstGeom prst="rect">
              <a:avLst/>
            </a:prstGeom>
            <a:solidFill>
              <a:srgbClr val="A6AAA9"/>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pPr>
              <a:endParaRPr/>
            </a:p>
          </p:txBody>
        </p:sp>
        <p:sp>
          <p:nvSpPr>
            <p:cNvPr id="98" name="Shape 98"/>
            <p:cNvSpPr/>
            <p:nvPr/>
          </p:nvSpPr>
          <p:spPr>
            <a:xfrm flipV="1">
              <a:off x="1220283" y="3357936"/>
              <a:ext cx="1283378" cy="76201"/>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99" name="Shape 99"/>
            <p:cNvSpPr/>
            <p:nvPr/>
          </p:nvSpPr>
          <p:spPr>
            <a:xfrm>
              <a:off x="0" y="3245592"/>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sp>
          <p:nvSpPr>
            <p:cNvPr id="100" name="Shape 100"/>
            <p:cNvSpPr/>
            <p:nvPr/>
          </p:nvSpPr>
          <p:spPr>
            <a:xfrm flipH="1" flipV="1">
              <a:off x="9663232" y="4806848"/>
              <a:ext cx="991392" cy="99139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01" name="Shape 101"/>
            <p:cNvSpPr/>
            <p:nvPr/>
          </p:nvSpPr>
          <p:spPr>
            <a:xfrm>
              <a:off x="10226407" y="5787285"/>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grpSp>
      <p:sp>
        <p:nvSpPr>
          <p:cNvPr id="103" name="Shape 103"/>
          <p:cNvSpPr/>
          <p:nvPr/>
        </p:nvSpPr>
        <p:spPr>
          <a:xfrm>
            <a:off x="7156164" y="9393731"/>
            <a:ext cx="588367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b="1">
                <a:latin typeface="Helvetica"/>
                <a:ea typeface="Helvetica"/>
                <a:cs typeface="Helvetica"/>
                <a:sym typeface="Helvetica"/>
              </a:defRPr>
            </a:lvl1pPr>
          </a:lstStyle>
          <a:p>
            <a:pPr lvl="0">
              <a:defRPr sz="1800" b="0"/>
            </a:pPr>
            <a:r>
              <a:rPr sz="1600" b="1"/>
              <a:t>* trigger detector installed for Run 2 (p-p diffractive studies)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xfrm>
            <a:off x="952500" y="-486834"/>
            <a:ext cx="11099800" cy="2159001"/>
          </a:xfrm>
          <a:prstGeom prst="rect">
            <a:avLst/>
          </a:prstGeom>
        </p:spPr>
        <p:txBody>
          <a:bodyPr/>
          <a:lstStyle>
            <a:lvl1pPr>
              <a:defRPr b="1">
                <a:latin typeface="Helvetica"/>
                <a:ea typeface="Helvetica"/>
                <a:cs typeface="Helvetica"/>
                <a:sym typeface="Helvetica"/>
              </a:defRPr>
            </a:lvl1pPr>
          </a:lstStyle>
          <a:p>
            <a:pPr lvl="0">
              <a:defRPr sz="1800" b="0"/>
            </a:pPr>
            <a:r>
              <a:rPr sz="8000" b="1"/>
              <a:t>Experimental setup</a:t>
            </a:r>
          </a:p>
        </p:txBody>
      </p:sp>
      <p:sp>
        <p:nvSpPr>
          <p:cNvPr id="106" name="Shape 106"/>
          <p:cNvSpPr>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9</a:t>
            </a:fld>
            <a:endParaRPr/>
          </a:p>
        </p:txBody>
      </p:sp>
      <p:grpSp>
        <p:nvGrpSpPr>
          <p:cNvPr id="114" name="Group 114"/>
          <p:cNvGrpSpPr/>
          <p:nvPr/>
        </p:nvGrpSpPr>
        <p:grpSpPr>
          <a:xfrm>
            <a:off x="396183" y="1569664"/>
            <a:ext cx="11958331" cy="7467130"/>
            <a:chOff x="0" y="0"/>
            <a:chExt cx="11958330" cy="7467128"/>
          </a:xfrm>
        </p:grpSpPr>
        <p:pic>
          <p:nvPicPr>
            <p:cNvPr id="107" name="pasted-image.tif"/>
            <p:cNvPicPr/>
            <p:nvPr/>
          </p:nvPicPr>
          <p:blipFill>
            <a:blip r:embed="rId2">
              <a:extLst/>
            </a:blip>
            <a:stretch>
              <a:fillRect/>
            </a:stretch>
          </p:blipFill>
          <p:spPr>
            <a:xfrm>
              <a:off x="971576" y="0"/>
              <a:ext cx="10986755" cy="7467129"/>
            </a:xfrm>
            <a:prstGeom prst="rect">
              <a:avLst/>
            </a:prstGeom>
            <a:ln w="12700" cap="flat">
              <a:noFill/>
              <a:miter lim="400000"/>
            </a:ln>
            <a:effectLst/>
          </p:spPr>
        </p:pic>
        <p:sp>
          <p:nvSpPr>
            <p:cNvPr id="108" name="Shape 108"/>
            <p:cNvSpPr/>
            <p:nvPr/>
          </p:nvSpPr>
          <p:spPr>
            <a:xfrm>
              <a:off x="9510079" y="4500936"/>
              <a:ext cx="331937" cy="317501"/>
            </a:xfrm>
            <a:prstGeom prst="rect">
              <a:avLst/>
            </a:prstGeom>
            <a:solidFill>
              <a:srgbClr val="A6AAA9"/>
            </a:solid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lvl="0">
                <a:defRPr sz="2400">
                  <a:solidFill>
                    <a:srgbClr val="FFFFFF"/>
                  </a:solidFill>
                </a:defRPr>
              </a:pPr>
              <a:endParaRPr/>
            </a:p>
          </p:txBody>
        </p:sp>
        <p:sp>
          <p:nvSpPr>
            <p:cNvPr id="109" name="Shape 109"/>
            <p:cNvSpPr/>
            <p:nvPr/>
          </p:nvSpPr>
          <p:spPr>
            <a:xfrm>
              <a:off x="2486979" y="3053136"/>
              <a:ext cx="331937" cy="317501"/>
            </a:xfrm>
            <a:prstGeom prst="rect">
              <a:avLst/>
            </a:prstGeom>
            <a:solidFill>
              <a:srgbClr val="A6AAA9"/>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lvl="0">
                <a:defRPr sz="2400"/>
              </a:pPr>
              <a:endParaRPr/>
            </a:p>
          </p:txBody>
        </p:sp>
        <p:sp>
          <p:nvSpPr>
            <p:cNvPr id="110" name="Shape 110"/>
            <p:cNvSpPr/>
            <p:nvPr/>
          </p:nvSpPr>
          <p:spPr>
            <a:xfrm flipV="1">
              <a:off x="1220283" y="3357936"/>
              <a:ext cx="1283378" cy="76201"/>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11" name="Shape 111"/>
            <p:cNvSpPr/>
            <p:nvPr/>
          </p:nvSpPr>
          <p:spPr>
            <a:xfrm>
              <a:off x="0" y="3245592"/>
              <a:ext cx="1275411"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sp>
          <p:nvSpPr>
            <p:cNvPr id="112" name="Shape 112"/>
            <p:cNvSpPr/>
            <p:nvPr/>
          </p:nvSpPr>
          <p:spPr>
            <a:xfrm flipH="1" flipV="1">
              <a:off x="9663231" y="4806848"/>
              <a:ext cx="991392" cy="99139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13" name="Shape 113"/>
            <p:cNvSpPr/>
            <p:nvPr/>
          </p:nvSpPr>
          <p:spPr>
            <a:xfrm>
              <a:off x="10226406" y="5787285"/>
              <a:ext cx="1275412" cy="546101"/>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1400"/>
                <a:t>AD*</a:t>
              </a:r>
            </a:p>
            <a:p>
              <a:pPr lvl="0">
                <a:defRPr sz="1800"/>
              </a:pPr>
              <a:r>
                <a:rPr sz="1400"/>
                <a:t>~20m from I.P.</a:t>
              </a:r>
            </a:p>
          </p:txBody>
        </p:sp>
      </p:grpSp>
      <p:sp>
        <p:nvSpPr>
          <p:cNvPr id="115" name="Shape 115"/>
          <p:cNvSpPr/>
          <p:nvPr/>
        </p:nvSpPr>
        <p:spPr>
          <a:xfrm>
            <a:off x="7156164" y="9393731"/>
            <a:ext cx="588367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b="1">
                <a:latin typeface="Helvetica"/>
                <a:ea typeface="Helvetica"/>
                <a:cs typeface="Helvetica"/>
                <a:sym typeface="Helvetica"/>
              </a:defRPr>
            </a:lvl1pPr>
          </a:lstStyle>
          <a:p>
            <a:pPr lvl="0">
              <a:defRPr sz="1800" b="0"/>
            </a:pPr>
            <a:r>
              <a:rPr sz="1600" b="1"/>
              <a:t>* trigger detector installed for Run 2 (p-p diffractive studies)</a:t>
            </a:r>
          </a:p>
        </p:txBody>
      </p:sp>
      <p:pic>
        <p:nvPicPr>
          <p:cNvPr id="116" name="Picture 115"/>
          <p:cNvPicPr/>
          <p:nvPr/>
        </p:nvPicPr>
        <p:blipFill>
          <a:blip r:embed="rId3">
            <a:extLst/>
          </a:blip>
          <a:stretch>
            <a:fillRect/>
          </a:stretch>
        </p:blipFill>
        <p:spPr>
          <a:xfrm>
            <a:off x="8330069" y="1413110"/>
            <a:ext cx="4084241" cy="2743598"/>
          </a:xfrm>
          <a:prstGeom prst="rect">
            <a:avLst/>
          </a:prstGeom>
          <a:effectLst>
            <a:outerShdw blurRad="50800" dist="25400" dir="3600000" rotWithShape="0">
              <a:srgbClr val="000000">
                <a:alpha val="70000"/>
              </a:srgbClr>
            </a:outerShdw>
            <a:reflection stA="50000" endPos="40000" dir="5400000" sy="-100000" algn="bl" rotWithShape="0"/>
          </a:effectLst>
        </p:spPr>
      </p:pic>
      <p:sp>
        <p:nvSpPr>
          <p:cNvPr id="117" name="Shape 117"/>
          <p:cNvSpPr/>
          <p:nvPr/>
        </p:nvSpPr>
        <p:spPr>
          <a:xfrm>
            <a:off x="6616751" y="3775587"/>
            <a:ext cx="5900092" cy="3587590"/>
          </a:xfrm>
          <a:custGeom>
            <a:avLst/>
            <a:gdLst/>
            <a:ahLst/>
            <a:cxnLst>
              <a:cxn ang="0">
                <a:pos x="wd2" y="hd2"/>
              </a:cxn>
              <a:cxn ang="5400000">
                <a:pos x="wd2" y="hd2"/>
              </a:cxn>
              <a:cxn ang="10800000">
                <a:pos x="wd2" y="hd2"/>
              </a:cxn>
              <a:cxn ang="16200000">
                <a:pos x="wd2" y="hd2"/>
              </a:cxn>
            </a:cxnLst>
            <a:rect l="0" t="0" r="r" b="b"/>
            <a:pathLst>
              <a:path w="21600" h="21600" extrusionOk="0">
                <a:moveTo>
                  <a:pt x="15618" y="0"/>
                </a:moveTo>
                <a:lnTo>
                  <a:pt x="14278" y="4070"/>
                </a:lnTo>
                <a:lnTo>
                  <a:pt x="669" y="4070"/>
                </a:lnTo>
                <a:cubicBezTo>
                  <a:pt x="299" y="4070"/>
                  <a:pt x="0" y="4609"/>
                  <a:pt x="0" y="5275"/>
                </a:cubicBezTo>
                <a:lnTo>
                  <a:pt x="0" y="20392"/>
                </a:lnTo>
                <a:cubicBezTo>
                  <a:pt x="0" y="21058"/>
                  <a:pt x="299" y="21600"/>
                  <a:pt x="669" y="21600"/>
                </a:cubicBezTo>
                <a:lnTo>
                  <a:pt x="20931" y="21600"/>
                </a:lnTo>
                <a:cubicBezTo>
                  <a:pt x="21301" y="21600"/>
                  <a:pt x="21600" y="21058"/>
                  <a:pt x="21600" y="20392"/>
                </a:cubicBezTo>
                <a:lnTo>
                  <a:pt x="21600" y="5275"/>
                </a:lnTo>
                <a:cubicBezTo>
                  <a:pt x="21600" y="4609"/>
                  <a:pt x="21301" y="4070"/>
                  <a:pt x="20931" y="4070"/>
                </a:cubicBezTo>
                <a:lnTo>
                  <a:pt x="16955" y="4070"/>
                </a:lnTo>
                <a:lnTo>
                  <a:pt x="15618" y="0"/>
                </a:lnTo>
                <a:close/>
              </a:path>
            </a:pathLst>
          </a:cu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2400" b="1" dirty="0">
                <a:latin typeface="Helvetica"/>
                <a:ea typeface="Helvetica"/>
                <a:cs typeface="Helvetica"/>
                <a:sym typeface="Helvetica"/>
              </a:rPr>
              <a:t>ITS</a:t>
            </a:r>
            <a:r>
              <a:rPr sz="2400" dirty="0"/>
              <a:t>: Inner tracking System. It brings a precise separation of primary particles and those from weak decays or from interactions with material. Three layers: </a:t>
            </a:r>
            <a:r>
              <a:rPr sz="2400" b="1" dirty="0">
                <a:latin typeface="Helvetica"/>
                <a:ea typeface="Helvetica"/>
                <a:cs typeface="Helvetica"/>
                <a:sym typeface="Helvetica"/>
              </a:rPr>
              <a:t>SPD</a:t>
            </a:r>
            <a:r>
              <a:rPr sz="2400" dirty="0"/>
              <a:t>, </a:t>
            </a:r>
            <a:r>
              <a:rPr sz="2400" b="1" dirty="0">
                <a:latin typeface="Helvetica"/>
                <a:ea typeface="Helvetica"/>
                <a:cs typeface="Helvetica"/>
                <a:sym typeface="Helvetica"/>
              </a:rPr>
              <a:t>SDD</a:t>
            </a:r>
            <a:r>
              <a:rPr sz="2400" dirty="0"/>
              <a:t> and </a:t>
            </a:r>
            <a:r>
              <a:rPr sz="2400" b="1" dirty="0">
                <a:latin typeface="Helvetica"/>
                <a:ea typeface="Helvetica"/>
                <a:cs typeface="Helvetica"/>
                <a:sym typeface="Helvetica"/>
              </a:rPr>
              <a:t>SSD</a:t>
            </a:r>
            <a:r>
              <a:rPr sz="2400" dirty="0"/>
              <a:t>. It is used for vertex determination.</a:t>
            </a:r>
          </a:p>
        </p:txBody>
      </p:sp>
      <p:sp>
        <p:nvSpPr>
          <p:cNvPr id="118" name="Shape 118"/>
          <p:cNvSpPr/>
          <p:nvPr/>
        </p:nvSpPr>
        <p:spPr>
          <a:xfrm rot="20220000">
            <a:off x="4598364" y="3945582"/>
            <a:ext cx="4483486" cy="526219"/>
          </a:xfrm>
          <a:prstGeom prst="rightArrow">
            <a:avLst>
              <a:gd name="adj1" fmla="val 32000"/>
              <a:gd name="adj2" fmla="val 154461"/>
            </a:avLst>
          </a:pr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19" name="Shape 119"/>
          <p:cNvSpPr/>
          <p:nvPr/>
        </p:nvSpPr>
        <p:spPr>
          <a:xfrm>
            <a:off x="437864" y="1725083"/>
            <a:ext cx="166427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C82506"/>
                </a:solidFill>
                <a:latin typeface="Helvetica"/>
                <a:ea typeface="Helvetica"/>
                <a:cs typeface="Helvetica"/>
                <a:sym typeface="Helvetica"/>
              </a:defRPr>
            </a:lvl1pPr>
          </a:lstStyle>
          <a:p>
            <a:pPr lvl="0">
              <a:defRPr sz="1800" b="0">
                <a:solidFill>
                  <a:srgbClr val="000000"/>
                </a:solidFill>
              </a:defRPr>
            </a:pPr>
            <a:r>
              <a:rPr sz="3600" b="1">
                <a:solidFill>
                  <a:srgbClr val="C82506"/>
                </a:solidFill>
              </a:rPr>
              <a:t>Trigger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16016</TotalTime>
  <Words>1803</Words>
  <Application>Microsoft Macintosh PowerPoint</Application>
  <PresentationFormat>Custom</PresentationFormat>
  <Paragraphs>224</Paragraphs>
  <Slides>31</Slides>
  <Notes>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White</vt:lpstr>
      <vt:lpstr>Study of high muon multiplicity cosmic events with the  ALICE-LHC  Experiment</vt:lpstr>
      <vt:lpstr>Content</vt:lpstr>
      <vt:lpstr>Motivations</vt:lpstr>
      <vt:lpstr>Motivation</vt:lpstr>
      <vt:lpstr>Origin of Muon Bundles  </vt:lpstr>
      <vt:lpstr>Detection of cosmic muons at LHC</vt:lpstr>
      <vt:lpstr>Experimental setup</vt:lpstr>
      <vt:lpstr>Experimental setup</vt:lpstr>
      <vt:lpstr>Experimental setup</vt:lpstr>
      <vt:lpstr>Experimental setup</vt:lpstr>
      <vt:lpstr>Experimental setup</vt:lpstr>
      <vt:lpstr>Experimental setup</vt:lpstr>
      <vt:lpstr>Atmospheric muon multiplicity distribution (MMD): data sample</vt:lpstr>
      <vt:lpstr>Atmospheric muon multiplicity distribution (MMD): reconstruction of atmospheric muons</vt:lpstr>
      <vt:lpstr>Analysis cuts</vt:lpstr>
      <vt:lpstr>Data sample for cosmic-ray studies</vt:lpstr>
      <vt:lpstr>Muon angular distribution</vt:lpstr>
      <vt:lpstr>Atmospheric muon multiplicity distribution (MMD)</vt:lpstr>
      <vt:lpstr>Atmospheric muon multiplicity distribution (MMD): display of two HMM events</vt:lpstr>
      <vt:lpstr>High Muon Multiplicity event display</vt:lpstr>
      <vt:lpstr>Monte Carlo studies</vt:lpstr>
      <vt:lpstr>Monte Carlo studies</vt:lpstr>
      <vt:lpstr>Monte Carlo studies</vt:lpstr>
      <vt:lpstr>Monte Carlo studies: comparison with data</vt:lpstr>
      <vt:lpstr>Monte Carlo studies: core location of HMM</vt:lpstr>
      <vt:lpstr>Conclussions (1)</vt:lpstr>
      <vt:lpstr>Conclussion (2)</vt:lpstr>
      <vt:lpstr>Back-up</vt:lpstr>
      <vt:lpstr>Trigger configuration for cosmic-ray detection</vt:lpstr>
      <vt:lpstr>Trigger configuration for cosmic-ray detection</vt:lpstr>
      <vt:lpstr>Trigger configuration for cosmic-ray detection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high muon multiplicity cosmic-ray events with ALICE at the CERN Large Hadron Collider</dc:title>
  <cp:lastModifiedBy>Arturo Fernandez Tellez</cp:lastModifiedBy>
  <cp:revision>27</cp:revision>
  <dcterms:modified xsi:type="dcterms:W3CDTF">2017-09-14T17:17:52Z</dcterms:modified>
</cp:coreProperties>
</file>