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696" r:id="rId2"/>
    <p:sldId id="771" r:id="rId3"/>
    <p:sldId id="656" r:id="rId4"/>
    <p:sldId id="763" r:id="rId5"/>
    <p:sldId id="818" r:id="rId6"/>
    <p:sldId id="821" r:id="rId7"/>
    <p:sldId id="707" r:id="rId8"/>
    <p:sldId id="765" r:id="rId9"/>
    <p:sldId id="805" r:id="rId10"/>
    <p:sldId id="800" r:id="rId11"/>
    <p:sldId id="801" r:id="rId12"/>
    <p:sldId id="829" r:id="rId13"/>
    <p:sldId id="831" r:id="rId14"/>
    <p:sldId id="809" r:id="rId15"/>
    <p:sldId id="625" r:id="rId16"/>
    <p:sldId id="624" r:id="rId17"/>
    <p:sldId id="820" r:id="rId18"/>
    <p:sldId id="815" r:id="rId19"/>
    <p:sldId id="817" r:id="rId20"/>
    <p:sldId id="701" r:id="rId21"/>
    <p:sldId id="713" r:id="rId22"/>
    <p:sldId id="679" r:id="rId23"/>
    <p:sldId id="680" r:id="rId24"/>
    <p:sldId id="676" r:id="rId25"/>
    <p:sldId id="677" r:id="rId26"/>
    <p:sldId id="678" r:id="rId27"/>
    <p:sldId id="682" r:id="rId28"/>
    <p:sldId id="683" r:id="rId29"/>
    <p:sldId id="686" r:id="rId30"/>
    <p:sldId id="762" r:id="rId31"/>
    <p:sldId id="824" r:id="rId32"/>
    <p:sldId id="826" r:id="rId33"/>
    <p:sldId id="828" r:id="rId34"/>
    <p:sldId id="593" r:id="rId35"/>
  </p:sldIdLst>
  <p:sldSz cx="9144000" cy="6858000" type="screen4x3"/>
  <p:notesSz cx="6858000" cy="9144000"/>
  <p:custDataLst>
    <p:tags r:id="rId37"/>
  </p:custDataLst>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66"/>
    <a:srgbClr val="CC0000"/>
    <a:srgbClr val="0066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3458" autoAdjust="0"/>
    <p:restoredTop sz="94660"/>
  </p:normalViewPr>
  <p:slideViewPr>
    <p:cSldViewPr>
      <p:cViewPr varScale="1">
        <p:scale>
          <a:sx n="112" d="100"/>
          <a:sy n="112" d="100"/>
        </p:scale>
        <p:origin x="2536" y="184"/>
      </p:cViewPr>
      <p:guideLst>
        <p:guide orient="horz" pos="2160"/>
        <p:guide pos="2880"/>
      </p:guideLst>
    </p:cSldViewPr>
  </p:slideViewPr>
  <p:notesTextViewPr>
    <p:cViewPr>
      <p:scale>
        <a:sx n="100" d="100"/>
        <a:sy n="100" d="100"/>
      </p:scale>
      <p:origin x="0" y="0"/>
    </p:cViewPr>
  </p:notesTextViewPr>
  <p:sorterViewPr>
    <p:cViewPr>
      <p:scale>
        <a:sx n="65" d="100"/>
        <a:sy n="65" d="100"/>
      </p:scale>
      <p:origin x="0" y="4432"/>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gs" Target="tags/tag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ru-RU"/>
          </a:p>
        </p:txBody>
      </p:sp>
      <p:sp>
        <p:nvSpPr>
          <p:cNvPr id="471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ru-RU"/>
          </a:p>
        </p:txBody>
      </p:sp>
      <p:sp>
        <p:nvSpPr>
          <p:cNvPr id="73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471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ru-RU"/>
          </a:p>
        </p:txBody>
      </p:sp>
      <p:sp>
        <p:nvSpPr>
          <p:cNvPr id="471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94DB9D9-B033-41D8-BC44-A72D7DDD9EB0}" type="slidenum">
              <a:rPr lang="ru-RU"/>
              <a:pPr>
                <a:defRPr/>
              </a:pPr>
              <a:t>‹#›</a:t>
            </a:fld>
            <a:endParaRPr lang="ru-RU"/>
          </a:p>
        </p:txBody>
      </p:sp>
    </p:spTree>
    <p:extLst>
      <p:ext uri="{BB962C8B-B14F-4D97-AF65-F5344CB8AC3E}">
        <p14:creationId xmlns:p14="http://schemas.microsoft.com/office/powerpoint/2010/main" val="637657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dirty="0" smtClean="0"/>
              <a:t>According to the new TOTEM measurements the incrise of the elastic slope accelerates at LHC</a:t>
            </a:r>
            <a:r>
              <a:rPr lang="hu-HU" dirty="0" smtClean="0"/>
              <a:t> energies</a:t>
            </a:r>
            <a:r>
              <a:rPr lang="en-GB" dirty="0" smtClean="0"/>
              <a:t>. These data can offer new information concerning the asymptotic regime of the strong interaction. The energy depednce of the elastic slope </a:t>
            </a:r>
            <a:r>
              <a:rPr lang="hu-HU" dirty="0" smtClean="0"/>
              <a:t>becomes</a:t>
            </a:r>
            <a:r>
              <a:rPr lang="en-GB" dirty="0" smtClean="0"/>
              <a:t> logarithm squared</a:t>
            </a:r>
            <a:r>
              <a:rPr lang="hu-HU" baseline="0" dirty="0" smtClean="0"/>
              <a:t> from</a:t>
            </a:r>
            <a:r>
              <a:rPr lang="en-GB" dirty="0" smtClean="0"/>
              <a:t> logarithmic.  The other figure shows the results of fit to  the pp an p bar p elastic slope data using the </a:t>
            </a:r>
            <a:r>
              <a:rPr lang="hu-HU" dirty="0" smtClean="0"/>
              <a:t>dipole</a:t>
            </a:r>
            <a:r>
              <a:rPr lang="hu-HU" baseline="0" dirty="0" smtClean="0"/>
              <a:t> model, but the simple depole model can not reproduce the logarithm squared energy dependence of elastic slope.</a:t>
            </a:r>
            <a:endParaRPr lang="en-GB" dirty="0" smtClean="0"/>
          </a:p>
          <a:p>
            <a:endParaRPr lang="en-GB" dirty="0"/>
          </a:p>
        </p:txBody>
      </p:sp>
      <p:sp>
        <p:nvSpPr>
          <p:cNvPr id="4" name="Dia számának helye 3"/>
          <p:cNvSpPr>
            <a:spLocks noGrp="1"/>
          </p:cNvSpPr>
          <p:nvPr>
            <p:ph type="sldNum" sz="quarter" idx="10"/>
          </p:nvPr>
        </p:nvSpPr>
        <p:spPr/>
        <p:txBody>
          <a:bodyPr/>
          <a:lstStyle/>
          <a:p>
            <a:fld id="{F747D71A-E45D-473D-9059-4E8BC5D6C141}" type="slidenum">
              <a:rPr lang="hu-HU" smtClean="0"/>
              <a:t>12</a:t>
            </a:fld>
            <a:endParaRPr lang="hu-HU"/>
          </a:p>
        </p:txBody>
      </p:sp>
    </p:spTree>
    <p:extLst>
      <p:ext uri="{BB962C8B-B14F-4D97-AF65-F5344CB8AC3E}">
        <p14:creationId xmlns:p14="http://schemas.microsoft.com/office/powerpoint/2010/main" val="1965600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The result is logarithm</a:t>
            </a:r>
            <a:r>
              <a:rPr lang="hu-HU" baseline="0" dirty="0" smtClean="0"/>
              <a:t> squared energy dependence which approaches the new measurements. Calculating the B logarithm s ratio it becomes visible that the unitarized slope at lower energies repruduces logarithmic energy dependence but at higher energies it repruduces logarithm squared dependence. Blue curves are the non unitarzed fits. </a:t>
            </a:r>
            <a:r>
              <a:rPr lang="en-GB" baseline="0" dirty="0" smtClean="0"/>
              <a:t>The work with the analysis of the pp and p bar p forward obaservables still in progress. It is planed to make predictions for the expected measuremnts of the forward data using the unitarization procedure.</a:t>
            </a:r>
          </a:p>
        </p:txBody>
      </p:sp>
      <p:sp>
        <p:nvSpPr>
          <p:cNvPr id="4" name="Dia számának helye 3"/>
          <p:cNvSpPr>
            <a:spLocks noGrp="1"/>
          </p:cNvSpPr>
          <p:nvPr>
            <p:ph type="sldNum" sz="quarter" idx="10"/>
          </p:nvPr>
        </p:nvSpPr>
        <p:spPr/>
        <p:txBody>
          <a:bodyPr/>
          <a:lstStyle/>
          <a:p>
            <a:fld id="{F747D71A-E45D-473D-9059-4E8BC5D6C141}" type="slidenum">
              <a:rPr lang="hu-HU" smtClean="0"/>
              <a:t>13</a:t>
            </a:fld>
            <a:endParaRPr lang="hu-HU"/>
          </a:p>
        </p:txBody>
      </p:sp>
    </p:spTree>
    <p:extLst>
      <p:ext uri="{BB962C8B-B14F-4D97-AF65-F5344CB8AC3E}">
        <p14:creationId xmlns:p14="http://schemas.microsoft.com/office/powerpoint/2010/main" val="12090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51203" name="Rectangle 2"/>
          <p:cNvSpPr>
            <a:spLocks noGrp="1" noChangeArrowheads="1"/>
          </p:cNvSpPr>
          <p:nvPr>
            <p:ph type="body" idx="1"/>
          </p:nvPr>
        </p:nvSpPr>
        <p:spPr>
          <a:xfrm>
            <a:off x="685800" y="4343400"/>
            <a:ext cx="5484813" cy="4114800"/>
          </a:xfrm>
          <a:noFill/>
          <a:ln/>
        </p:spPr>
        <p:txBody>
          <a:bodyPr wrap="none" anchor="ctr"/>
          <a:lstStyle/>
          <a:p>
            <a:endParaRPr lang="uk-UA" smtClean="0"/>
          </a:p>
        </p:txBody>
      </p:sp>
    </p:spTree>
    <p:extLst>
      <p:ext uri="{BB962C8B-B14F-4D97-AF65-F5344CB8AC3E}">
        <p14:creationId xmlns:p14="http://schemas.microsoft.com/office/powerpoint/2010/main" val="1327819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
          <p:cNvSpPr>
            <a:spLocks noGrp="1" noRot="1" noChangeAspect="1" noChangeArrowheads="1" noTextEdit="1"/>
          </p:cNvSpPr>
          <p:nvPr>
            <p:ph type="sldImg"/>
          </p:nvPr>
        </p:nvSpPr>
        <p:spPr>
          <a:xfrm>
            <a:off x="-14225588" y="-11796713"/>
            <a:ext cx="16651288" cy="12490451"/>
          </a:xfrm>
          <a:solidFill>
            <a:srgbClr val="FFFFFF"/>
          </a:solidFill>
          <a:ln>
            <a:solidFill>
              <a:srgbClr val="000000"/>
            </a:solidFill>
            <a:miter lim="800000"/>
            <a:headEnd/>
            <a:tailEnd/>
          </a:ln>
        </p:spPr>
      </p:sp>
      <p:sp>
        <p:nvSpPr>
          <p:cNvPr id="81923" name="Rectangle 2"/>
          <p:cNvSpPr>
            <a:spLocks noGrp="1" noChangeArrowheads="1"/>
          </p:cNvSpPr>
          <p:nvPr>
            <p:ph type="body" idx="1"/>
          </p:nvPr>
        </p:nvSpPr>
        <p:spPr>
          <a:xfrm>
            <a:off x="685800" y="4343400"/>
            <a:ext cx="5483225" cy="411162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uk-UA">
              <a:latin typeface="Times New Roman" charset="0"/>
            </a:endParaRPr>
          </a:p>
        </p:txBody>
      </p:sp>
    </p:spTree>
    <p:extLst>
      <p:ext uri="{BB962C8B-B14F-4D97-AF65-F5344CB8AC3E}">
        <p14:creationId xmlns:p14="http://schemas.microsoft.com/office/powerpoint/2010/main" val="2116294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
          <p:cNvSpPr>
            <a:spLocks noGrp="1" noRot="1" noChangeAspect="1" noChangeArrowheads="1" noTextEdit="1"/>
          </p:cNvSpPr>
          <p:nvPr>
            <p:ph type="sldImg"/>
          </p:nvPr>
        </p:nvSpPr>
        <p:spPr>
          <a:xfrm>
            <a:off x="-14225588" y="-11796713"/>
            <a:ext cx="16651288" cy="12490451"/>
          </a:xfrm>
          <a:solidFill>
            <a:srgbClr val="FFFFFF"/>
          </a:solidFill>
          <a:ln>
            <a:solidFill>
              <a:srgbClr val="000000"/>
            </a:solidFill>
            <a:miter lim="800000"/>
            <a:headEnd/>
            <a:tailEnd/>
          </a:ln>
        </p:spPr>
      </p:sp>
      <p:sp>
        <p:nvSpPr>
          <p:cNvPr id="83971" name="Rectangle 2"/>
          <p:cNvSpPr>
            <a:spLocks noGrp="1" noChangeArrowheads="1"/>
          </p:cNvSpPr>
          <p:nvPr>
            <p:ph type="body" idx="1"/>
          </p:nvPr>
        </p:nvSpPr>
        <p:spPr>
          <a:xfrm>
            <a:off x="685800" y="4343400"/>
            <a:ext cx="5483225" cy="411162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uk-UA">
              <a:latin typeface="Times New Roman" charset="0"/>
            </a:endParaRPr>
          </a:p>
        </p:txBody>
      </p:sp>
    </p:spTree>
    <p:extLst>
      <p:ext uri="{BB962C8B-B14F-4D97-AF65-F5344CB8AC3E}">
        <p14:creationId xmlns:p14="http://schemas.microsoft.com/office/powerpoint/2010/main" val="136334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7177879-260D-4144-894B-FAD95B2F6DDC}"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CD48C7A-5059-40C2-BB83-C359411FED07}"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FD257E2-A70F-428E-ABEE-742FEBB34505}"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96F6A4D6-6912-4302-81B1-B865C7561955}"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BAFC052A-B14F-4081-95EF-36424A84ECC1}"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pic>
        <p:nvPicPr>
          <p:cNvPr id="6" name="Shape 71"/>
          <p:cNvPicPr preferRelativeResize="0"/>
          <p:nvPr userDrawn="1"/>
        </p:nvPicPr>
        <p:blipFill>
          <a:blip r:embed="rId2">
            <a:alphaModFix/>
          </a:blip>
          <a:stretch>
            <a:fillRect/>
          </a:stretch>
        </p:blipFill>
        <p:spPr>
          <a:xfrm>
            <a:off x="8481077" y="390168"/>
            <a:ext cx="351222" cy="600434"/>
          </a:xfrm>
          <a:prstGeom prst="rect">
            <a:avLst/>
          </a:prstGeom>
          <a:noFill/>
          <a:ln>
            <a:noFill/>
          </a:ln>
        </p:spPr>
      </p:pic>
      <p:pic>
        <p:nvPicPr>
          <p:cNvPr id="7" name="Picture 2" descr="http://www.scoutforceathlete.com/media/college/university-of-kansas-a55d6ff5a9b2f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5096" y="390166"/>
            <a:ext cx="677834" cy="600434"/>
          </a:xfrm>
          <a:prstGeom prst="rect">
            <a:avLst/>
          </a:prstGeom>
          <a:noFill/>
          <a:extLst>
            <a:ext uri="{909E8E84-426E-40DD-AFC4-6F175D3DCCD1}">
              <a14:hiddenFill xmlns:a14="http://schemas.microsoft.com/office/drawing/2010/main">
                <a:solidFill>
                  <a:srgbClr val="FFFFFF"/>
                </a:solidFill>
              </a14:hiddenFill>
            </a:ext>
          </a:extLst>
        </p:spPr>
      </p:pic>
      <p:sp>
        <p:nvSpPr>
          <p:cNvPr id="5" name="Shape 59"/>
          <p:cNvSpPr txBox="1">
            <a:spLocks noGrp="1"/>
          </p:cNvSpPr>
          <p:nvPr>
            <p:ph type="sldNum" idx="12"/>
          </p:nvPr>
        </p:nvSpPr>
        <p:spPr>
          <a:xfrm>
            <a:off x="8315415" y="6277080"/>
            <a:ext cx="548699" cy="524699"/>
          </a:xfrm>
          <a:prstGeom prst="rect">
            <a:avLst/>
          </a:prstGeom>
          <a:noFill/>
          <a:ln>
            <a:noFill/>
          </a:ln>
        </p:spPr>
        <p:txBody>
          <a:bodyPr lIns="91425" tIns="91425" rIns="91425" bIns="91425" anchor="ctr" anchorCtr="0">
            <a:noAutofit/>
          </a:bodyPr>
          <a:lstStyle/>
          <a:p>
            <a:pPr algn="r"/>
            <a:fld id="{00000000-1234-1234-1234-123412341234}" type="slidenum">
              <a:rPr lang="it" sz="750" smtClean="0">
                <a:solidFill>
                  <a:schemeClr val="lt2"/>
                </a:solidFill>
                <a:latin typeface="Open Sans"/>
                <a:ea typeface="Open Sans"/>
                <a:cs typeface="Open Sans"/>
                <a:sym typeface="Open Sans"/>
              </a:rPr>
              <a:pPr algn="r"/>
              <a:t>‹#›</a:t>
            </a:fld>
            <a:endParaRPr lang="it" sz="750">
              <a:solidFill>
                <a:schemeClr val="lt2"/>
              </a:solidFill>
              <a:latin typeface="Open Sans"/>
              <a:ea typeface="Open Sans"/>
              <a:cs typeface="Open Sans"/>
              <a:sym typeface="Open Sans"/>
            </a:endParaRPr>
          </a:p>
        </p:txBody>
      </p:sp>
      <p:sp>
        <p:nvSpPr>
          <p:cNvPr id="8" name="Shape 60"/>
          <p:cNvSpPr txBox="1"/>
          <p:nvPr userDrawn="1"/>
        </p:nvSpPr>
        <p:spPr>
          <a:xfrm>
            <a:off x="8723682" y="6418802"/>
            <a:ext cx="508499" cy="540899"/>
          </a:xfrm>
          <a:prstGeom prst="rect">
            <a:avLst/>
          </a:prstGeom>
          <a:noFill/>
          <a:ln>
            <a:noFill/>
          </a:ln>
        </p:spPr>
        <p:txBody>
          <a:bodyPr lIns="68569" tIns="68569" rIns="68569" bIns="68569" anchor="t" anchorCtr="0">
            <a:noAutofit/>
          </a:bodyPr>
          <a:lstStyle/>
          <a:p>
            <a:pPr lvl="0" rtl="0">
              <a:spcBef>
                <a:spcPts val="0"/>
              </a:spcBef>
              <a:buNone/>
            </a:pPr>
            <a:r>
              <a:rPr lang="it" sz="750" dirty="0" smtClean="0">
                <a:solidFill>
                  <a:schemeClr val="lt2"/>
                </a:solidFill>
                <a:latin typeface="Open Sans"/>
                <a:ea typeface="Open Sans"/>
                <a:cs typeface="Open Sans"/>
                <a:sym typeface="Open Sans"/>
              </a:rPr>
              <a:t>/16</a:t>
            </a:r>
            <a:endParaRPr lang="it" sz="600" dirty="0">
              <a:solidFill>
                <a:schemeClr val="lt2"/>
              </a:solidFill>
              <a:latin typeface="Open Sans"/>
              <a:ea typeface="Open Sans"/>
              <a:cs typeface="Open Sans"/>
              <a:sym typeface="Open Sans"/>
            </a:endParaRPr>
          </a:p>
        </p:txBody>
      </p:sp>
    </p:spTree>
    <p:extLst>
      <p:ext uri="{BB962C8B-B14F-4D97-AF65-F5344CB8AC3E}">
        <p14:creationId xmlns:p14="http://schemas.microsoft.com/office/powerpoint/2010/main" val="210787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E15006B-1439-4431-9C9D-0A04A5CE6CE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CFF6E2D-46C0-41BD-A80D-7B11B8AC9E2C}"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90EEC7B-9415-466A-B27E-E96EE9A15BF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A2D5D419-55AF-4B91-AEB5-16F398AE388E}"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2EE6C3DC-089A-44BA-9CDC-2BCF136407B4}"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607DD1A2-BAB6-4444-8E60-E194B5C1B71C}"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0292AB7-C04B-4F19-9235-06859A6084C1}"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E1C8871-CA39-43D7-B64A-716878CEC3D2}"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8A1D17-832C-4CF7-A9C9-52FC67C0014A}"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jenk@bitp.kiev.u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9.png"/><Relationship Id="rId5" Type="http://schemas.openxmlformats.org/officeDocument/2006/relationships/image" Target="../media/image18.png"/><Relationship Id="rId6" Type="http://schemas.openxmlformats.org/officeDocument/2006/relationships/image" Target="../media/image19.emf"/><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7.xml"/><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7.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7.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slideLayout" Target="../slideLayouts/slideLayout7.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tags" Target="../tags/tag2.xml"/><Relationship Id="rId2" Type="http://schemas.openxmlformats.org/officeDocument/2006/relationships/tags" Target="../tags/tag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emf"/><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0388" y="548680"/>
            <a:ext cx="7128792" cy="830997"/>
          </a:xfrm>
          <a:prstGeom prst="rect">
            <a:avLst/>
          </a:prstGeom>
          <a:noFill/>
        </p:spPr>
        <p:txBody>
          <a:bodyPr wrap="square" rtlCol="0">
            <a:spAutoFit/>
          </a:bodyPr>
          <a:lstStyle/>
          <a:p>
            <a:pPr algn="ctr"/>
            <a:r>
              <a:rPr lang="en-US" sz="4800" b="1" i="1" dirty="0" smtClean="0">
                <a:solidFill>
                  <a:srgbClr val="FF6600"/>
                </a:solidFill>
              </a:rPr>
              <a:t>ISMD-2017, Tlaxcala</a:t>
            </a:r>
            <a:r>
              <a:rPr lang="en-US" sz="2800" b="1" i="1" dirty="0" smtClean="0">
                <a:solidFill>
                  <a:srgbClr val="FF0000"/>
                </a:solidFill>
              </a:rPr>
              <a:t> </a:t>
            </a:r>
            <a:endParaRPr lang="en-US" sz="2800" b="1" dirty="0" smtClean="0">
              <a:solidFill>
                <a:srgbClr val="FF0000"/>
              </a:solidFill>
            </a:endParaRPr>
          </a:p>
        </p:txBody>
      </p:sp>
      <p:sp>
        <p:nvSpPr>
          <p:cNvPr id="5" name="TextBox 4"/>
          <p:cNvSpPr txBox="1"/>
          <p:nvPr/>
        </p:nvSpPr>
        <p:spPr>
          <a:xfrm>
            <a:off x="0" y="1948190"/>
            <a:ext cx="9144000" cy="1877437"/>
          </a:xfrm>
          <a:prstGeom prst="rect">
            <a:avLst/>
          </a:prstGeom>
          <a:noFill/>
        </p:spPr>
        <p:txBody>
          <a:bodyPr wrap="square" rtlCol="0">
            <a:spAutoFit/>
          </a:bodyPr>
          <a:lstStyle/>
          <a:p>
            <a:pPr algn="ctr"/>
            <a:r>
              <a:rPr lang="en-US" sz="4000" b="1" i="1" dirty="0" smtClean="0">
                <a:solidFill>
                  <a:srgbClr val="0070C0"/>
                </a:solidFill>
              </a:rPr>
              <a:t>Elastic and inelas</a:t>
            </a:r>
            <a:r>
              <a:rPr lang="en-US" sz="4000" b="1" i="1" dirty="0">
                <a:solidFill>
                  <a:srgbClr val="0070C0"/>
                </a:solidFill>
              </a:rPr>
              <a:t>t</a:t>
            </a:r>
            <a:r>
              <a:rPr lang="en-US" sz="4000" b="1" i="1" dirty="0" smtClean="0">
                <a:solidFill>
                  <a:srgbClr val="0070C0"/>
                </a:solidFill>
              </a:rPr>
              <a:t>ic diffraction</a:t>
            </a:r>
          </a:p>
          <a:p>
            <a:pPr algn="ctr"/>
            <a:r>
              <a:rPr lang="en-US" sz="4800" b="1" i="1" dirty="0">
                <a:solidFill>
                  <a:srgbClr val="0070C0"/>
                </a:solidFill>
              </a:rPr>
              <a:t>a</a:t>
            </a:r>
            <a:r>
              <a:rPr lang="en-US" sz="4800" b="1" i="1" dirty="0" smtClean="0">
                <a:solidFill>
                  <a:srgbClr val="0070C0"/>
                </a:solidFill>
              </a:rPr>
              <a:t>t the </a:t>
            </a:r>
            <a:r>
              <a:rPr lang="en-US" sz="4800" b="1" dirty="0" smtClean="0">
                <a:solidFill>
                  <a:srgbClr val="0070C0"/>
                </a:solidFill>
              </a:rPr>
              <a:t>LHC</a:t>
            </a:r>
          </a:p>
          <a:p>
            <a:pPr algn="ctr"/>
            <a:endParaRPr lang="en-US" sz="2800" b="1" i="1" dirty="0" smtClean="0">
              <a:solidFill>
                <a:srgbClr val="0070C0"/>
              </a:solidFill>
            </a:endParaRPr>
          </a:p>
        </p:txBody>
      </p:sp>
      <p:sp>
        <p:nvSpPr>
          <p:cNvPr id="6" name="TextBox 5"/>
          <p:cNvSpPr txBox="1"/>
          <p:nvPr/>
        </p:nvSpPr>
        <p:spPr>
          <a:xfrm>
            <a:off x="62784" y="3460393"/>
            <a:ext cx="9144000" cy="2754600"/>
          </a:xfrm>
          <a:prstGeom prst="rect">
            <a:avLst/>
          </a:prstGeom>
          <a:noFill/>
        </p:spPr>
        <p:txBody>
          <a:bodyPr wrap="square" rtlCol="0">
            <a:spAutoFit/>
          </a:bodyPr>
          <a:lstStyle/>
          <a:p>
            <a:pPr algn="ctr"/>
            <a:r>
              <a:rPr lang="en-US" sz="3600" b="1" i="1" dirty="0" smtClean="0">
                <a:solidFill>
                  <a:srgbClr val="FF0066"/>
                </a:solidFill>
              </a:rPr>
              <a:t>L</a:t>
            </a:r>
            <a:r>
              <a:rPr lang="hu-HU" sz="3600" b="1" i="1" dirty="0" smtClean="0">
                <a:solidFill>
                  <a:srgbClr val="FF0066"/>
                </a:solidFill>
              </a:rPr>
              <a:t>á</a:t>
            </a:r>
            <a:r>
              <a:rPr lang="en-US" sz="3600" b="1" i="1" dirty="0" err="1" smtClean="0">
                <a:solidFill>
                  <a:srgbClr val="FF0066"/>
                </a:solidFill>
              </a:rPr>
              <a:t>szl</a:t>
            </a:r>
            <a:r>
              <a:rPr lang="hu-HU" sz="3600" b="1" i="1" dirty="0" smtClean="0">
                <a:solidFill>
                  <a:srgbClr val="FF0066"/>
                </a:solidFill>
              </a:rPr>
              <a:t>ó</a:t>
            </a:r>
            <a:r>
              <a:rPr lang="en-US" sz="3600" b="1" i="1" dirty="0" smtClean="0">
                <a:solidFill>
                  <a:srgbClr val="FF0066"/>
                </a:solidFill>
              </a:rPr>
              <a:t> L. Jenkovszky</a:t>
            </a:r>
          </a:p>
          <a:p>
            <a:pPr algn="ctr"/>
            <a:endParaRPr lang="en-US" sz="2600" b="1" i="1" dirty="0" smtClean="0"/>
          </a:p>
          <a:p>
            <a:pPr algn="ctr"/>
            <a:r>
              <a:rPr lang="en-US" sz="3600" dirty="0" err="1" smtClean="0">
                <a:solidFill>
                  <a:schemeClr val="accent2">
                    <a:lumMod val="75000"/>
                  </a:schemeClr>
                </a:solidFill>
                <a:latin typeface="Times New Roman" charset="0"/>
                <a:ea typeface="Times New Roman" charset="0"/>
                <a:cs typeface="Times New Roman" charset="0"/>
              </a:rPr>
              <a:t>Bogolyubov</a:t>
            </a:r>
            <a:r>
              <a:rPr lang="en-US" sz="3600" dirty="0" smtClean="0">
                <a:solidFill>
                  <a:schemeClr val="accent2">
                    <a:lumMod val="75000"/>
                  </a:schemeClr>
                </a:solidFill>
                <a:latin typeface="Times New Roman" charset="0"/>
                <a:ea typeface="Times New Roman" charset="0"/>
                <a:cs typeface="Times New Roman" charset="0"/>
              </a:rPr>
              <a:t> ITP, Kiev</a:t>
            </a:r>
            <a:endParaRPr lang="hu-HU" sz="2200" dirty="0" smtClean="0">
              <a:latin typeface="Lucida Blackletter" charset="0"/>
              <a:ea typeface="Lucida Blackletter" charset="0"/>
              <a:cs typeface="Lucida Blackletter" charset="0"/>
            </a:endParaRPr>
          </a:p>
          <a:p>
            <a:pPr algn="ctr"/>
            <a:r>
              <a:rPr lang="en-US" sz="3200" i="1" dirty="0" smtClean="0">
                <a:hlinkClick r:id="rId2"/>
              </a:rPr>
              <a:t>j</a:t>
            </a:r>
            <a:r>
              <a:rPr lang="hu-HU" sz="3200" i="1" dirty="0" smtClean="0">
                <a:hlinkClick r:id="rId2"/>
              </a:rPr>
              <a:t>enk</a:t>
            </a:r>
            <a:r>
              <a:rPr lang="en-US" sz="3200" i="1" dirty="0" smtClean="0">
                <a:hlinkClick r:id="rId2"/>
              </a:rPr>
              <a:t>@bitp.kiev.ua</a:t>
            </a:r>
            <a:endParaRPr lang="en-US" sz="3200" i="1" dirty="0" smtClean="0"/>
          </a:p>
          <a:p>
            <a:pPr algn="ctr"/>
            <a:endParaRPr lang="en-US" sz="2400" dirty="0" smtClean="0"/>
          </a:p>
          <a:p>
            <a:pPr algn="ctr"/>
            <a:endParaRPr lang="uk-UA" sz="19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476673"/>
            <a:ext cx="8229600" cy="2232248"/>
          </a:xfrm>
          <a:prstGeom prst="rect">
            <a:avLst/>
          </a:prstGeom>
        </p:spPr>
      </p:pic>
      <p:sp>
        <p:nvSpPr>
          <p:cNvPr id="3" name="TextBox 2"/>
          <p:cNvSpPr txBox="1"/>
          <p:nvPr/>
        </p:nvSpPr>
        <p:spPr>
          <a:xfrm>
            <a:off x="4137660" y="4034790"/>
            <a:ext cx="184731"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stretch>
            <a:fillRect/>
          </a:stretch>
        </p:blipFill>
        <p:spPr>
          <a:xfrm>
            <a:off x="0" y="3068960"/>
            <a:ext cx="9144000" cy="3384376"/>
          </a:xfrm>
          <a:prstGeom prst="rect">
            <a:avLst/>
          </a:prstGeom>
        </p:spPr>
      </p:pic>
    </p:spTree>
    <p:extLst>
      <p:ext uri="{BB962C8B-B14F-4D97-AF65-F5344CB8AC3E}">
        <p14:creationId xmlns:p14="http://schemas.microsoft.com/office/powerpoint/2010/main" val="873400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57200" y="274639"/>
            <a:ext cx="8435280" cy="3730426"/>
          </a:xfrm>
          <a:prstGeom prst="rect">
            <a:avLst/>
          </a:prstGeom>
        </p:spPr>
      </p:pic>
      <p:sp>
        <p:nvSpPr>
          <p:cNvPr id="4" name="TextBox 3"/>
          <p:cNvSpPr txBox="1"/>
          <p:nvPr/>
        </p:nvSpPr>
        <p:spPr>
          <a:xfrm>
            <a:off x="8378190" y="6297930"/>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stretch>
            <a:fillRect/>
          </a:stretch>
        </p:blipFill>
        <p:spPr>
          <a:xfrm>
            <a:off x="0" y="4365104"/>
            <a:ext cx="9144000" cy="2302158"/>
          </a:xfrm>
          <a:prstGeom prst="rect">
            <a:avLst/>
          </a:prstGeom>
        </p:spPr>
      </p:pic>
    </p:spTree>
    <p:extLst>
      <p:ext uri="{BB962C8B-B14F-4D97-AF65-F5344CB8AC3E}">
        <p14:creationId xmlns:p14="http://schemas.microsoft.com/office/powerpoint/2010/main" val="1183173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Kép 23"/>
          <p:cNvPicPr>
            <a:picLocks noChangeAspect="1"/>
          </p:cNvPicPr>
          <p:nvPr/>
        </p:nvPicPr>
        <p:blipFill>
          <a:blip r:embed="rId3"/>
          <a:stretch>
            <a:fillRect/>
          </a:stretch>
        </p:blipFill>
        <p:spPr>
          <a:xfrm>
            <a:off x="4772420" y="1605949"/>
            <a:ext cx="3483924" cy="3421376"/>
          </a:xfrm>
          <a:prstGeom prst="rect">
            <a:avLst/>
          </a:prstGeom>
        </p:spPr>
      </p:pic>
      <mc:AlternateContent xmlns:mc="http://schemas.openxmlformats.org/markup-compatibility/2006" xmlns:a14="http://schemas.microsoft.com/office/drawing/2010/main">
        <mc:Choice Requires="a14">
          <p:sp>
            <p:nvSpPr>
              <p:cNvPr id="25" name="Téglalap 24"/>
              <p:cNvSpPr/>
              <p:nvPr/>
            </p:nvSpPr>
            <p:spPr>
              <a:xfrm>
                <a:off x="4936819" y="5083026"/>
                <a:ext cx="3155126" cy="369332"/>
              </a:xfrm>
              <a:prstGeom prst="rect">
                <a:avLst/>
              </a:prstGeom>
            </p:spPr>
            <p:txBody>
              <a:bodyPr wrap="square">
                <a:spAutoFit/>
              </a:bodyPr>
              <a:lstStyle/>
              <a:p>
                <a:pPr lvl="0" algn="ctr"/>
                <a:r>
                  <a:rPr lang="hu-HU" dirty="0" smtClean="0">
                    <a:solidFill>
                      <a:prstClr val="black"/>
                    </a:solidFill>
                    <a:latin typeface="Centaur" panose="02030504050205020304" pitchFamily="18" charset="0"/>
                  </a:rPr>
                  <a:t>Fitted</a:t>
                </a:r>
                <a:r>
                  <a:rPr lang="en-GB" dirty="0" smtClean="0">
                    <a:solidFill>
                      <a:prstClr val="black"/>
                    </a:solidFill>
                    <a:latin typeface="Centaur" panose="02030504050205020304" pitchFamily="18" charset="0"/>
                  </a:rPr>
                  <a:t> </a:t>
                </a:r>
                <a14:m>
                  <m:oMath xmlns:m="http://schemas.openxmlformats.org/officeDocument/2006/math">
                    <m:r>
                      <a:rPr lang="hu-HU" i="1" dirty="0">
                        <a:solidFill>
                          <a:prstClr val="black"/>
                        </a:solidFill>
                        <a:latin typeface="Cambria Math" panose="02040503050406030204" pitchFamily="18" charset="0"/>
                      </a:rPr>
                      <m:t>𝑝𝑝</m:t>
                    </m:r>
                  </m:oMath>
                </a14:m>
                <a:r>
                  <a:rPr lang="hu-HU" dirty="0">
                    <a:solidFill>
                      <a:prstClr val="black"/>
                    </a:solidFill>
                    <a:latin typeface="Centaur" panose="02030504050205020304" pitchFamily="18" charset="0"/>
                  </a:rPr>
                  <a:t> and </a:t>
                </a:r>
                <a14:m>
                  <m:oMath xmlns:m="http://schemas.openxmlformats.org/officeDocument/2006/math">
                    <m:r>
                      <a:rPr lang="hu-HU" i="1">
                        <a:solidFill>
                          <a:prstClr val="black"/>
                        </a:solidFill>
                        <a:latin typeface="Cambria Math" panose="02040503050406030204" pitchFamily="18" charset="0"/>
                      </a:rPr>
                      <m:t>𝑝</m:t>
                    </m:r>
                    <m:acc>
                      <m:accPr>
                        <m:chr m:val="̅"/>
                        <m:ctrlPr>
                          <a:rPr lang="hu-HU" i="1">
                            <a:solidFill>
                              <a:prstClr val="black"/>
                            </a:solidFill>
                            <a:latin typeface="Cambria Math" charset="0"/>
                          </a:rPr>
                        </m:ctrlPr>
                      </m:accPr>
                      <m:e>
                        <m:r>
                          <a:rPr lang="hu-HU" i="1">
                            <a:solidFill>
                              <a:prstClr val="black"/>
                            </a:solidFill>
                            <a:latin typeface="Cambria Math" panose="02040503050406030204" pitchFamily="18" charset="0"/>
                          </a:rPr>
                          <m:t>𝑝</m:t>
                        </m:r>
                      </m:e>
                    </m:acc>
                  </m:oMath>
                </a14:m>
                <a:r>
                  <a:rPr lang="en-GB" dirty="0" smtClean="0">
                    <a:solidFill>
                      <a:prstClr val="black"/>
                    </a:solidFill>
                    <a:latin typeface="Centaur" panose="02030504050205020304" pitchFamily="18" charset="0"/>
                  </a:rPr>
                  <a:t> </a:t>
                </a:r>
                <a:r>
                  <a:rPr lang="hu-HU" dirty="0" smtClean="0">
                    <a:solidFill>
                      <a:prstClr val="black"/>
                    </a:solidFill>
                    <a:latin typeface="Centaur" panose="02030504050205020304" pitchFamily="18" charset="0"/>
                  </a:rPr>
                  <a:t>elastic</a:t>
                </a:r>
                <a:r>
                  <a:rPr lang="en-GB" dirty="0" smtClean="0">
                    <a:solidFill>
                      <a:prstClr val="black"/>
                    </a:solidFill>
                    <a:latin typeface="Centaur" panose="02030504050205020304" pitchFamily="18" charset="0"/>
                  </a:rPr>
                  <a:t> slope.</a:t>
                </a:r>
                <a:endParaRPr lang="hu-HU" dirty="0">
                  <a:solidFill>
                    <a:prstClr val="black"/>
                  </a:solidFill>
                  <a:latin typeface="Centaur" panose="02030504050205020304" pitchFamily="18" charset="0"/>
                </a:endParaRPr>
              </a:p>
            </p:txBody>
          </p:sp>
        </mc:Choice>
        <mc:Fallback xmlns="">
          <p:sp>
            <p:nvSpPr>
              <p:cNvPr id="25" name="Téglalap 24"/>
              <p:cNvSpPr>
                <a:spLocks noRot="1" noChangeAspect="1" noMove="1" noResize="1" noEditPoints="1" noAdjustHandles="1" noChangeArrowheads="1" noChangeShapeType="1" noTextEdit="1"/>
              </p:cNvSpPr>
              <p:nvPr/>
            </p:nvSpPr>
            <p:spPr>
              <a:xfrm>
                <a:off x="6582426" y="5634368"/>
                <a:ext cx="4206834" cy="369332"/>
              </a:xfrm>
              <a:prstGeom prst="rect">
                <a:avLst/>
              </a:prstGeom>
              <a:blipFill rotWithShape="0">
                <a:blip r:embed="rId4"/>
                <a:stretch>
                  <a:fillRect t="-6557" b="-26230"/>
                </a:stretch>
              </a:blipFill>
            </p:spPr>
            <p:txBody>
              <a:bodyPr/>
              <a:lstStyle/>
              <a:p>
                <a:r>
                  <a:rPr lang="en-GB">
                    <a:noFill/>
                  </a:rPr>
                  <a:t> </a:t>
                </a:r>
              </a:p>
            </p:txBody>
          </p:sp>
        </mc:Fallback>
      </mc:AlternateContent>
      <p:sp>
        <p:nvSpPr>
          <p:cNvPr id="4" name="Dátum helye 3"/>
          <p:cNvSpPr>
            <a:spLocks noGrp="1"/>
          </p:cNvSpPr>
          <p:nvPr>
            <p:ph type="dt" sz="half" idx="10"/>
          </p:nvPr>
        </p:nvSpPr>
        <p:spPr/>
        <p:txBody>
          <a:bodyPr/>
          <a:lstStyle/>
          <a:p>
            <a:fld id="{4EFD988B-EE00-4E77-A3DF-F893FFFE6D7B}" type="datetime3">
              <a:rPr lang="en-GB" smtClean="0"/>
              <a:t>14 September, 2017</a:t>
            </a:fld>
            <a:endParaRPr lang="hu-HU"/>
          </a:p>
        </p:txBody>
      </p:sp>
      <p:sp>
        <p:nvSpPr>
          <p:cNvPr id="5" name="Élőláb helye 4"/>
          <p:cNvSpPr>
            <a:spLocks noGrp="1"/>
          </p:cNvSpPr>
          <p:nvPr>
            <p:ph type="ftr" sz="quarter" idx="11"/>
          </p:nvPr>
        </p:nvSpPr>
        <p:spPr/>
        <p:txBody>
          <a:bodyPr/>
          <a:lstStyle/>
          <a:p>
            <a:r>
              <a:rPr lang="en-GB" smtClean="0"/>
              <a:t>I. Szanyi: The CNI region and forward physics of pp scattering at high energies</a:t>
            </a:r>
            <a:endParaRPr lang="hu-HU"/>
          </a:p>
        </p:txBody>
      </p:sp>
      <p:sp>
        <p:nvSpPr>
          <p:cNvPr id="6" name="Dia számának helye 5"/>
          <p:cNvSpPr>
            <a:spLocks noGrp="1"/>
          </p:cNvSpPr>
          <p:nvPr>
            <p:ph type="sldNum" sz="quarter" idx="12"/>
          </p:nvPr>
        </p:nvSpPr>
        <p:spPr/>
        <p:txBody>
          <a:bodyPr/>
          <a:lstStyle/>
          <a:p>
            <a:fld id="{D49370E9-CAD4-4B7E-8FAE-9E65AE3FCE4C}" type="slidenum">
              <a:rPr lang="hu-HU" smtClean="0"/>
              <a:t>12</a:t>
            </a:fld>
            <a:endParaRPr lang="hu-HU"/>
          </a:p>
        </p:txBody>
      </p:sp>
      <p:sp>
        <p:nvSpPr>
          <p:cNvPr id="7" name="Cím 1"/>
          <p:cNvSpPr>
            <a:spLocks noGrp="1"/>
          </p:cNvSpPr>
          <p:nvPr>
            <p:ph type="title"/>
          </p:nvPr>
        </p:nvSpPr>
        <p:spPr>
          <a:xfrm>
            <a:off x="731008" y="754893"/>
            <a:ext cx="7886700" cy="994172"/>
          </a:xfrm>
        </p:spPr>
        <p:txBody>
          <a:bodyPr/>
          <a:lstStyle/>
          <a:p>
            <a:r>
              <a:rPr lang="hu-HU" sz="2700" dirty="0">
                <a:solidFill>
                  <a:schemeClr val="accent1">
                    <a:lumMod val="75000"/>
                  </a:schemeClr>
                </a:solidFill>
              </a:rPr>
              <a:t>New elastic slope measurements</a:t>
            </a:r>
          </a:p>
        </p:txBody>
      </p:sp>
      <p:pic>
        <p:nvPicPr>
          <p:cNvPr id="8" name="Kép 7"/>
          <p:cNvPicPr>
            <a:picLocks noChangeAspect="1"/>
          </p:cNvPicPr>
          <p:nvPr/>
        </p:nvPicPr>
        <p:blipFill>
          <a:blip r:embed="rId5"/>
          <a:stretch>
            <a:fillRect/>
          </a:stretch>
        </p:blipFill>
        <p:spPr>
          <a:xfrm>
            <a:off x="731009" y="1496613"/>
            <a:ext cx="7230779" cy="34289"/>
          </a:xfrm>
          <a:prstGeom prst="rect">
            <a:avLst/>
          </a:prstGeom>
        </p:spPr>
      </p:pic>
      <p:pic>
        <p:nvPicPr>
          <p:cNvPr id="9" name="Kép 8"/>
          <p:cNvPicPr>
            <a:picLocks noChangeAspect="1"/>
          </p:cNvPicPr>
          <p:nvPr/>
        </p:nvPicPr>
        <p:blipFill>
          <a:blip r:embed="rId6"/>
          <a:stretch>
            <a:fillRect/>
          </a:stretch>
        </p:blipFill>
        <p:spPr>
          <a:xfrm>
            <a:off x="469819" y="1530902"/>
            <a:ext cx="3646682" cy="3603704"/>
          </a:xfrm>
          <a:prstGeom prst="rect">
            <a:avLst/>
          </a:prstGeom>
        </p:spPr>
      </p:pic>
      <p:cxnSp>
        <p:nvCxnSpPr>
          <p:cNvPr id="12" name="Egyenes összekötő nyíllal 11"/>
          <p:cNvCxnSpPr/>
          <p:nvPr/>
        </p:nvCxnSpPr>
        <p:spPr>
          <a:xfrm>
            <a:off x="2686050" y="2306911"/>
            <a:ext cx="606382" cy="377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Szövegdoboz 17"/>
          <p:cNvSpPr txBox="1"/>
          <p:nvPr/>
        </p:nvSpPr>
        <p:spPr>
          <a:xfrm>
            <a:off x="2182469" y="1843119"/>
            <a:ext cx="1584018" cy="923330"/>
          </a:xfrm>
          <a:prstGeom prst="rect">
            <a:avLst/>
          </a:prstGeom>
          <a:noFill/>
        </p:spPr>
        <p:txBody>
          <a:bodyPr wrap="square" rtlCol="0">
            <a:spAutoFit/>
          </a:bodyPr>
          <a:lstStyle/>
          <a:p>
            <a:r>
              <a:rPr lang="hu-HU" dirty="0" smtClean="0"/>
              <a:t>TOTEM preliminary</a:t>
            </a:r>
          </a:p>
          <a:p>
            <a:r>
              <a:rPr lang="hu-HU" dirty="0" smtClean="0"/>
              <a:t>2.76 TeV</a:t>
            </a:r>
            <a:endParaRPr lang="en-GB" dirty="0"/>
          </a:p>
        </p:txBody>
      </p:sp>
      <p:sp>
        <p:nvSpPr>
          <p:cNvPr id="19" name="Téglalap 18"/>
          <p:cNvSpPr/>
          <p:nvPr/>
        </p:nvSpPr>
        <p:spPr>
          <a:xfrm>
            <a:off x="779045" y="5013145"/>
            <a:ext cx="2806849" cy="646331"/>
          </a:xfrm>
          <a:prstGeom prst="rect">
            <a:avLst/>
          </a:prstGeom>
        </p:spPr>
        <p:txBody>
          <a:bodyPr wrap="square">
            <a:spAutoFit/>
          </a:bodyPr>
          <a:lstStyle/>
          <a:p>
            <a:pPr lvl="0" algn="ctr"/>
            <a:r>
              <a:rPr lang="hu-HU" dirty="0" smtClean="0">
                <a:solidFill>
                  <a:prstClr val="black"/>
                </a:solidFill>
                <a:latin typeface="Centaur" panose="02030504050205020304" pitchFamily="18" charset="0"/>
              </a:rPr>
              <a:t>The elastic slope data with preliminary TOTEM results</a:t>
            </a:r>
            <a:r>
              <a:rPr lang="en-GB" dirty="0" smtClean="0">
                <a:solidFill>
                  <a:prstClr val="black"/>
                </a:solidFill>
                <a:latin typeface="Centaur" panose="02030504050205020304" pitchFamily="18" charset="0"/>
              </a:rPr>
              <a:t>.</a:t>
            </a:r>
            <a:endParaRPr lang="hu-HU" dirty="0">
              <a:solidFill>
                <a:prstClr val="black"/>
              </a:solidFill>
              <a:latin typeface="Centaur" panose="02030504050205020304" pitchFamily="18" charset="0"/>
            </a:endParaRPr>
          </a:p>
        </p:txBody>
      </p:sp>
      <mc:AlternateContent xmlns:mc="http://schemas.openxmlformats.org/markup-compatibility/2006" xmlns:a14="http://schemas.microsoft.com/office/drawing/2010/main">
        <mc:Choice Requires="a14">
          <p:sp>
            <p:nvSpPr>
              <p:cNvPr id="13" name="Téglalap 12"/>
              <p:cNvSpPr/>
              <p:nvPr/>
            </p:nvSpPr>
            <p:spPr>
              <a:xfrm>
                <a:off x="7052765" y="4097533"/>
                <a:ext cx="1849289" cy="473912"/>
              </a:xfrm>
              <a:prstGeom prst="rect">
                <a:avLst/>
              </a:prstGeom>
              <a:solidFill>
                <a:schemeClr val="bg1"/>
              </a:solidFill>
              <a:ln>
                <a:solidFill>
                  <a:schemeClr val="tx1">
                    <a:lumMod val="95000"/>
                    <a:lumOff val="5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GB" sz="1050">
                          <a:latin typeface="Cambria Math" panose="02040503050406030204" pitchFamily="18" charset="0"/>
                        </a:rPr>
                        <m:t> </m:t>
                      </m:r>
                      <m:r>
                        <a:rPr lang="en-GB" sz="1050" i="1">
                          <a:latin typeface="Cambria Math" panose="02040503050406030204" pitchFamily="18" charset="0"/>
                        </a:rPr>
                        <m:t>𝐵</m:t>
                      </m:r>
                      <m:d>
                        <m:dPr>
                          <m:ctrlPr>
                            <a:rPr lang="en-GB" sz="1050" i="1">
                              <a:latin typeface="Cambria Math" charset="0"/>
                            </a:rPr>
                          </m:ctrlPr>
                        </m:dPr>
                        <m:e>
                          <m:r>
                            <a:rPr lang="en-GB" sz="1050" i="1">
                              <a:latin typeface="Cambria Math" panose="02040503050406030204" pitchFamily="18" charset="0"/>
                            </a:rPr>
                            <m:t>𝑠</m:t>
                          </m:r>
                        </m:e>
                      </m:d>
                      <m:r>
                        <a:rPr lang="en-GB" sz="1050">
                          <a:latin typeface="Cambria Math" panose="02040503050406030204" pitchFamily="18" charset="0"/>
                        </a:rPr>
                        <m:t>=</m:t>
                      </m:r>
                      <m:f>
                        <m:fPr>
                          <m:ctrlPr>
                            <a:rPr lang="en-GB" sz="1050" i="1">
                              <a:latin typeface="Cambria Math" charset="0"/>
                            </a:rPr>
                          </m:ctrlPr>
                        </m:fPr>
                        <m:num>
                          <m:r>
                            <a:rPr lang="en-GB" sz="1050" i="1">
                              <a:latin typeface="Cambria Math" panose="02040503050406030204" pitchFamily="18" charset="0"/>
                            </a:rPr>
                            <m:t>𝑑</m:t>
                          </m:r>
                        </m:num>
                        <m:den>
                          <m:r>
                            <a:rPr lang="en-GB" sz="1050" i="1">
                              <a:latin typeface="Cambria Math" panose="02040503050406030204" pitchFamily="18" charset="0"/>
                            </a:rPr>
                            <m:t>𝑑𝑡</m:t>
                          </m:r>
                        </m:den>
                      </m:f>
                      <m:sSub>
                        <m:sSubPr>
                          <m:ctrlPr>
                            <a:rPr lang="en-GB" sz="1050" i="1">
                              <a:latin typeface="Cambria Math" charset="0"/>
                            </a:rPr>
                          </m:ctrlPr>
                        </m:sSubPr>
                        <m:e>
                          <m:d>
                            <m:dPr>
                              <m:begChr m:val=""/>
                              <m:endChr m:val="|"/>
                              <m:ctrlPr>
                                <a:rPr lang="en-GB" sz="1050" i="1">
                                  <a:latin typeface="Cambria Math" charset="0"/>
                                </a:rPr>
                              </m:ctrlPr>
                            </m:dPr>
                            <m:e>
                              <m:d>
                                <m:dPr>
                                  <m:ctrlPr>
                                    <a:rPr lang="en-GB" sz="1050" i="1">
                                      <a:latin typeface="Cambria Math" charset="0"/>
                                    </a:rPr>
                                  </m:ctrlPr>
                                </m:dPr>
                                <m:e>
                                  <m:r>
                                    <a:rPr lang="en-GB" sz="1050" i="1">
                                      <a:latin typeface="Cambria Math" panose="02040503050406030204" pitchFamily="18" charset="0"/>
                                    </a:rPr>
                                    <m:t>𝑙𝑛</m:t>
                                  </m:r>
                                  <m:f>
                                    <m:fPr>
                                      <m:ctrlPr>
                                        <a:rPr lang="en-GB" sz="1050" i="1">
                                          <a:latin typeface="Cambria Math" charset="0"/>
                                        </a:rPr>
                                      </m:ctrlPr>
                                    </m:fPr>
                                    <m:num>
                                      <m:r>
                                        <a:rPr lang="en-GB" sz="1050" i="1">
                                          <a:latin typeface="Cambria Math" panose="02040503050406030204" pitchFamily="18" charset="0"/>
                                        </a:rPr>
                                        <m:t>𝑑</m:t>
                                      </m:r>
                                      <m:r>
                                        <a:rPr lang="en-GB" sz="1050" i="1">
                                          <a:latin typeface="Cambria Math" panose="02040503050406030204" pitchFamily="18" charset="0"/>
                                          <a:ea typeface="Cambria Math" panose="02040503050406030204" pitchFamily="18" charset="0"/>
                                        </a:rPr>
                                        <m:t>𝜎</m:t>
                                      </m:r>
                                    </m:num>
                                    <m:den>
                                      <m:r>
                                        <a:rPr lang="en-GB" sz="1050" i="1">
                                          <a:latin typeface="Cambria Math" panose="02040503050406030204" pitchFamily="18" charset="0"/>
                                        </a:rPr>
                                        <m:t>𝑑𝑡</m:t>
                                      </m:r>
                                    </m:den>
                                  </m:f>
                                  <m:r>
                                    <a:rPr lang="en-GB" sz="1050" i="1">
                                      <a:latin typeface="Cambria Math" panose="02040503050406030204" pitchFamily="18" charset="0"/>
                                    </a:rPr>
                                    <m:t>(</m:t>
                                  </m:r>
                                  <m:r>
                                    <a:rPr lang="en-GB" sz="1050" i="1">
                                      <a:latin typeface="Cambria Math" panose="02040503050406030204" pitchFamily="18" charset="0"/>
                                    </a:rPr>
                                    <m:t>𝑠</m:t>
                                  </m:r>
                                  <m:r>
                                    <a:rPr lang="en-GB" sz="1050" i="1">
                                      <a:latin typeface="Cambria Math" panose="02040503050406030204" pitchFamily="18" charset="0"/>
                                    </a:rPr>
                                    <m:t>,</m:t>
                                  </m:r>
                                  <m:r>
                                    <a:rPr lang="en-GB" sz="1050" i="1">
                                      <a:latin typeface="Cambria Math" panose="02040503050406030204" pitchFamily="18" charset="0"/>
                                    </a:rPr>
                                    <m:t>𝑡</m:t>
                                  </m:r>
                                  <m:r>
                                    <a:rPr lang="en-GB" sz="1050" i="1">
                                      <a:latin typeface="Cambria Math" panose="02040503050406030204" pitchFamily="18" charset="0"/>
                                    </a:rPr>
                                    <m:t>)</m:t>
                                  </m:r>
                                </m:e>
                              </m:d>
                              <m:r>
                                <a:rPr lang="en-GB" sz="1050">
                                  <a:latin typeface="Cambria Math" panose="02040503050406030204" pitchFamily="18" charset="0"/>
                                </a:rPr>
                                <m:t> </m:t>
                              </m:r>
                            </m:e>
                          </m:d>
                        </m:e>
                        <m:sub>
                          <m:r>
                            <a:rPr lang="en-GB" sz="1050" i="1">
                              <a:latin typeface="Cambria Math" panose="02040503050406030204" pitchFamily="18" charset="0"/>
                            </a:rPr>
                            <m:t>𝑡</m:t>
                          </m:r>
                          <m:r>
                            <a:rPr lang="en-GB" sz="1050">
                              <a:latin typeface="Cambria Math" panose="02040503050406030204" pitchFamily="18" charset="0"/>
                            </a:rPr>
                            <m:t>=0</m:t>
                          </m:r>
                        </m:sub>
                      </m:sSub>
                    </m:oMath>
                  </m:oMathPara>
                </a14:m>
                <a:endParaRPr lang="en-GB" sz="1050" dirty="0"/>
              </a:p>
            </p:txBody>
          </p:sp>
        </mc:Choice>
        <mc:Fallback xmlns="">
          <p:sp>
            <p:nvSpPr>
              <p:cNvPr id="13" name="Téglalap 12"/>
              <p:cNvSpPr>
                <a:spLocks noRot="1" noChangeAspect="1" noMove="1" noResize="1" noEditPoints="1" noAdjustHandles="1" noChangeArrowheads="1" noChangeShapeType="1" noTextEdit="1"/>
              </p:cNvSpPr>
              <p:nvPr/>
            </p:nvSpPr>
            <p:spPr>
              <a:xfrm>
                <a:off x="9403686" y="4320377"/>
                <a:ext cx="2424062" cy="680507"/>
              </a:xfrm>
              <a:prstGeom prst="rect">
                <a:avLst/>
              </a:prstGeom>
              <a:blipFill rotWithShape="0">
                <a:blip r:embed="rId7"/>
                <a:stretch>
                  <a:fillRect/>
                </a:stretch>
              </a:blipFill>
              <a:ln>
                <a:solidFill>
                  <a:schemeClr val="tx1">
                    <a:lumMod val="95000"/>
                    <a:lumOff val="5000"/>
                  </a:schemeClr>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églalap 9"/>
              <p:cNvSpPr/>
              <p:nvPr/>
            </p:nvSpPr>
            <p:spPr>
              <a:xfrm>
                <a:off x="2009119" y="4214224"/>
                <a:ext cx="2352375" cy="369332"/>
              </a:xfrm>
              <a:prstGeom prst="rect">
                <a:avLst/>
              </a:prstGeom>
              <a:solidFill>
                <a:schemeClr val="bg1"/>
              </a:solidFill>
              <a:ln>
                <a:solidFill>
                  <a:schemeClr val="tx1">
                    <a:lumMod val="95000"/>
                    <a:lumOff val="5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𝐵</m:t>
                      </m:r>
                      <m:d>
                        <m:dPr>
                          <m:ctrlPr>
                            <a:rPr lang="en-GB" i="1">
                              <a:latin typeface="Cambria Math" charset="0"/>
                            </a:rPr>
                          </m:ctrlPr>
                        </m:dPr>
                        <m:e>
                          <m:r>
                            <a:rPr lang="en-GB" i="1">
                              <a:latin typeface="Cambria Math" panose="02040503050406030204" pitchFamily="18" charset="0"/>
                            </a:rPr>
                            <m:t>𝑠</m:t>
                          </m:r>
                        </m:e>
                      </m:d>
                      <m:r>
                        <a:rPr lang="hu-HU" b="0" i="1" smtClean="0">
                          <a:latin typeface="Cambria Math" panose="02040503050406030204" pitchFamily="18" charset="0"/>
                        </a:rPr>
                        <m:t> </m:t>
                      </m:r>
                      <m:r>
                        <a:rPr lang="en-GB" i="1" smtClean="0">
                          <a:latin typeface="Cambria Math" panose="02040503050406030204" pitchFamily="18" charset="0"/>
                        </a:rPr>
                        <m:t>~</m:t>
                      </m:r>
                      <m:r>
                        <m:rPr>
                          <m:sty m:val="p"/>
                        </m:rPr>
                        <a:rPr lang="hu-HU" b="0" i="0" smtClean="0">
                          <a:latin typeface="Cambria Math" panose="02040503050406030204" pitchFamily="18" charset="0"/>
                        </a:rPr>
                        <m:t>ln</m:t>
                      </m:r>
                      <m:d>
                        <m:dPr>
                          <m:ctrlPr>
                            <a:rPr lang="hu-HU" b="0" i="1" smtClean="0">
                              <a:latin typeface="Cambria Math" charset="0"/>
                            </a:rPr>
                          </m:ctrlPr>
                        </m:dPr>
                        <m:e>
                          <m:r>
                            <m:rPr>
                              <m:sty m:val="p"/>
                            </m:rPr>
                            <a:rPr lang="hu-HU" b="0" i="0" smtClean="0">
                              <a:latin typeface="Cambria Math" panose="02040503050406030204" pitchFamily="18" charset="0"/>
                            </a:rPr>
                            <m:t>s</m:t>
                          </m:r>
                        </m:e>
                      </m:d>
                      <m:r>
                        <a:rPr lang="hu-HU" b="0" i="0" smtClean="0">
                          <a:latin typeface="Cambria Math" panose="02040503050406030204" pitchFamily="18" charset="0"/>
                        </a:rPr>
                        <m:t>→</m:t>
                      </m:r>
                      <m:sSup>
                        <m:sSupPr>
                          <m:ctrlPr>
                            <a:rPr lang="hu-HU" b="0" i="1" smtClean="0">
                              <a:latin typeface="Cambria Math" charset="0"/>
                            </a:rPr>
                          </m:ctrlPr>
                        </m:sSupPr>
                        <m:e>
                          <m:r>
                            <a:rPr lang="en-GB" b="0" i="1" smtClean="0">
                              <a:latin typeface="Cambria Math" panose="02040503050406030204" pitchFamily="18" charset="0"/>
                            </a:rPr>
                            <m:t>𝑙𝑛</m:t>
                          </m:r>
                        </m:e>
                        <m:sup>
                          <m:r>
                            <a:rPr lang="en-GB" b="0" i="1" smtClean="0">
                              <a:latin typeface="Cambria Math" panose="02040503050406030204" pitchFamily="18" charset="0"/>
                            </a:rPr>
                            <m:t>2</m:t>
                          </m:r>
                        </m:sup>
                      </m:sSup>
                      <m:r>
                        <a:rPr lang="en-GB" b="0" i="1" smtClean="0">
                          <a:latin typeface="Cambria Math" panose="02040503050406030204" pitchFamily="18" charset="0"/>
                        </a:rPr>
                        <m:t>(</m:t>
                      </m:r>
                      <m:r>
                        <a:rPr lang="en-GB" b="0" i="1" smtClean="0">
                          <a:latin typeface="Cambria Math" panose="02040503050406030204" pitchFamily="18" charset="0"/>
                        </a:rPr>
                        <m:t>𝑠</m:t>
                      </m:r>
                      <m:r>
                        <a:rPr lang="en-GB" b="0" i="1" smtClean="0">
                          <a:latin typeface="Cambria Math" panose="02040503050406030204" pitchFamily="18" charset="0"/>
                        </a:rPr>
                        <m:t>)</m:t>
                      </m:r>
                    </m:oMath>
                  </m:oMathPara>
                </a14:m>
                <a:endParaRPr lang="en-GB" dirty="0"/>
              </a:p>
            </p:txBody>
          </p:sp>
        </mc:Choice>
        <mc:Fallback xmlns="">
          <p:sp>
            <p:nvSpPr>
              <p:cNvPr id="10" name="Téglalap 9"/>
              <p:cNvSpPr>
                <a:spLocks noRot="1" noChangeAspect="1" noMove="1" noResize="1" noEditPoints="1" noAdjustHandles="1" noChangeArrowheads="1" noChangeShapeType="1" noTextEdit="1"/>
              </p:cNvSpPr>
              <p:nvPr/>
            </p:nvSpPr>
            <p:spPr>
              <a:xfrm>
                <a:off x="2678826" y="4475965"/>
                <a:ext cx="2341154" cy="369332"/>
              </a:xfrm>
              <a:prstGeom prst="rect">
                <a:avLst/>
              </a:prstGeom>
              <a:blipFill rotWithShape="0">
                <a:blip r:embed="rId8"/>
                <a:stretch>
                  <a:fillRect b="-11111"/>
                </a:stretch>
              </a:blipFill>
              <a:ln>
                <a:solidFill>
                  <a:schemeClr val="tx1">
                    <a:lumMod val="95000"/>
                    <a:lumOff val="5000"/>
                  </a:schemeClr>
                </a:solidFill>
              </a:ln>
            </p:spPr>
            <p:txBody>
              <a:bodyPr/>
              <a:lstStyle/>
              <a:p>
                <a:r>
                  <a:rPr lang="en-GB">
                    <a:noFill/>
                  </a:rPr>
                  <a:t> </a:t>
                </a:r>
              </a:p>
            </p:txBody>
          </p:sp>
        </mc:Fallback>
      </mc:AlternateContent>
      <p:sp>
        <p:nvSpPr>
          <p:cNvPr id="15" name="Téglalap 14"/>
          <p:cNvSpPr/>
          <p:nvPr/>
        </p:nvSpPr>
        <p:spPr>
          <a:xfrm>
            <a:off x="126915" y="5415727"/>
            <a:ext cx="6331036" cy="461665"/>
          </a:xfrm>
          <a:prstGeom prst="rect">
            <a:avLst/>
          </a:prstGeom>
        </p:spPr>
        <p:txBody>
          <a:bodyPr wrap="square">
            <a:spAutoFit/>
          </a:bodyPr>
          <a:lstStyle/>
          <a:p>
            <a:r>
              <a:rPr lang="en-US" sz="1200" dirty="0">
                <a:solidFill>
                  <a:schemeClr val="tx1">
                    <a:lumMod val="50000"/>
                    <a:lumOff val="50000"/>
                  </a:schemeClr>
                </a:solidFill>
              </a:rPr>
              <a:t>M. Deile: </a:t>
            </a:r>
            <a:r>
              <a:rPr lang="en-GB" sz="1200" dirty="0">
                <a:solidFill>
                  <a:schemeClr val="tx1">
                    <a:lumMod val="50000"/>
                    <a:lumOff val="50000"/>
                  </a:schemeClr>
                </a:solidFill>
              </a:rPr>
              <a:t>Elastic and Total Cross-Section Measurements by TOTEM</a:t>
            </a:r>
            <a:r>
              <a:rPr lang="en-US" sz="1200" dirty="0">
                <a:solidFill>
                  <a:schemeClr val="tx1">
                    <a:lumMod val="50000"/>
                    <a:lumOff val="50000"/>
                  </a:schemeClr>
                </a:solidFill>
              </a:rPr>
              <a:t>. EDS Blois 2017 ( Prague</a:t>
            </a:r>
            <a:r>
              <a:rPr lang="hu-HU" sz="1200" dirty="0">
                <a:solidFill>
                  <a:schemeClr val="tx1">
                    <a:lumMod val="50000"/>
                    <a:lumOff val="50000"/>
                  </a:schemeClr>
                </a:solidFill>
              </a:rPr>
              <a:t>, 2017</a:t>
            </a:r>
            <a:r>
              <a:rPr lang="en-US" sz="1200" dirty="0">
                <a:solidFill>
                  <a:schemeClr val="tx1">
                    <a:lumMod val="50000"/>
                    <a:lumOff val="50000"/>
                  </a:schemeClr>
                </a:solidFill>
              </a:rPr>
              <a:t>).</a:t>
            </a:r>
            <a:endParaRPr lang="hu-HU" sz="1200" dirty="0">
              <a:solidFill>
                <a:schemeClr val="tx1">
                  <a:lumMod val="50000"/>
                  <a:lumOff val="50000"/>
                </a:schemeClr>
              </a:solidFill>
            </a:endParaRPr>
          </a:p>
        </p:txBody>
      </p:sp>
    </p:spTree>
    <p:extLst>
      <p:ext uri="{BB962C8B-B14F-4D97-AF65-F5344CB8AC3E}">
        <p14:creationId xmlns:p14="http://schemas.microsoft.com/office/powerpoint/2010/main" val="884307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átum helye 3"/>
          <p:cNvSpPr>
            <a:spLocks noGrp="1"/>
          </p:cNvSpPr>
          <p:nvPr>
            <p:ph type="dt" sz="half" idx="10"/>
          </p:nvPr>
        </p:nvSpPr>
        <p:spPr/>
        <p:txBody>
          <a:bodyPr/>
          <a:lstStyle/>
          <a:p>
            <a:fld id="{59BC272C-03EE-4927-893C-6A26E1B17AB9}" type="datetime3">
              <a:rPr lang="en-GB" smtClean="0"/>
              <a:t>14 September, 2017</a:t>
            </a:fld>
            <a:endParaRPr lang="hu-HU"/>
          </a:p>
        </p:txBody>
      </p:sp>
      <p:sp>
        <p:nvSpPr>
          <p:cNvPr id="5" name="Élőláb helye 4"/>
          <p:cNvSpPr>
            <a:spLocks noGrp="1"/>
          </p:cNvSpPr>
          <p:nvPr>
            <p:ph type="ftr" sz="quarter" idx="11"/>
          </p:nvPr>
        </p:nvSpPr>
        <p:spPr/>
        <p:txBody>
          <a:bodyPr/>
          <a:lstStyle/>
          <a:p>
            <a:r>
              <a:rPr lang="en-GB" smtClean="0"/>
              <a:t>I. Szanyi: The CNI region and forward physics of pp scattering at high energies</a:t>
            </a:r>
            <a:endParaRPr lang="hu-HU"/>
          </a:p>
        </p:txBody>
      </p:sp>
      <p:sp>
        <p:nvSpPr>
          <p:cNvPr id="6" name="Dia számának helye 5"/>
          <p:cNvSpPr>
            <a:spLocks noGrp="1"/>
          </p:cNvSpPr>
          <p:nvPr>
            <p:ph type="sldNum" sz="quarter" idx="12"/>
          </p:nvPr>
        </p:nvSpPr>
        <p:spPr/>
        <p:txBody>
          <a:bodyPr/>
          <a:lstStyle/>
          <a:p>
            <a:fld id="{D49370E9-CAD4-4B7E-8FAE-9E65AE3FCE4C}" type="slidenum">
              <a:rPr lang="hu-HU" smtClean="0"/>
              <a:t>13</a:t>
            </a:fld>
            <a:endParaRPr lang="hu-HU"/>
          </a:p>
        </p:txBody>
      </p:sp>
      <p:sp>
        <p:nvSpPr>
          <p:cNvPr id="7" name="Cím 1"/>
          <p:cNvSpPr>
            <a:spLocks noGrp="1"/>
          </p:cNvSpPr>
          <p:nvPr>
            <p:ph type="title"/>
          </p:nvPr>
        </p:nvSpPr>
        <p:spPr>
          <a:xfrm>
            <a:off x="731008" y="754893"/>
            <a:ext cx="7886700" cy="994172"/>
          </a:xfrm>
        </p:spPr>
        <p:txBody>
          <a:bodyPr/>
          <a:lstStyle/>
          <a:p>
            <a:r>
              <a:rPr lang="en-GB" sz="2700" dirty="0">
                <a:solidFill>
                  <a:schemeClr val="accent1">
                    <a:lumMod val="75000"/>
                  </a:schemeClr>
                </a:solidFill>
              </a:rPr>
              <a:t>Application</a:t>
            </a:r>
            <a:r>
              <a:rPr lang="hu-HU" sz="2700" dirty="0">
                <a:solidFill>
                  <a:schemeClr val="accent1">
                    <a:lumMod val="75000"/>
                  </a:schemeClr>
                </a:solidFill>
              </a:rPr>
              <a:t> of the unitarized slope</a:t>
            </a:r>
          </a:p>
        </p:txBody>
      </p:sp>
      <p:pic>
        <p:nvPicPr>
          <p:cNvPr id="8" name="Kép 7"/>
          <p:cNvPicPr>
            <a:picLocks noChangeAspect="1"/>
          </p:cNvPicPr>
          <p:nvPr/>
        </p:nvPicPr>
        <p:blipFill>
          <a:blip r:embed="rId3"/>
          <a:stretch>
            <a:fillRect/>
          </a:stretch>
        </p:blipFill>
        <p:spPr>
          <a:xfrm>
            <a:off x="731009" y="1496613"/>
            <a:ext cx="7230779" cy="34289"/>
          </a:xfrm>
          <a:prstGeom prst="rect">
            <a:avLst/>
          </a:prstGeom>
        </p:spPr>
      </p:pic>
      <p:pic>
        <p:nvPicPr>
          <p:cNvPr id="10" name="Kép 9"/>
          <p:cNvPicPr>
            <a:picLocks noChangeAspect="1"/>
          </p:cNvPicPr>
          <p:nvPr/>
        </p:nvPicPr>
        <p:blipFill>
          <a:blip r:embed="rId4"/>
          <a:stretch>
            <a:fillRect/>
          </a:stretch>
        </p:blipFill>
        <p:spPr>
          <a:xfrm>
            <a:off x="4545562" y="1666912"/>
            <a:ext cx="3612902" cy="3638942"/>
          </a:xfrm>
          <a:prstGeom prst="rect">
            <a:avLst/>
          </a:prstGeom>
        </p:spPr>
      </p:pic>
      <p:pic>
        <p:nvPicPr>
          <p:cNvPr id="11" name="Kép 10"/>
          <p:cNvPicPr>
            <a:picLocks noChangeAspect="1"/>
          </p:cNvPicPr>
          <p:nvPr/>
        </p:nvPicPr>
        <p:blipFill>
          <a:blip r:embed="rId5"/>
          <a:stretch>
            <a:fillRect/>
          </a:stretch>
        </p:blipFill>
        <p:spPr>
          <a:xfrm>
            <a:off x="760123" y="1749064"/>
            <a:ext cx="3497265" cy="3462293"/>
          </a:xfrm>
          <a:prstGeom prst="rect">
            <a:avLst/>
          </a:prstGeom>
        </p:spPr>
      </p:pic>
      <p:sp>
        <p:nvSpPr>
          <p:cNvPr id="9" name="Téglalap 8"/>
          <p:cNvSpPr/>
          <p:nvPr/>
        </p:nvSpPr>
        <p:spPr>
          <a:xfrm>
            <a:off x="931192" y="5171981"/>
            <a:ext cx="3155126" cy="923330"/>
          </a:xfrm>
          <a:prstGeom prst="rect">
            <a:avLst/>
          </a:prstGeom>
        </p:spPr>
        <p:txBody>
          <a:bodyPr wrap="square">
            <a:spAutoFit/>
          </a:bodyPr>
          <a:lstStyle/>
          <a:p>
            <a:pPr lvl="0" algn="ctr"/>
            <a:r>
              <a:rPr lang="hu-HU" dirty="0" smtClean="0">
                <a:solidFill>
                  <a:prstClr val="black"/>
                </a:solidFill>
                <a:latin typeface="Centaur" panose="02030504050205020304" pitchFamily="18" charset="0"/>
              </a:rPr>
              <a:t>Description for the</a:t>
            </a:r>
            <a:r>
              <a:rPr lang="en-GB" dirty="0" smtClean="0">
                <a:solidFill>
                  <a:prstClr val="black"/>
                </a:solidFill>
                <a:latin typeface="Centaur" panose="02030504050205020304" pitchFamily="18" charset="0"/>
              </a:rPr>
              <a:t> </a:t>
            </a:r>
            <a:r>
              <a:rPr lang="hu-HU" dirty="0" smtClean="0">
                <a:solidFill>
                  <a:prstClr val="black"/>
                </a:solidFill>
                <a:latin typeface="Centaur" panose="02030504050205020304" pitchFamily="18" charset="0"/>
              </a:rPr>
              <a:t>elastic</a:t>
            </a:r>
            <a:r>
              <a:rPr lang="en-GB" dirty="0" smtClean="0">
                <a:solidFill>
                  <a:prstClr val="black"/>
                </a:solidFill>
                <a:latin typeface="Centaur" panose="02030504050205020304" pitchFamily="18" charset="0"/>
              </a:rPr>
              <a:t> slope</a:t>
            </a:r>
            <a:r>
              <a:rPr lang="hu-HU" dirty="0" smtClean="0">
                <a:solidFill>
                  <a:prstClr val="black"/>
                </a:solidFill>
                <a:latin typeface="Centaur" panose="02030504050205020304" pitchFamily="18" charset="0"/>
              </a:rPr>
              <a:t> data using unitarization procedure</a:t>
            </a:r>
            <a:r>
              <a:rPr lang="en-GB" dirty="0" smtClean="0">
                <a:solidFill>
                  <a:prstClr val="black"/>
                </a:solidFill>
                <a:latin typeface="Centaur" panose="02030504050205020304" pitchFamily="18" charset="0"/>
              </a:rPr>
              <a:t>.</a:t>
            </a:r>
            <a:endParaRPr lang="hu-HU" dirty="0">
              <a:solidFill>
                <a:prstClr val="black"/>
              </a:solidFill>
              <a:latin typeface="Centaur" panose="02030504050205020304" pitchFamily="18" charset="0"/>
            </a:endParaRPr>
          </a:p>
        </p:txBody>
      </p:sp>
      <mc:AlternateContent xmlns:mc="http://schemas.openxmlformats.org/markup-compatibility/2006" xmlns:a14="http://schemas.microsoft.com/office/drawing/2010/main">
        <mc:Choice Requires="a14">
          <p:sp>
            <p:nvSpPr>
              <p:cNvPr id="2" name="Téglalap 1"/>
              <p:cNvSpPr/>
              <p:nvPr/>
            </p:nvSpPr>
            <p:spPr>
              <a:xfrm>
                <a:off x="5712522" y="5247280"/>
                <a:ext cx="1490857" cy="369332"/>
              </a:xfrm>
              <a:prstGeom prst="rect">
                <a:avLst/>
              </a:prstGeom>
            </p:spPr>
            <p:txBody>
              <a:bodyPr wrap="none">
                <a:spAutoFit/>
              </a:bodyPr>
              <a:lstStyle/>
              <a:p>
                <a:pPr lvl="0" algn="ctr"/>
                <a14:m>
                  <m:oMath xmlns:m="http://schemas.openxmlformats.org/officeDocument/2006/math">
                    <m:r>
                      <a:rPr lang="hu-HU" b="0" i="1" smtClean="0">
                        <a:solidFill>
                          <a:prstClr val="black"/>
                        </a:solidFill>
                        <a:latin typeface="Cambria Math" panose="02040503050406030204" pitchFamily="18" charset="0"/>
                      </a:rPr>
                      <m:t>𝐵</m:t>
                    </m:r>
                    <m:r>
                      <a:rPr lang="hu-HU" b="0" i="1" smtClean="0">
                        <a:solidFill>
                          <a:prstClr val="black"/>
                        </a:solidFill>
                        <a:latin typeface="Cambria Math" panose="02040503050406030204" pitchFamily="18" charset="0"/>
                      </a:rPr>
                      <m:t>/</m:t>
                    </m:r>
                    <m:r>
                      <m:rPr>
                        <m:sty m:val="p"/>
                      </m:rPr>
                      <a:rPr lang="hu-HU" b="0" i="0" smtClean="0">
                        <a:solidFill>
                          <a:prstClr val="black"/>
                        </a:solidFill>
                        <a:latin typeface="Cambria Math" panose="02040503050406030204" pitchFamily="18" charset="0"/>
                      </a:rPr>
                      <m:t>ln</m:t>
                    </m:r>
                    <m:r>
                      <a:rPr lang="hu-HU" b="0" i="1" smtClean="0">
                        <a:solidFill>
                          <a:prstClr val="black"/>
                        </a:solidFill>
                        <a:latin typeface="Cambria Math" panose="02040503050406030204" pitchFamily="18" charset="0"/>
                      </a:rPr>
                      <m:t>⁡(</m:t>
                    </m:r>
                    <m:r>
                      <a:rPr lang="hu-HU" b="0" i="1" smtClean="0">
                        <a:solidFill>
                          <a:prstClr val="black"/>
                        </a:solidFill>
                        <a:latin typeface="Cambria Math" panose="02040503050406030204" pitchFamily="18" charset="0"/>
                      </a:rPr>
                      <m:t>𝑠</m:t>
                    </m:r>
                    <m:r>
                      <a:rPr lang="hu-HU" b="0" i="1" smtClean="0">
                        <a:solidFill>
                          <a:prstClr val="black"/>
                        </a:solidFill>
                        <a:latin typeface="Cambria Math" panose="02040503050406030204" pitchFamily="18" charset="0"/>
                      </a:rPr>
                      <m:t>)</m:t>
                    </m:r>
                  </m:oMath>
                </a14:m>
                <a:r>
                  <a:rPr lang="hu-HU" dirty="0" smtClean="0">
                    <a:solidFill>
                      <a:prstClr val="black"/>
                    </a:solidFill>
                    <a:latin typeface="Centaur" panose="02030504050205020304" pitchFamily="18" charset="0"/>
                  </a:rPr>
                  <a:t> ratio.</a:t>
                </a:r>
                <a:endParaRPr lang="hu-HU" dirty="0">
                  <a:solidFill>
                    <a:prstClr val="black"/>
                  </a:solidFill>
                  <a:latin typeface="Centaur" panose="02030504050205020304" pitchFamily="18" charset="0"/>
                </a:endParaRPr>
              </a:p>
            </p:txBody>
          </p:sp>
        </mc:Choice>
        <mc:Fallback xmlns="">
          <p:sp>
            <p:nvSpPr>
              <p:cNvPr id="2" name="Téglalap 1"/>
              <p:cNvSpPr>
                <a:spLocks noRot="1" noChangeAspect="1" noMove="1" noResize="1" noEditPoints="1" noAdjustHandles="1" noChangeArrowheads="1" noChangeShapeType="1" noTextEdit="1"/>
              </p:cNvSpPr>
              <p:nvPr/>
            </p:nvSpPr>
            <p:spPr>
              <a:xfrm>
                <a:off x="7890499" y="5853373"/>
                <a:ext cx="1440202" cy="369332"/>
              </a:xfrm>
              <a:prstGeom prst="rect">
                <a:avLst/>
              </a:prstGeom>
              <a:blipFill rotWithShape="0">
                <a:blip r:embed="rId6"/>
                <a:stretch>
                  <a:fillRect t="-6557" r="-2954" b="-26230"/>
                </a:stretch>
              </a:blipFill>
            </p:spPr>
            <p:txBody>
              <a:bodyPr/>
              <a:lstStyle/>
              <a:p>
                <a:r>
                  <a:rPr lang="en-GB">
                    <a:noFill/>
                  </a:rPr>
                  <a:t> </a:t>
                </a:r>
              </a:p>
            </p:txBody>
          </p:sp>
        </mc:Fallback>
      </mc:AlternateContent>
    </p:spTree>
    <p:extLst>
      <p:ext uri="{BB962C8B-B14F-4D97-AF65-F5344CB8AC3E}">
        <p14:creationId xmlns:p14="http://schemas.microsoft.com/office/powerpoint/2010/main" val="3741270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899734" y="339756"/>
            <a:ext cx="6180497" cy="4817436"/>
          </a:xfrm>
          <a:prstGeom prst="rect">
            <a:avLst/>
          </a:prstGeom>
        </p:spPr>
      </p:pic>
      <p:sp>
        <p:nvSpPr>
          <p:cNvPr id="3" name="TextBox 2"/>
          <p:cNvSpPr txBox="1"/>
          <p:nvPr/>
        </p:nvSpPr>
        <p:spPr>
          <a:xfrm>
            <a:off x="7668344" y="692696"/>
            <a:ext cx="434734" cy="584775"/>
          </a:xfrm>
          <a:prstGeom prst="rect">
            <a:avLst/>
          </a:prstGeom>
          <a:noFill/>
        </p:spPr>
        <p:txBody>
          <a:bodyPr wrap="none" rtlCol="0">
            <a:spAutoFit/>
          </a:bodyPr>
          <a:lstStyle/>
          <a:p>
            <a:r>
              <a:rPr lang="en-US" sz="3200" b="1" dirty="0" smtClean="0">
                <a:solidFill>
                  <a:srgbClr val="C00000"/>
                </a:solidFill>
              </a:rPr>
              <a:t>?</a:t>
            </a:r>
            <a:endParaRPr lang="en-US" sz="3200" b="1" dirty="0">
              <a:solidFill>
                <a:srgbClr val="C00000"/>
              </a:solidFill>
            </a:endParaRPr>
          </a:p>
        </p:txBody>
      </p:sp>
      <p:sp>
        <p:nvSpPr>
          <p:cNvPr id="5" name="TextBox 4"/>
          <p:cNvSpPr txBox="1"/>
          <p:nvPr/>
        </p:nvSpPr>
        <p:spPr>
          <a:xfrm>
            <a:off x="1899734" y="5661248"/>
            <a:ext cx="6562414" cy="369332"/>
          </a:xfrm>
          <a:prstGeom prst="rect">
            <a:avLst/>
          </a:prstGeom>
          <a:noFill/>
        </p:spPr>
        <p:txBody>
          <a:bodyPr wrap="square" rtlCol="0">
            <a:spAutoFit/>
          </a:bodyPr>
          <a:lstStyle/>
          <a:p>
            <a:r>
              <a:rPr lang="en-US" dirty="0" err="1" smtClean="0"/>
              <a:t>W.Broniowski</a:t>
            </a:r>
            <a:r>
              <a:rPr lang="en-US" dirty="0" smtClean="0"/>
              <a:t>, L.J., and R. </a:t>
            </a:r>
            <a:r>
              <a:rPr lang="en-US" dirty="0" err="1" smtClean="0"/>
              <a:t>Schicker</a:t>
            </a:r>
            <a:r>
              <a:rPr lang="en-US" dirty="0" smtClean="0"/>
              <a:t>, work in progress</a:t>
            </a:r>
            <a:endParaRPr lang="en-US" dirty="0"/>
          </a:p>
        </p:txBody>
      </p:sp>
    </p:spTree>
    <p:extLst>
      <p:ext uri="{BB962C8B-B14F-4D97-AF65-F5344CB8AC3E}">
        <p14:creationId xmlns:p14="http://schemas.microsoft.com/office/powerpoint/2010/main" val="2004623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SONY Z11\Desktop\r5.jpg"/>
          <p:cNvPicPr>
            <a:picLocks noChangeAspect="1" noChangeArrowheads="1"/>
          </p:cNvPicPr>
          <p:nvPr/>
        </p:nvPicPr>
        <p:blipFill>
          <a:blip r:embed="rId2" cstate="print"/>
          <a:srcRect/>
          <a:stretch>
            <a:fillRect/>
          </a:stretch>
        </p:blipFill>
        <p:spPr bwMode="auto">
          <a:xfrm>
            <a:off x="1938337" y="1984374"/>
            <a:ext cx="6407337" cy="3820889"/>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SONY Z11\Desktop\R_diff.jpg"/>
          <p:cNvPicPr>
            <a:picLocks noChangeAspect="1" noChangeArrowheads="1"/>
          </p:cNvPicPr>
          <p:nvPr/>
        </p:nvPicPr>
        <p:blipFill>
          <a:blip r:embed="rId2" cstate="print"/>
          <a:srcRect/>
          <a:stretch>
            <a:fillRect/>
          </a:stretch>
        </p:blipFill>
        <p:spPr bwMode="auto">
          <a:xfrm>
            <a:off x="1619672" y="1229979"/>
            <a:ext cx="5904656" cy="450327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4"/>
          <p:cNvPicPr>
            <a:picLocks noChangeAspect="1" noChangeArrowheads="1"/>
          </p:cNvPicPr>
          <p:nvPr/>
        </p:nvPicPr>
        <p:blipFill>
          <a:blip r:embed="rId2" cstate="print"/>
          <a:srcRect/>
          <a:stretch>
            <a:fillRect/>
          </a:stretch>
        </p:blipFill>
        <p:spPr bwMode="auto">
          <a:xfrm>
            <a:off x="609600" y="1657350"/>
            <a:ext cx="7924800" cy="3543300"/>
          </a:xfrm>
          <a:prstGeom prst="rect">
            <a:avLst/>
          </a:prstGeom>
          <a:noFill/>
          <a:ln w="9525">
            <a:noFill/>
            <a:miter lim="800000"/>
            <a:headEnd/>
            <a:tailEnd/>
          </a:ln>
        </p:spPr>
      </p:pic>
    </p:spTree>
    <p:extLst>
      <p:ext uri="{BB962C8B-B14F-4D97-AF65-F5344CB8AC3E}">
        <p14:creationId xmlns:p14="http://schemas.microsoft.com/office/powerpoint/2010/main" val="1579641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t="25166"/>
          <a:stretch>
            <a:fillRect/>
          </a:stretch>
        </p:blipFill>
        <p:spPr bwMode="auto">
          <a:xfrm>
            <a:off x="900113" y="744538"/>
            <a:ext cx="6767512" cy="3044825"/>
          </a:xfrm>
          <a:prstGeom prst="rect">
            <a:avLst/>
          </a:prstGeom>
          <a:noFill/>
          <a:ln w="9525">
            <a:noFill/>
            <a:miter lim="800000"/>
            <a:headEnd/>
            <a:tailEnd/>
          </a:ln>
        </p:spPr>
      </p:pic>
      <p:pic>
        <p:nvPicPr>
          <p:cNvPr id="34819" name="Picture 3" descr="txp_fig"/>
          <p:cNvPicPr>
            <a:picLocks noChangeAspect="1" noChangeArrowheads="1"/>
          </p:cNvPicPr>
          <p:nvPr>
            <p:custDataLst>
              <p:tags r:id="rId1"/>
            </p:custDataLst>
          </p:nvPr>
        </p:nvPicPr>
        <p:blipFill>
          <a:blip r:embed="rId4" cstate="print">
            <a:clrChange>
              <a:clrFrom>
                <a:srgbClr val="FFFFFF"/>
              </a:clrFrom>
              <a:clrTo>
                <a:srgbClr val="FFFFFF">
                  <a:alpha val="0"/>
                </a:srgbClr>
              </a:clrTo>
            </a:clrChange>
          </a:blip>
          <a:srcRect/>
          <a:stretch>
            <a:fillRect/>
          </a:stretch>
        </p:blipFill>
        <p:spPr bwMode="auto">
          <a:xfrm>
            <a:off x="1262063" y="4149725"/>
            <a:ext cx="6262687" cy="1744663"/>
          </a:xfrm>
          <a:prstGeom prst="rect">
            <a:avLst/>
          </a:prstGeom>
          <a:noFill/>
          <a:ln w="9525">
            <a:noFill/>
            <a:miter lim="800000"/>
            <a:headEnd/>
            <a:tailEnd/>
          </a:ln>
        </p:spPr>
      </p:pic>
    </p:spTree>
    <p:extLst>
      <p:ext uri="{BB962C8B-B14F-4D97-AF65-F5344CB8AC3E}">
        <p14:creationId xmlns:p14="http://schemas.microsoft.com/office/powerpoint/2010/main" val="783236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215900" y="549275"/>
            <a:ext cx="8893175" cy="5757863"/>
          </a:xfrm>
          <a:prstGeom prst="rect">
            <a:avLst/>
          </a:prstGeom>
          <a:noFill/>
          <a:ln w="9525">
            <a:noFill/>
            <a:miter lim="800000"/>
            <a:headEnd/>
            <a:tailEnd/>
          </a:ln>
        </p:spPr>
      </p:pic>
    </p:spTree>
    <p:extLst>
      <p:ext uri="{BB962C8B-B14F-4D97-AF65-F5344CB8AC3E}">
        <p14:creationId xmlns:p14="http://schemas.microsoft.com/office/powerpoint/2010/main" val="13729087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smtClean="0">
                <a:solidFill>
                  <a:srgbClr val="C00000"/>
                </a:solidFill>
              </a:rPr>
              <a:t>Topic</a:t>
            </a:r>
            <a:r>
              <a:rPr lang="en-US" b="1" i="1" dirty="0" smtClean="0">
                <a:solidFill>
                  <a:srgbClr val="C00000"/>
                </a:solidFill>
              </a:rPr>
              <a:t>s:</a:t>
            </a:r>
            <a:endParaRPr lang="en-US" b="1" dirty="0">
              <a:solidFill>
                <a:srgbClr val="C00000"/>
              </a:solidFill>
            </a:endParaRPr>
          </a:p>
        </p:txBody>
      </p:sp>
      <p:sp>
        <p:nvSpPr>
          <p:cNvPr id="3" name="Content Placeholder 2"/>
          <p:cNvSpPr>
            <a:spLocks noGrp="1"/>
          </p:cNvSpPr>
          <p:nvPr>
            <p:ph idx="1"/>
          </p:nvPr>
        </p:nvSpPr>
        <p:spPr>
          <a:xfrm>
            <a:off x="0" y="1600200"/>
            <a:ext cx="9144000" cy="4525963"/>
          </a:xfrm>
        </p:spPr>
        <p:txBody>
          <a:bodyPr/>
          <a:lstStyle/>
          <a:p>
            <a:r>
              <a:rPr lang="en-US" sz="2800" dirty="0" smtClean="0">
                <a:solidFill>
                  <a:srgbClr val="0070C0"/>
                </a:solidFill>
              </a:rPr>
              <a:t>Elastic pp scattering news: </a:t>
            </a:r>
          </a:p>
          <a:p>
            <a:r>
              <a:rPr lang="en-US" sz="2800" dirty="0" smtClean="0">
                <a:solidFill>
                  <a:srgbClr val="0070C0"/>
                </a:solidFill>
              </a:rPr>
              <a:t>the low |t| ”break” near -0.1 </a:t>
            </a:r>
            <a:r>
              <a:rPr lang="en-US" sz="2800" dirty="0" err="1" smtClean="0">
                <a:solidFill>
                  <a:srgbClr val="0070C0"/>
                </a:solidFill>
              </a:rPr>
              <a:t>GeV</a:t>
            </a:r>
            <a:r>
              <a:rPr lang="en-US" sz="2800" dirty="0" smtClean="0">
                <a:solidFill>
                  <a:srgbClr val="0070C0"/>
                </a:solidFill>
              </a:rPr>
              <a:t> </a:t>
            </a:r>
            <a:r>
              <a:rPr lang="en-US" sz="2800" baseline="30000" dirty="0" smtClean="0">
                <a:solidFill>
                  <a:srgbClr val="0070C0"/>
                </a:solidFill>
              </a:rPr>
              <a:t>2 </a:t>
            </a:r>
            <a:r>
              <a:rPr lang="en-US" sz="2800" baseline="30000" dirty="0">
                <a:solidFill>
                  <a:srgbClr val="0070C0"/>
                </a:solidFill>
              </a:rPr>
              <a:t> </a:t>
            </a:r>
            <a:r>
              <a:rPr lang="en-US" sz="2800" baseline="30000" dirty="0" smtClean="0">
                <a:solidFill>
                  <a:srgbClr val="0070C0"/>
                </a:solidFill>
              </a:rPr>
              <a:t> </a:t>
            </a:r>
            <a:endParaRPr lang="en-US" sz="2800" baseline="-25000" dirty="0">
              <a:solidFill>
                <a:srgbClr val="0070C0"/>
              </a:solidFill>
            </a:endParaRPr>
          </a:p>
          <a:p>
            <a:r>
              <a:rPr lang="en-US" sz="2800" dirty="0" smtClean="0">
                <a:solidFill>
                  <a:srgbClr val="0070C0"/>
                </a:solidFill>
              </a:rPr>
              <a:t>“non-regular” slope B(s) at 13 </a:t>
            </a:r>
            <a:r>
              <a:rPr lang="en-US" sz="2800" dirty="0" err="1" smtClean="0">
                <a:solidFill>
                  <a:srgbClr val="0070C0"/>
                </a:solidFill>
              </a:rPr>
              <a:t>GeV</a:t>
            </a:r>
            <a:endParaRPr lang="en-US" sz="2800" dirty="0" smtClean="0">
              <a:solidFill>
                <a:srgbClr val="0070C0"/>
              </a:solidFill>
            </a:endParaRPr>
          </a:p>
          <a:p>
            <a:r>
              <a:rPr lang="en-US" sz="2800" dirty="0" smtClean="0">
                <a:solidFill>
                  <a:srgbClr val="0070C0"/>
                </a:solidFill>
              </a:rPr>
              <a:t>Single-</a:t>
            </a:r>
            <a:r>
              <a:rPr lang="en-US" sz="2800" dirty="0">
                <a:solidFill>
                  <a:srgbClr val="0070C0"/>
                </a:solidFill>
              </a:rPr>
              <a:t> </a:t>
            </a:r>
            <a:r>
              <a:rPr lang="en-US" sz="2800" dirty="0" smtClean="0">
                <a:solidFill>
                  <a:srgbClr val="0070C0"/>
                </a:solidFill>
              </a:rPr>
              <a:t>and double diffraction dissociation (resonances in </a:t>
            </a:r>
            <a:r>
              <a:rPr lang="en-US" sz="2800" dirty="0" err="1" smtClean="0">
                <a:solidFill>
                  <a:srgbClr val="0070C0"/>
                </a:solidFill>
              </a:rPr>
              <a:t>M</a:t>
            </a:r>
            <a:r>
              <a:rPr lang="en-US" sz="2800" baseline="-25000" dirty="0" err="1" smtClean="0">
                <a:solidFill>
                  <a:srgbClr val="0070C0"/>
                </a:solidFill>
              </a:rPr>
              <a:t>x</a:t>
            </a:r>
            <a:r>
              <a:rPr lang="en-US" sz="2800" dirty="0" smtClean="0">
                <a:solidFill>
                  <a:srgbClr val="0070C0"/>
                </a:solidFill>
              </a:rPr>
              <a:t>), </a:t>
            </a:r>
            <a:r>
              <a:rPr lang="en-US" sz="2800" dirty="0">
                <a:solidFill>
                  <a:srgbClr val="0070C0"/>
                </a:solidFill>
              </a:rPr>
              <a:t>i</a:t>
            </a:r>
            <a:r>
              <a:rPr lang="en-US" sz="2800" dirty="0" smtClean="0">
                <a:solidFill>
                  <a:srgbClr val="0070C0"/>
                </a:solidFill>
              </a:rPr>
              <a:t>n </a:t>
            </a:r>
            <a:r>
              <a:rPr lang="en-US" sz="2800" dirty="0" err="1" smtClean="0">
                <a:solidFill>
                  <a:srgbClr val="0070C0"/>
                </a:solidFill>
              </a:rPr>
              <a:t>collab</a:t>
            </a:r>
            <a:r>
              <a:rPr lang="en-US" sz="2800" dirty="0" smtClean="0">
                <a:solidFill>
                  <a:srgbClr val="0070C0"/>
                </a:solidFill>
              </a:rPr>
              <a:t>. with </a:t>
            </a:r>
            <a:r>
              <a:rPr lang="en-US" sz="2800" dirty="0" err="1" smtClean="0">
                <a:solidFill>
                  <a:srgbClr val="0070C0"/>
                </a:solidFill>
              </a:rPr>
              <a:t>Risto</a:t>
            </a:r>
            <a:r>
              <a:rPr lang="en-US" sz="2800" dirty="0" smtClean="0">
                <a:solidFill>
                  <a:srgbClr val="0070C0"/>
                </a:solidFill>
              </a:rPr>
              <a:t> </a:t>
            </a:r>
            <a:r>
              <a:rPr lang="en-US" sz="2800" dirty="0" err="1" smtClean="0">
                <a:solidFill>
                  <a:srgbClr val="0070C0"/>
                </a:solidFill>
              </a:rPr>
              <a:t>Orava</a:t>
            </a:r>
            <a:r>
              <a:rPr lang="en-US" sz="2800" dirty="0" smtClean="0">
                <a:solidFill>
                  <a:srgbClr val="0070C0"/>
                </a:solidFill>
              </a:rPr>
              <a:t> et al.;</a:t>
            </a:r>
          </a:p>
          <a:p>
            <a:r>
              <a:rPr lang="en-US" sz="2800" dirty="0" smtClean="0">
                <a:solidFill>
                  <a:srgbClr val="0070C0"/>
                </a:solidFill>
              </a:rPr>
              <a:t>Central diffractive production, predictions </a:t>
            </a:r>
          </a:p>
          <a:p>
            <a:r>
              <a:rPr lang="en-US" sz="2800" dirty="0" smtClean="0">
                <a:solidFill>
                  <a:srgbClr val="0070C0"/>
                </a:solidFill>
              </a:rPr>
              <a:t>(with Rainer </a:t>
            </a:r>
            <a:r>
              <a:rPr lang="en-US" sz="2800" dirty="0" err="1" smtClean="0">
                <a:solidFill>
                  <a:srgbClr val="0070C0"/>
                </a:solidFill>
              </a:rPr>
              <a:t>Schicker</a:t>
            </a:r>
            <a:r>
              <a:rPr lang="en-US" sz="2800" dirty="0" smtClean="0">
                <a:solidFill>
                  <a:srgbClr val="0070C0"/>
                </a:solidFill>
              </a:rPr>
              <a:t> et </a:t>
            </a:r>
            <a:r>
              <a:rPr lang="en-US" sz="2800" smtClean="0">
                <a:solidFill>
                  <a:srgbClr val="0070C0"/>
                </a:solidFill>
              </a:rPr>
              <a:t>al., in progress)</a:t>
            </a:r>
            <a:endParaRPr lang="en-US" sz="2800" dirty="0" smtClean="0"/>
          </a:p>
          <a:p>
            <a:endParaRPr lang="en-US" dirty="0"/>
          </a:p>
        </p:txBody>
      </p:sp>
    </p:spTree>
    <p:extLst>
      <p:ext uri="{BB962C8B-B14F-4D97-AF65-F5344CB8AC3E}">
        <p14:creationId xmlns:p14="http://schemas.microsoft.com/office/powerpoint/2010/main" val="1336394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srcRect/>
          <a:stretch>
            <a:fillRect/>
          </a:stretch>
        </p:blipFill>
        <p:spPr bwMode="auto">
          <a:xfrm>
            <a:off x="1731963" y="1065213"/>
            <a:ext cx="5335587" cy="1749425"/>
          </a:xfrm>
          <a:prstGeom prst="rect">
            <a:avLst/>
          </a:prstGeom>
          <a:noFill/>
          <a:ln w="9525">
            <a:noFill/>
            <a:round/>
            <a:headEnd/>
            <a:tailEnd/>
          </a:ln>
        </p:spPr>
      </p:pic>
      <p:pic>
        <p:nvPicPr>
          <p:cNvPr id="4099" name="Picture 2"/>
          <p:cNvPicPr>
            <a:picLocks noChangeAspect="1" noChangeArrowheads="1"/>
          </p:cNvPicPr>
          <p:nvPr/>
        </p:nvPicPr>
        <p:blipFill>
          <a:blip r:embed="rId4" cstate="print"/>
          <a:srcRect/>
          <a:stretch>
            <a:fillRect/>
          </a:stretch>
        </p:blipFill>
        <p:spPr bwMode="auto">
          <a:xfrm>
            <a:off x="1619250" y="3933825"/>
            <a:ext cx="5238750" cy="23780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2" cstate="print"/>
          <a:srcRect/>
          <a:stretch>
            <a:fillRect/>
          </a:stretch>
        </p:blipFill>
        <p:spPr bwMode="auto">
          <a:xfrm>
            <a:off x="838200" y="476250"/>
            <a:ext cx="7175500" cy="6408738"/>
          </a:xfrm>
          <a:prstGeom prst="rect">
            <a:avLst/>
          </a:prstGeom>
          <a:noFill/>
          <a:ln w="9525">
            <a:noFill/>
            <a:miter lim="800000"/>
            <a:headEnd/>
            <a:tailEnd/>
          </a:ln>
        </p:spPr>
      </p:pic>
      <p:sp>
        <p:nvSpPr>
          <p:cNvPr id="16387" name="TextBox 2"/>
          <p:cNvSpPr txBox="1">
            <a:spLocks noChangeArrowheads="1"/>
          </p:cNvSpPr>
          <p:nvPr/>
        </p:nvSpPr>
        <p:spPr bwMode="auto">
          <a:xfrm>
            <a:off x="3546475" y="260350"/>
            <a:ext cx="842963" cy="738188"/>
          </a:xfrm>
          <a:prstGeom prst="rect">
            <a:avLst/>
          </a:prstGeom>
          <a:noFill/>
          <a:ln w="9525">
            <a:noFill/>
            <a:miter lim="800000"/>
            <a:headEnd/>
            <a:tailEnd/>
          </a:ln>
        </p:spPr>
        <p:txBody>
          <a:bodyPr wrap="none">
            <a:spAutoFit/>
          </a:bodyPr>
          <a:lstStyle/>
          <a:p>
            <a:r>
              <a:rPr lang="en-US" sz="2400" b="1">
                <a:solidFill>
                  <a:srgbClr val="FF0000"/>
                </a:solidFill>
                <a:latin typeface="Calibri" pitchFamily="32" charset="0"/>
                <a:cs typeface="Arial Unicode MS" charset="0"/>
              </a:rPr>
              <a:t>FNAL</a:t>
            </a:r>
          </a:p>
          <a:p>
            <a:endParaRPr lang="uk-UA"/>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SONY Z11\Desktop\Diagram.jpg"/>
          <p:cNvPicPr>
            <a:picLocks noChangeAspect="1" noChangeArrowheads="1"/>
          </p:cNvPicPr>
          <p:nvPr/>
        </p:nvPicPr>
        <p:blipFill>
          <a:blip r:embed="rId2" cstate="print"/>
          <a:srcRect/>
          <a:stretch>
            <a:fillRect/>
          </a:stretch>
        </p:blipFill>
        <p:spPr bwMode="auto">
          <a:xfrm>
            <a:off x="1630362" y="1728788"/>
            <a:ext cx="6470591" cy="306836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SONY Z11\Desktop\drow1.jpg"/>
          <p:cNvPicPr>
            <a:picLocks noChangeAspect="1" noChangeArrowheads="1"/>
          </p:cNvPicPr>
          <p:nvPr/>
        </p:nvPicPr>
        <p:blipFill>
          <a:blip r:embed="rId2" cstate="print"/>
          <a:srcRect/>
          <a:stretch>
            <a:fillRect/>
          </a:stretch>
        </p:blipFill>
        <p:spPr bwMode="auto">
          <a:xfrm>
            <a:off x="1907704" y="884632"/>
            <a:ext cx="5256584" cy="4936927"/>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addin_tmp.png"/>
          <p:cNvPicPr>
            <a:picLocks noChangeAspect="1"/>
          </p:cNvPicPr>
          <p:nvPr>
            <p:custDataLst>
              <p:tags r:id="rId1"/>
            </p:custDataLst>
          </p:nvPr>
        </p:nvPicPr>
        <p:blipFill>
          <a:blip r:embed="rId3" cstate="print"/>
          <a:stretch>
            <a:fillRect/>
          </a:stretch>
        </p:blipFill>
        <p:spPr>
          <a:xfrm>
            <a:off x="516241" y="980728"/>
            <a:ext cx="8448247" cy="5472647"/>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addin_tmp.png"/>
          <p:cNvPicPr>
            <a:picLocks noChangeAspect="1"/>
          </p:cNvPicPr>
          <p:nvPr>
            <p:custDataLst>
              <p:tags r:id="rId1"/>
            </p:custDataLst>
          </p:nvPr>
        </p:nvPicPr>
        <p:blipFill>
          <a:blip r:embed="rId3" cstate="print"/>
          <a:stretch>
            <a:fillRect/>
          </a:stretch>
        </p:blipFill>
        <p:spPr>
          <a:xfrm>
            <a:off x="242504" y="1556792"/>
            <a:ext cx="8649976" cy="397024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addin_tmp.png"/>
          <p:cNvPicPr>
            <a:picLocks noChangeAspect="1"/>
          </p:cNvPicPr>
          <p:nvPr>
            <p:custDataLst>
              <p:tags r:id="rId1"/>
            </p:custDataLst>
          </p:nvPr>
        </p:nvPicPr>
        <p:blipFill>
          <a:blip r:embed="rId3" cstate="print"/>
          <a:stretch>
            <a:fillRect/>
          </a:stretch>
        </p:blipFill>
        <p:spPr>
          <a:xfrm>
            <a:off x="415490" y="620688"/>
            <a:ext cx="8548998" cy="4202264"/>
          </a:xfrm>
          <a:prstGeom prst="rect">
            <a:avLst/>
          </a:prstGeom>
        </p:spPr>
      </p:pic>
      <p:sp>
        <p:nvSpPr>
          <p:cNvPr id="3" name="TextBox 2"/>
          <p:cNvSpPr txBox="1"/>
          <p:nvPr/>
        </p:nvSpPr>
        <p:spPr>
          <a:xfrm>
            <a:off x="251520" y="4822952"/>
            <a:ext cx="8064896" cy="2123658"/>
          </a:xfrm>
          <a:prstGeom prst="rect">
            <a:avLst/>
          </a:prstGeom>
          <a:noFill/>
        </p:spPr>
        <p:txBody>
          <a:bodyPr wrap="square" rtlCol="0">
            <a:spAutoFit/>
          </a:bodyPr>
          <a:lstStyle/>
          <a:p>
            <a:pPr algn="ctr"/>
            <a:r>
              <a:rPr lang="en-US" sz="2400" b="1" dirty="0">
                <a:solidFill>
                  <a:srgbClr val="0070C0"/>
                </a:solidFill>
              </a:rPr>
              <a:t>Low-mass diffraction dissociation at the LHC</a:t>
            </a:r>
          </a:p>
          <a:p>
            <a:pPr algn="ctr"/>
            <a:r>
              <a:rPr lang="en-US" dirty="0">
                <a:solidFill>
                  <a:srgbClr val="C00000"/>
                </a:solidFill>
              </a:rPr>
              <a:t>L. Jenkovszky, O. </a:t>
            </a:r>
            <a:r>
              <a:rPr lang="en-US" dirty="0" err="1">
                <a:solidFill>
                  <a:srgbClr val="C00000"/>
                </a:solidFill>
              </a:rPr>
              <a:t>Kuprash</a:t>
            </a:r>
            <a:r>
              <a:rPr lang="en-US" dirty="0">
                <a:solidFill>
                  <a:srgbClr val="C00000"/>
                </a:solidFill>
              </a:rPr>
              <a:t>, J. </a:t>
            </a:r>
            <a:r>
              <a:rPr lang="en-US" dirty="0" err="1">
                <a:solidFill>
                  <a:srgbClr val="C00000"/>
                </a:solidFill>
              </a:rPr>
              <a:t>Lamsa</a:t>
            </a:r>
            <a:r>
              <a:rPr lang="en-US" dirty="0">
                <a:solidFill>
                  <a:srgbClr val="C00000"/>
                </a:solidFill>
              </a:rPr>
              <a:t>, V. </a:t>
            </a:r>
            <a:r>
              <a:rPr lang="en-US" dirty="0" err="1">
                <a:solidFill>
                  <a:srgbClr val="C00000"/>
                </a:solidFill>
              </a:rPr>
              <a:t>Magas</a:t>
            </a:r>
            <a:r>
              <a:rPr lang="en-US" dirty="0">
                <a:solidFill>
                  <a:srgbClr val="C00000"/>
                </a:solidFill>
              </a:rPr>
              <a:t>, and R,. </a:t>
            </a:r>
            <a:r>
              <a:rPr lang="en-US" dirty="0" err="1">
                <a:solidFill>
                  <a:srgbClr val="C00000"/>
                </a:solidFill>
              </a:rPr>
              <a:t>Orava</a:t>
            </a:r>
            <a:r>
              <a:rPr lang="en-US" dirty="0">
                <a:solidFill>
                  <a:srgbClr val="C00000"/>
                </a:solidFill>
              </a:rPr>
              <a:t>:</a:t>
            </a:r>
          </a:p>
          <a:p>
            <a:pPr algn="ctr"/>
            <a:r>
              <a:rPr lang="en-US" dirty="0">
                <a:solidFill>
                  <a:srgbClr val="C00000"/>
                </a:solidFill>
              </a:rPr>
              <a:t>Dual-</a:t>
            </a:r>
            <a:r>
              <a:rPr lang="en-US" dirty="0" err="1">
                <a:solidFill>
                  <a:srgbClr val="C00000"/>
                </a:solidFill>
              </a:rPr>
              <a:t>Regge</a:t>
            </a:r>
            <a:r>
              <a:rPr lang="en-US" dirty="0">
                <a:solidFill>
                  <a:srgbClr val="C00000"/>
                </a:solidFill>
              </a:rPr>
              <a:t> approach to high-energy, low-mass DD at the LHC,</a:t>
            </a:r>
          </a:p>
          <a:p>
            <a:pPr algn="ctr"/>
            <a:r>
              <a:rPr lang="en-US" dirty="0">
                <a:solidFill>
                  <a:srgbClr val="C00000"/>
                </a:solidFill>
              </a:rPr>
              <a:t>Phys. Rev. D83(2011)0566014; </a:t>
            </a:r>
            <a:r>
              <a:rPr lang="en-US" dirty="0" err="1">
                <a:solidFill>
                  <a:srgbClr val="C00000"/>
                </a:solidFill>
              </a:rPr>
              <a:t>hep-ph</a:t>
            </a:r>
            <a:r>
              <a:rPr lang="en-US" dirty="0">
                <a:solidFill>
                  <a:srgbClr val="C00000"/>
                </a:solidFill>
              </a:rPr>
              <a:t>/1-11.0664.</a:t>
            </a:r>
          </a:p>
          <a:p>
            <a:pPr algn="ctr"/>
            <a:r>
              <a:rPr lang="en-US" dirty="0">
                <a:solidFill>
                  <a:srgbClr val="C00000"/>
                </a:solidFill>
              </a:rPr>
              <a:t>L. Jenkovszky, O. </a:t>
            </a:r>
            <a:r>
              <a:rPr lang="en-US" dirty="0" err="1">
                <a:solidFill>
                  <a:srgbClr val="C00000"/>
                </a:solidFill>
              </a:rPr>
              <a:t>Kuprash</a:t>
            </a:r>
            <a:r>
              <a:rPr lang="en-US" dirty="0">
                <a:solidFill>
                  <a:srgbClr val="C00000"/>
                </a:solidFill>
              </a:rPr>
              <a:t>, J. </a:t>
            </a:r>
            <a:r>
              <a:rPr lang="en-US" dirty="0" err="1">
                <a:solidFill>
                  <a:srgbClr val="C00000"/>
                </a:solidFill>
              </a:rPr>
              <a:t>Lamsa</a:t>
            </a:r>
            <a:r>
              <a:rPr lang="en-US" dirty="0">
                <a:solidFill>
                  <a:srgbClr val="C00000"/>
                </a:solidFill>
              </a:rPr>
              <a:t> and R. </a:t>
            </a:r>
            <a:r>
              <a:rPr lang="en-US" dirty="0" err="1">
                <a:solidFill>
                  <a:srgbClr val="C00000"/>
                </a:solidFill>
              </a:rPr>
              <a:t>Orava</a:t>
            </a:r>
            <a:r>
              <a:rPr lang="en-US" dirty="0">
                <a:solidFill>
                  <a:srgbClr val="C00000"/>
                </a:solidFill>
              </a:rPr>
              <a:t>: </a:t>
            </a:r>
            <a:r>
              <a:rPr lang="en-US" dirty="0" err="1">
                <a:solidFill>
                  <a:srgbClr val="C00000"/>
                </a:solidFill>
              </a:rPr>
              <a:t>hep-ph</a:t>
            </a:r>
            <a:r>
              <a:rPr lang="en-US" dirty="0">
                <a:solidFill>
                  <a:srgbClr val="C00000"/>
                </a:solidFill>
              </a:rPr>
              <a:t>/11063299,</a:t>
            </a:r>
            <a:br>
              <a:rPr lang="en-US" dirty="0">
                <a:solidFill>
                  <a:srgbClr val="C00000"/>
                </a:solidFill>
              </a:rPr>
            </a:br>
            <a:r>
              <a:rPr lang="en-US" dirty="0">
                <a:solidFill>
                  <a:srgbClr val="C00000"/>
                </a:solidFill>
              </a:rPr>
              <a:t> Mod. Phys. Letters A. </a:t>
            </a:r>
            <a:r>
              <a:rPr lang="en-US" b="1" dirty="0">
                <a:solidFill>
                  <a:srgbClr val="C00000"/>
                </a:solidFill>
              </a:rPr>
              <a:t>26</a:t>
            </a:r>
            <a:r>
              <a:rPr lang="en-US" dirty="0">
                <a:solidFill>
                  <a:srgbClr val="C00000"/>
                </a:solidFill>
              </a:rPr>
              <a:t>(2011) 1-9, August 2011.</a:t>
            </a:r>
            <a:endParaRPr lang="uk-UA" dirty="0">
              <a:solidFill>
                <a:srgbClr val="C00000"/>
              </a:solidFill>
            </a:endParaRP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addin_tmp.png"/>
          <p:cNvPicPr>
            <a:picLocks noChangeAspect="1"/>
          </p:cNvPicPr>
          <p:nvPr>
            <p:custDataLst>
              <p:tags r:id="rId1"/>
            </p:custDataLst>
          </p:nvPr>
        </p:nvPicPr>
        <p:blipFill>
          <a:blip r:embed="rId3" cstate="print"/>
          <a:stretch>
            <a:fillRect/>
          </a:stretch>
        </p:blipFill>
        <p:spPr>
          <a:xfrm>
            <a:off x="395536" y="1767738"/>
            <a:ext cx="8280920" cy="316951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C:\Users\SONY Z11\Desktop\2.jpg"/>
          <p:cNvPicPr>
            <a:picLocks noChangeAspect="1" noChangeArrowheads="1"/>
          </p:cNvPicPr>
          <p:nvPr/>
        </p:nvPicPr>
        <p:blipFill>
          <a:blip r:embed="rId2" cstate="print"/>
          <a:srcRect/>
          <a:stretch>
            <a:fillRect/>
          </a:stretch>
        </p:blipFill>
        <p:spPr bwMode="auto">
          <a:xfrm>
            <a:off x="2027238" y="1354138"/>
            <a:ext cx="3797300" cy="34925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SONY Z11\Desktop\cross_s_fixed_t.jpg"/>
          <p:cNvPicPr>
            <a:picLocks noChangeAspect="1" noChangeArrowheads="1"/>
          </p:cNvPicPr>
          <p:nvPr/>
        </p:nvPicPr>
        <p:blipFill>
          <a:blip r:embed="rId2" cstate="print"/>
          <a:srcRect/>
          <a:stretch>
            <a:fillRect/>
          </a:stretch>
        </p:blipFill>
        <p:spPr bwMode="auto">
          <a:xfrm>
            <a:off x="1979712" y="1454149"/>
            <a:ext cx="5616624" cy="4972491"/>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985963" y="190500"/>
            <a:ext cx="5172075"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3857625"/>
            <a:ext cx="4108450" cy="286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42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214438"/>
            <a:ext cx="3990975" cy="277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5427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225" y="1071563"/>
            <a:ext cx="4224338" cy="294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54278" name="Group 5"/>
          <p:cNvGrpSpPr>
            <a:grpSpLocks/>
          </p:cNvGrpSpPr>
          <p:nvPr/>
        </p:nvGrpSpPr>
        <p:grpSpPr bwMode="auto">
          <a:xfrm>
            <a:off x="323850" y="3840163"/>
            <a:ext cx="962025" cy="395287"/>
            <a:chOff x="204" y="2419"/>
            <a:chExt cx="606" cy="249"/>
          </a:xfrm>
        </p:grpSpPr>
        <p:pic>
          <p:nvPicPr>
            <p:cNvPr id="5428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 y="2419"/>
              <a:ext cx="583" cy="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4286" name="Text Box 7"/>
            <p:cNvSpPr txBox="1">
              <a:spLocks noChangeArrowheads="1"/>
            </p:cNvSpPr>
            <p:nvPr/>
          </p:nvSpPr>
          <p:spPr bwMode="auto">
            <a:xfrm>
              <a:off x="204" y="2430"/>
              <a:ext cx="60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cs typeface="Droid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9pPr>
            </a:lstStyle>
            <a:p>
              <a:pPr eaLnBrk="1" hangingPunct="1">
                <a:buClrTx/>
                <a:buFontTx/>
                <a:buNone/>
              </a:pPr>
              <a:r>
                <a:rPr lang="en-US">
                  <a:solidFill>
                    <a:srgbClr val="FFFFFF"/>
                  </a:solidFill>
                </a:rPr>
                <a:t>t = - 0.1</a:t>
              </a:r>
            </a:p>
          </p:txBody>
        </p:sp>
      </p:grpSp>
      <p:grpSp>
        <p:nvGrpSpPr>
          <p:cNvPr id="54279" name="Group 8"/>
          <p:cNvGrpSpPr>
            <a:grpSpLocks/>
          </p:cNvGrpSpPr>
          <p:nvPr/>
        </p:nvGrpSpPr>
        <p:grpSpPr bwMode="auto">
          <a:xfrm>
            <a:off x="7997825" y="3767138"/>
            <a:ext cx="962025" cy="401637"/>
            <a:chOff x="5038" y="2373"/>
            <a:chExt cx="606" cy="253"/>
          </a:xfrm>
        </p:grpSpPr>
        <p:pic>
          <p:nvPicPr>
            <p:cNvPr id="5428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0" y="2373"/>
              <a:ext cx="582"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4284" name="Text Box 10"/>
            <p:cNvSpPr txBox="1">
              <a:spLocks noChangeArrowheads="1"/>
            </p:cNvSpPr>
            <p:nvPr/>
          </p:nvSpPr>
          <p:spPr bwMode="auto">
            <a:xfrm>
              <a:off x="5038" y="2385"/>
              <a:ext cx="60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cs typeface="Droid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9pPr>
            </a:lstStyle>
            <a:p>
              <a:pPr eaLnBrk="1" hangingPunct="1">
                <a:buClrTx/>
                <a:buFontTx/>
                <a:buNone/>
              </a:pPr>
              <a:r>
                <a:rPr lang="en-US">
                  <a:solidFill>
                    <a:srgbClr val="FFFFFF"/>
                  </a:solidFill>
                </a:rPr>
                <a:t>t = - 0.2</a:t>
              </a:r>
            </a:p>
          </p:txBody>
        </p:sp>
      </p:grpSp>
      <p:grpSp>
        <p:nvGrpSpPr>
          <p:cNvPr id="54280" name="Group 11"/>
          <p:cNvGrpSpPr>
            <a:grpSpLocks/>
          </p:cNvGrpSpPr>
          <p:nvPr/>
        </p:nvGrpSpPr>
        <p:grpSpPr bwMode="auto">
          <a:xfrm>
            <a:off x="1895475" y="6126163"/>
            <a:ext cx="962025" cy="395287"/>
            <a:chOff x="1194" y="3859"/>
            <a:chExt cx="606" cy="249"/>
          </a:xfrm>
        </p:grpSpPr>
        <p:pic>
          <p:nvPicPr>
            <p:cNvPr id="5428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2" y="3859"/>
              <a:ext cx="586" cy="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4282" name="Text Box 13"/>
            <p:cNvSpPr txBox="1">
              <a:spLocks noChangeArrowheads="1"/>
            </p:cNvSpPr>
            <p:nvPr/>
          </p:nvSpPr>
          <p:spPr bwMode="auto">
            <a:xfrm>
              <a:off x="1194" y="3870"/>
              <a:ext cx="60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cs typeface="Droid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roid Sans" charset="0"/>
                  <a:cs typeface="Droid Sans" charset="0"/>
                </a:defRPr>
              </a:lvl9pPr>
            </a:lstStyle>
            <a:p>
              <a:pPr eaLnBrk="1" hangingPunct="1">
                <a:buClrTx/>
                <a:buFontTx/>
                <a:buNone/>
              </a:pPr>
              <a:r>
                <a:rPr lang="en-US">
                  <a:solidFill>
                    <a:srgbClr val="FFFFFF"/>
                  </a:solidFill>
                </a:rPr>
                <a:t>t = - 0.3</a:t>
              </a:r>
            </a:p>
          </p:txBody>
        </p:sp>
      </p:grpSp>
      <p:sp>
        <p:nvSpPr>
          <p:cNvPr id="54274" name="Text Box 1"/>
          <p:cNvSpPr txBox="1">
            <a:spLocks noChangeArrowheads="1"/>
          </p:cNvSpPr>
          <p:nvPr/>
        </p:nvSpPr>
        <p:spPr bwMode="auto">
          <a:xfrm>
            <a:off x="457200" y="116632"/>
            <a:ext cx="8229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ＭＳ Ｐゴシック" charset="0"/>
                <a:cs typeface="Droid Sans"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roid Sans" charset="0"/>
                <a:cs typeface="Droid Sans"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roid Sans" charset="0"/>
                <a:cs typeface="Droid Sans"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roid Sans" charset="0"/>
                <a:cs typeface="Droid Sans"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roid Sans" charset="0"/>
                <a:cs typeface="Droid Sans"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roid Sans" charset="0"/>
                <a:cs typeface="Droid Sans"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roid Sans" charset="0"/>
                <a:cs typeface="Droid Sans"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roid Sans" charset="0"/>
                <a:cs typeface="Droid Sans"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Droid Sans" charset="0"/>
                <a:cs typeface="Droid Sans" charset="0"/>
              </a:defRPr>
            </a:lvl9pPr>
          </a:lstStyle>
          <a:p>
            <a:pPr algn="ctr" eaLnBrk="1" hangingPunct="1">
              <a:buClrTx/>
              <a:buFontTx/>
              <a:buNone/>
            </a:pPr>
            <a:r>
              <a:rPr lang="en-US" sz="3200" dirty="0">
                <a:solidFill>
                  <a:srgbClr val="464653"/>
                </a:solidFill>
                <a:latin typeface="Bookman Old Style" charset="0"/>
              </a:rPr>
              <a:t>Triple differential DD cross sections</a:t>
            </a:r>
          </a:p>
        </p:txBody>
      </p:sp>
    </p:spTree>
    <p:extLst>
      <p:ext uri="{BB962C8B-B14F-4D97-AF65-F5344CB8AC3E}">
        <p14:creationId xmlns:p14="http://schemas.microsoft.com/office/powerpoint/2010/main" val="5078964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1"/>
          <p:cNvGrpSpPr>
            <a:grpSpLocks/>
          </p:cNvGrpSpPr>
          <p:nvPr/>
        </p:nvGrpSpPr>
        <p:grpSpPr bwMode="auto">
          <a:xfrm>
            <a:off x="1475656" y="1628800"/>
            <a:ext cx="5328592" cy="3240360"/>
            <a:chOff x="1665" y="1125"/>
            <a:chExt cx="2699" cy="1754"/>
          </a:xfrm>
        </p:grpSpPr>
        <p:pic>
          <p:nvPicPr>
            <p:cNvPr id="57348" name="Picture 2"/>
            <p:cNvPicPr>
              <a:picLocks noChangeAspect="1" noChangeArrowheads="1"/>
            </p:cNvPicPr>
            <p:nvPr/>
          </p:nvPicPr>
          <p:blipFill>
            <a:blip r:embed="rId3">
              <a:extLst>
                <a:ext uri="{28A0092B-C50C-407E-A947-70E740481C1C}">
                  <a14:useLocalDpi xmlns:a14="http://schemas.microsoft.com/office/drawing/2010/main" val="0"/>
                </a:ext>
              </a:extLst>
            </a:blip>
            <a:srcRect l="9760" t="24625" r="19228" b="13821"/>
            <a:stretch>
              <a:fillRect/>
            </a:stretch>
          </p:blipFill>
          <p:spPr bwMode="auto">
            <a:xfrm>
              <a:off x="1665" y="1125"/>
              <a:ext cx="2699" cy="1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7349" name="Text Box 3"/>
            <p:cNvSpPr txBox="1">
              <a:spLocks noChangeArrowheads="1"/>
            </p:cNvSpPr>
            <p:nvPr/>
          </p:nvSpPr>
          <p:spPr bwMode="auto">
            <a:xfrm>
              <a:off x="1665" y="1125"/>
              <a:ext cx="2699" cy="1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uk-UA"/>
            </a:p>
          </p:txBody>
        </p:sp>
      </p:grpSp>
      <p:sp>
        <p:nvSpPr>
          <p:cNvPr id="57347" name="TextBox 5"/>
          <p:cNvSpPr txBox="1">
            <a:spLocks noChangeArrowheads="1"/>
          </p:cNvSpPr>
          <p:nvPr/>
        </p:nvSpPr>
        <p:spPr bwMode="auto">
          <a:xfrm>
            <a:off x="323528" y="404664"/>
            <a:ext cx="871296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400" b="1" i="1" dirty="0">
                <a:solidFill>
                  <a:srgbClr val="008000"/>
                </a:solidFill>
              </a:rPr>
              <a:t>Prospects (future plans): </a:t>
            </a:r>
            <a:endParaRPr lang="en-US" sz="2400" b="1" i="1" dirty="0" smtClean="0">
              <a:solidFill>
                <a:srgbClr val="008000"/>
              </a:solidFill>
            </a:endParaRPr>
          </a:p>
          <a:p>
            <a:endParaRPr lang="en-US" sz="2000" b="1" dirty="0">
              <a:solidFill>
                <a:srgbClr val="FF0000"/>
              </a:solidFill>
            </a:endParaRPr>
          </a:p>
          <a:p>
            <a:r>
              <a:rPr lang="en-US" sz="2000" b="1" dirty="0" smtClean="0">
                <a:solidFill>
                  <a:srgbClr val="FF0000"/>
                </a:solidFill>
              </a:rPr>
              <a:t>1. Central </a:t>
            </a:r>
            <a:r>
              <a:rPr lang="en-US" sz="2000" b="1" dirty="0">
                <a:solidFill>
                  <a:srgbClr val="FF0000"/>
                </a:solidFill>
              </a:rPr>
              <a:t>diffractive meson production </a:t>
            </a:r>
            <a:r>
              <a:rPr lang="en-US" sz="2000" b="1" dirty="0" smtClean="0">
                <a:solidFill>
                  <a:srgbClr val="FF0000"/>
                </a:solidFill>
              </a:rPr>
              <a:t>(</a:t>
            </a:r>
            <a:r>
              <a:rPr lang="en-US" sz="2000" b="1" dirty="0">
                <a:solidFill>
                  <a:srgbClr val="FF0000"/>
                </a:solidFill>
              </a:rPr>
              <a:t>double </a:t>
            </a:r>
            <a:r>
              <a:rPr lang="en-US" sz="2000" b="1" dirty="0" err="1">
                <a:solidFill>
                  <a:srgbClr val="FF0000"/>
                </a:solidFill>
              </a:rPr>
              <a:t>Pomeron</a:t>
            </a:r>
            <a:r>
              <a:rPr lang="en-US" sz="2000" b="1" dirty="0">
                <a:solidFill>
                  <a:srgbClr val="FF0000"/>
                </a:solidFill>
              </a:rPr>
              <a:t> exchange</a:t>
            </a:r>
            <a:r>
              <a:rPr lang="en-US" sz="2000" b="1" dirty="0" smtClean="0">
                <a:solidFill>
                  <a:srgbClr val="FF0000"/>
                </a:solidFill>
              </a:rPr>
              <a:t>);</a:t>
            </a:r>
            <a:endParaRPr lang="uk-UA" sz="2000" b="1" dirty="0">
              <a:solidFill>
                <a:srgbClr val="FF0000"/>
              </a:solidFill>
            </a:endParaRPr>
          </a:p>
        </p:txBody>
      </p:sp>
      <p:sp>
        <p:nvSpPr>
          <p:cNvPr id="2" name="TextBox 1"/>
          <p:cNvSpPr txBox="1"/>
          <p:nvPr/>
        </p:nvSpPr>
        <p:spPr>
          <a:xfrm>
            <a:off x="539553" y="5085184"/>
            <a:ext cx="8352928" cy="1015663"/>
          </a:xfrm>
          <a:prstGeom prst="rect">
            <a:avLst/>
          </a:prstGeom>
          <a:noFill/>
        </p:spPr>
        <p:txBody>
          <a:bodyPr wrap="square" rtlCol="0">
            <a:spAutoFit/>
          </a:bodyPr>
          <a:lstStyle/>
          <a:p>
            <a:pPr algn="just"/>
            <a:r>
              <a:rPr lang="en-US" sz="2000" b="1" dirty="0" smtClean="0">
                <a:solidFill>
                  <a:srgbClr val="FF0000"/>
                </a:solidFill>
              </a:rPr>
              <a:t>2. Charge exchange reactions at the LHC (single </a:t>
            </a:r>
            <a:r>
              <a:rPr lang="en-US" sz="2000" b="1" dirty="0" err="1" smtClean="0">
                <a:solidFill>
                  <a:srgbClr val="FF0000"/>
                </a:solidFill>
              </a:rPr>
              <a:t>Reggeon</a:t>
            </a:r>
            <a:r>
              <a:rPr lang="en-US" sz="2000" b="1" dirty="0" smtClean="0">
                <a:solidFill>
                  <a:srgbClr val="FF0000"/>
                </a:solidFill>
              </a:rPr>
              <a:t> </a:t>
            </a:r>
            <a:r>
              <a:rPr lang="en-US" sz="2000" b="1" dirty="0" err="1" smtClean="0">
                <a:solidFill>
                  <a:srgbClr val="FF0000"/>
                </a:solidFill>
              </a:rPr>
              <a:t>exchnge</a:t>
            </a:r>
            <a:r>
              <a:rPr lang="en-US" sz="2000" b="1" dirty="0" smtClean="0">
                <a:solidFill>
                  <a:srgbClr val="FF0000"/>
                </a:solidFill>
              </a:rPr>
              <a:t>), e.g. </a:t>
            </a:r>
            <a:r>
              <a:rPr lang="en-US" sz="2000" b="1" dirty="0" err="1" smtClean="0">
                <a:solidFill>
                  <a:srgbClr val="FF0000"/>
                </a:solidFill>
              </a:rPr>
              <a:t>pp</a:t>
            </a:r>
            <a:r>
              <a:rPr lang="en-US" sz="2000" b="1" dirty="0" err="1" smtClean="0">
                <a:solidFill>
                  <a:srgbClr val="FF0000"/>
                </a:solidFill>
                <a:sym typeface="Wingdings"/>
              </a:rPr>
              <a:t>nΔ</a:t>
            </a:r>
            <a:r>
              <a:rPr lang="en-US" sz="2000" b="1" dirty="0" smtClean="0">
                <a:solidFill>
                  <a:srgbClr val="FF0000"/>
                </a:solidFill>
                <a:sym typeface="Wingdings"/>
              </a:rPr>
              <a:t> (in collaboration with Oleg </a:t>
            </a:r>
            <a:r>
              <a:rPr lang="en-US" sz="2000" b="1" dirty="0" err="1" smtClean="0">
                <a:solidFill>
                  <a:srgbClr val="FF0000"/>
                </a:solidFill>
                <a:sym typeface="Wingdings"/>
              </a:rPr>
              <a:t>Kuprash</a:t>
            </a:r>
            <a:r>
              <a:rPr lang="en-US" sz="2000" b="1" dirty="0" smtClean="0">
                <a:solidFill>
                  <a:srgbClr val="FF0000"/>
                </a:solidFill>
                <a:sym typeface="Wingdings"/>
              </a:rPr>
              <a:t> and Rainer </a:t>
            </a:r>
            <a:r>
              <a:rPr lang="en-US" sz="2000" b="1" dirty="0" err="1" smtClean="0">
                <a:solidFill>
                  <a:srgbClr val="FF0000"/>
                </a:solidFill>
                <a:sym typeface="Wingdings"/>
              </a:rPr>
              <a:t>Schicker</a:t>
            </a:r>
            <a:r>
              <a:rPr lang="en-US" sz="2000" b="1" dirty="0" smtClean="0">
                <a:solidFill>
                  <a:srgbClr val="FF0000"/>
                </a:solidFill>
                <a:sym typeface="Wingdings"/>
              </a:rPr>
              <a:t>)</a:t>
            </a:r>
            <a:endParaRPr lang="en-US" sz="2000" b="1" dirty="0">
              <a:solidFill>
                <a:srgbClr val="FF0000"/>
              </a:solidFill>
            </a:endParaRPr>
          </a:p>
        </p:txBody>
      </p:sp>
    </p:spTree>
    <p:extLst>
      <p:ext uri="{BB962C8B-B14F-4D97-AF65-F5344CB8AC3E}">
        <p14:creationId xmlns:p14="http://schemas.microsoft.com/office/powerpoint/2010/main" val="1222359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725" y="0"/>
            <a:ext cx="8972550" cy="6858000"/>
          </a:xfrm>
          <a:prstGeom prst="rect">
            <a:avLst/>
          </a:prstGeom>
        </p:spPr>
      </p:pic>
    </p:spTree>
    <p:extLst>
      <p:ext uri="{BB962C8B-B14F-4D97-AF65-F5344CB8AC3E}">
        <p14:creationId xmlns:p14="http://schemas.microsoft.com/office/powerpoint/2010/main" val="1326047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828" y="0"/>
            <a:ext cx="8804344" cy="6858000"/>
          </a:xfrm>
          <a:prstGeom prst="rect">
            <a:avLst/>
          </a:prstGeom>
        </p:spPr>
      </p:pic>
    </p:spTree>
    <p:extLst>
      <p:ext uri="{BB962C8B-B14F-4D97-AF65-F5344CB8AC3E}">
        <p14:creationId xmlns:p14="http://schemas.microsoft.com/office/powerpoint/2010/main" val="12777420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4"/>
          <p:cNvSpPr txBox="1">
            <a:spLocks noChangeArrowheads="1"/>
          </p:cNvSpPr>
          <p:nvPr/>
        </p:nvSpPr>
        <p:spPr bwMode="auto">
          <a:xfrm>
            <a:off x="2267744" y="2168525"/>
            <a:ext cx="6073457" cy="1107996"/>
          </a:xfrm>
          <a:prstGeom prst="rect">
            <a:avLst/>
          </a:prstGeom>
          <a:noFill/>
          <a:ln w="9525">
            <a:noFill/>
            <a:miter lim="800000"/>
            <a:headEnd/>
            <a:tailEnd/>
          </a:ln>
        </p:spPr>
        <p:txBody>
          <a:bodyPr wrap="square">
            <a:spAutoFit/>
          </a:bodyPr>
          <a:lstStyle/>
          <a:p>
            <a:r>
              <a:rPr lang="en-US" sz="6600" b="1" dirty="0" smtClean="0">
                <a:solidFill>
                  <a:srgbClr val="009900"/>
                </a:solidFill>
              </a:rPr>
              <a:t>Thank you</a:t>
            </a:r>
            <a:r>
              <a:rPr lang="ru-RU" sz="6600" b="1" dirty="0" smtClean="0">
                <a:solidFill>
                  <a:srgbClr val="009900"/>
                </a:solidFill>
              </a:rPr>
              <a:t> </a:t>
            </a:r>
            <a:r>
              <a:rPr lang="ru-RU" sz="6600" b="1" dirty="0">
                <a:solidFill>
                  <a:srgbClr val="009900"/>
                </a:solidFill>
              </a:rPr>
              <a:t>!</a:t>
            </a:r>
          </a:p>
        </p:txBody>
      </p:sp>
      <p:sp>
        <p:nvSpPr>
          <p:cNvPr id="2" name="TextBox 1"/>
          <p:cNvSpPr txBox="1"/>
          <p:nvPr/>
        </p:nvSpPr>
        <p:spPr>
          <a:xfrm>
            <a:off x="2771800" y="2996952"/>
            <a:ext cx="3888432" cy="1107996"/>
          </a:xfrm>
          <a:prstGeom prst="rect">
            <a:avLst/>
          </a:prstGeom>
          <a:noFill/>
        </p:spPr>
        <p:txBody>
          <a:bodyPr wrap="square" rtlCol="0">
            <a:spAutoFit/>
          </a:bodyPr>
          <a:lstStyle/>
          <a:p>
            <a:r>
              <a:rPr lang="en-US" sz="4400" b="1" dirty="0" smtClean="0">
                <a:solidFill>
                  <a:srgbClr val="C00000"/>
                </a:solidFill>
              </a:rPr>
              <a:t> </a:t>
            </a:r>
            <a:r>
              <a:rPr lang="en-US" sz="6600" b="1" dirty="0" smtClean="0">
                <a:solidFill>
                  <a:srgbClr val="C00000"/>
                </a:solidFill>
              </a:rPr>
              <a:t>Gracias!</a:t>
            </a:r>
            <a:endParaRPr lang="en-US" sz="6600" b="1" dirty="0">
              <a:solidFill>
                <a:srgbClr val="C0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36" y="0"/>
            <a:ext cx="8976360" cy="6858000"/>
          </a:xfrm>
          <a:prstGeom prst="rect">
            <a:avLst/>
          </a:prstGeom>
        </p:spPr>
      </p:pic>
    </p:spTree>
    <p:extLst>
      <p:ext uri="{BB962C8B-B14F-4D97-AF65-F5344CB8AC3E}">
        <p14:creationId xmlns:p14="http://schemas.microsoft.com/office/powerpoint/2010/main" val="1737371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4264025" y="3736975"/>
            <a:ext cx="184150" cy="366713"/>
          </a:xfrm>
          <a:prstGeom prst="rect">
            <a:avLst/>
          </a:prstGeom>
          <a:noFill/>
          <a:ln w="9525">
            <a:noFill/>
            <a:miter lim="800000"/>
            <a:headEnd/>
            <a:tailEnd/>
          </a:ln>
        </p:spPr>
        <p:txBody>
          <a:bodyPr wrap="none">
            <a:spAutoFit/>
          </a:bodyPr>
          <a:lstStyle/>
          <a:p>
            <a:endParaRPr lang="uk-UA"/>
          </a:p>
        </p:txBody>
      </p:sp>
      <p:pic>
        <p:nvPicPr>
          <p:cNvPr id="30723" name="Picture 7" descr="txp_fig"/>
          <p:cNvPicPr>
            <a:picLocks noChangeAspect="1" noChangeArrowheads="1"/>
          </p:cNvPicPr>
          <p:nvPr>
            <p:custDataLst>
              <p:tags r:id="rId1"/>
            </p:custDataLst>
          </p:nvPr>
        </p:nvPicPr>
        <p:blipFill>
          <a:blip r:embed="rId5" cstate="print"/>
          <a:srcRect/>
          <a:stretch>
            <a:fillRect/>
          </a:stretch>
        </p:blipFill>
        <p:spPr bwMode="auto">
          <a:xfrm>
            <a:off x="1331913" y="2349500"/>
            <a:ext cx="6943725" cy="1366838"/>
          </a:xfrm>
          <a:prstGeom prst="rect">
            <a:avLst/>
          </a:prstGeom>
          <a:noFill/>
          <a:ln w="9525">
            <a:noFill/>
            <a:miter lim="800000"/>
            <a:headEnd/>
            <a:tailEnd/>
          </a:ln>
        </p:spPr>
      </p:pic>
      <p:sp>
        <p:nvSpPr>
          <p:cNvPr id="30724" name="Text Box 9"/>
          <p:cNvSpPr txBox="1">
            <a:spLocks noChangeArrowheads="1"/>
          </p:cNvSpPr>
          <p:nvPr/>
        </p:nvSpPr>
        <p:spPr bwMode="auto">
          <a:xfrm>
            <a:off x="4119563" y="4816475"/>
            <a:ext cx="184150" cy="366713"/>
          </a:xfrm>
          <a:prstGeom prst="rect">
            <a:avLst/>
          </a:prstGeom>
          <a:noFill/>
          <a:ln w="9525">
            <a:noFill/>
            <a:miter lim="800000"/>
            <a:headEnd/>
            <a:tailEnd/>
          </a:ln>
        </p:spPr>
        <p:txBody>
          <a:bodyPr wrap="none">
            <a:spAutoFit/>
          </a:bodyPr>
          <a:lstStyle/>
          <a:p>
            <a:endParaRPr lang="uk-UA"/>
          </a:p>
        </p:txBody>
      </p:sp>
      <p:sp>
        <p:nvSpPr>
          <p:cNvPr id="30725" name="Text Box 11"/>
          <p:cNvSpPr txBox="1">
            <a:spLocks noChangeArrowheads="1"/>
          </p:cNvSpPr>
          <p:nvPr/>
        </p:nvSpPr>
        <p:spPr bwMode="auto">
          <a:xfrm>
            <a:off x="2555875" y="3644900"/>
            <a:ext cx="3970338" cy="519113"/>
          </a:xfrm>
          <a:prstGeom prst="rect">
            <a:avLst/>
          </a:prstGeom>
          <a:noFill/>
          <a:ln w="9525">
            <a:noFill/>
            <a:miter lim="800000"/>
            <a:headEnd/>
            <a:tailEnd/>
          </a:ln>
        </p:spPr>
        <p:txBody>
          <a:bodyPr>
            <a:spAutoFit/>
          </a:bodyPr>
          <a:lstStyle/>
          <a:p>
            <a:endParaRPr lang="uk-UA" sz="2800" b="1"/>
          </a:p>
        </p:txBody>
      </p:sp>
      <p:graphicFrame>
        <p:nvGraphicFramePr>
          <p:cNvPr id="345151" name="Group 63"/>
          <p:cNvGraphicFramePr>
            <a:graphicFrameLocks noGrp="1"/>
          </p:cNvGraphicFramePr>
          <p:nvPr/>
        </p:nvGraphicFramePr>
        <p:xfrm>
          <a:off x="2700338" y="4005263"/>
          <a:ext cx="3743325" cy="2228850"/>
        </p:xfrm>
        <a:graphic>
          <a:graphicData uri="http://schemas.openxmlformats.org/drawingml/2006/table">
            <a:tbl>
              <a:tblPr/>
              <a:tblGrid>
                <a:gridCol w="1336675"/>
                <a:gridCol w="1247775"/>
                <a:gridCol w="1158875"/>
              </a:tblGrid>
              <a:tr h="447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3200" b="1" i="0" u="none" strike="noStrike" cap="none" normalizeH="0" baseline="0" dirty="0" smtClean="0">
                          <a:ln>
                            <a:noFill/>
                          </a:ln>
                          <a:solidFill>
                            <a:schemeClr val="tx1"/>
                          </a:solidFill>
                          <a:effectLst/>
                          <a:latin typeface="Times New Roman" pitchFamily="18" charset="0"/>
                          <a:cs typeface="Times New Roman" pitchFamily="18" charset="0"/>
                        </a:rPr>
                        <a:t>α</a:t>
                      </a:r>
                      <a:r>
                        <a:rPr kumimoji="0" lang="en-GB" sz="3200" b="1" i="0" u="none" strike="noStrike" cap="none" normalizeH="0" baseline="0" dirty="0" smtClean="0">
                          <a:ln>
                            <a:noFill/>
                          </a:ln>
                          <a:solidFill>
                            <a:schemeClr val="tx1"/>
                          </a:solidFill>
                          <a:effectLst/>
                          <a:latin typeface="Times New Roman" pitchFamily="18" charset="0"/>
                          <a:cs typeface="Times New Roman" pitchFamily="18" charset="0"/>
                        </a:rPr>
                        <a:t>(0)\C</a:t>
                      </a:r>
                      <a:endParaRPr kumimoji="0" lang="en-GB" sz="32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smtClean="0">
                          <a:ln>
                            <a:noFill/>
                          </a:ln>
                          <a:solidFill>
                            <a:schemeClr val="tx1"/>
                          </a:solidFill>
                          <a:effectLst/>
                          <a:latin typeface="Times New Roman" pitchFamily="18" charset="0"/>
                          <a:cs typeface="Times New Roman" pitchFamily="18" charset="0"/>
                        </a:rPr>
                        <a:t>   </a:t>
                      </a:r>
                      <a:r>
                        <a:rPr kumimoji="0" lang="en-GB" sz="36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GB"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smtClean="0">
                          <a:ln>
                            <a:noFill/>
                          </a:ln>
                          <a:solidFill>
                            <a:schemeClr val="tx1"/>
                          </a:solidFill>
                          <a:effectLst/>
                          <a:latin typeface="Times New Roman" pitchFamily="18" charset="0"/>
                          <a:cs typeface="Times New Roman" pitchFamily="18" charset="0"/>
                        </a:rPr>
                        <a:t>   </a:t>
                      </a:r>
                      <a:r>
                        <a:rPr kumimoji="0" lang="en-GB" sz="36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en-GB" sz="36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9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smtClean="0">
                          <a:ln>
                            <a:noFill/>
                          </a:ln>
                          <a:solidFill>
                            <a:schemeClr val="tx1"/>
                          </a:solidFill>
                          <a:effectLst/>
                          <a:latin typeface="Times New Roman" pitchFamily="18" charset="0"/>
                          <a:cs typeface="Times New Roman" pitchFamily="18" charset="0"/>
                        </a:rPr>
                        <a:t>   1</a:t>
                      </a:r>
                      <a:endParaRPr kumimoji="0" lang="en-GB"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smtClean="0">
                          <a:ln>
                            <a:noFill/>
                          </a:ln>
                          <a:solidFill>
                            <a:schemeClr val="tx1"/>
                          </a:solidFill>
                          <a:effectLst/>
                          <a:latin typeface="Times New Roman" pitchFamily="18" charset="0"/>
                          <a:cs typeface="Times New Roman" pitchFamily="18" charset="0"/>
                        </a:rPr>
                        <a:t>   P</a:t>
                      </a:r>
                      <a:endParaRPr kumimoji="0" lang="en-GB"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smtClean="0">
                          <a:ln>
                            <a:noFill/>
                          </a:ln>
                          <a:solidFill>
                            <a:schemeClr val="tx1"/>
                          </a:solidFill>
                          <a:effectLst/>
                          <a:latin typeface="Times New Roman" pitchFamily="18" charset="0"/>
                          <a:cs typeface="Times New Roman" pitchFamily="18" charset="0"/>
                        </a:rPr>
                        <a:t>  O</a:t>
                      </a:r>
                      <a:endParaRPr kumimoji="0" lang="en-GB"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9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smtClean="0">
                          <a:ln>
                            <a:noFill/>
                          </a:ln>
                          <a:solidFill>
                            <a:schemeClr val="tx1"/>
                          </a:solidFill>
                          <a:effectLst/>
                          <a:latin typeface="Times New Roman" pitchFamily="18" charset="0"/>
                          <a:cs typeface="Times New Roman" pitchFamily="18" charset="0"/>
                        </a:rPr>
                        <a:t>  1/2</a:t>
                      </a:r>
                      <a:endParaRPr kumimoji="0" lang="en-GB"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smtClean="0">
                          <a:ln>
                            <a:noFill/>
                          </a:ln>
                          <a:solidFill>
                            <a:schemeClr val="tx1"/>
                          </a:solidFill>
                          <a:effectLst/>
                          <a:latin typeface="Times New Roman" pitchFamily="18" charset="0"/>
                          <a:cs typeface="Times New Roman" pitchFamily="18" charset="0"/>
                        </a:rPr>
                        <a:t>   f</a:t>
                      </a:r>
                      <a:endParaRPr kumimoji="0" lang="en-GB" sz="32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GB" sz="3200" b="1" i="0" u="none" strike="noStrike" cap="none" normalizeH="0" baseline="0" dirty="0" err="1" smtClean="0">
                          <a:ln>
                            <a:noFill/>
                          </a:ln>
                          <a:solidFill>
                            <a:schemeClr val="tx1"/>
                          </a:solidFill>
                          <a:effectLst/>
                          <a:latin typeface="Times New Roman" pitchFamily="18" charset="0"/>
                          <a:cs typeface="Times New Roman" pitchFamily="18" charset="0"/>
                        </a:rPr>
                        <a:t>ω</a:t>
                      </a:r>
                      <a:endParaRPr kumimoji="0" lang="en-GB" sz="32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0744" name="Picture 26" descr="txp_fig"/>
          <p:cNvPicPr>
            <a:picLocks noChangeAspect="1" noChangeArrowheads="1"/>
          </p:cNvPicPr>
          <p:nvPr>
            <p:custDataLst>
              <p:tags r:id="rId2"/>
            </p:custDataLst>
          </p:nvPr>
        </p:nvPicPr>
        <p:blipFill>
          <a:blip r:embed="rId6" cstate="print"/>
          <a:srcRect/>
          <a:stretch>
            <a:fillRect/>
          </a:stretch>
        </p:blipFill>
        <p:spPr bwMode="auto">
          <a:xfrm>
            <a:off x="1325563" y="593725"/>
            <a:ext cx="6769100" cy="1417638"/>
          </a:xfrm>
          <a:prstGeom prst="rect">
            <a:avLst/>
          </a:prstGeom>
          <a:noFill/>
          <a:ln w="9525">
            <a:noFill/>
            <a:miter lim="800000"/>
            <a:headEnd/>
            <a:tailEnd/>
          </a:ln>
        </p:spPr>
      </p:pic>
      <p:pic>
        <p:nvPicPr>
          <p:cNvPr id="30745" name="Picture 28" descr="txp_fig"/>
          <p:cNvPicPr>
            <a:picLocks noChangeAspect="1" noChangeArrowheads="1"/>
          </p:cNvPicPr>
          <p:nvPr>
            <p:custDataLst>
              <p:tags r:id="rId3"/>
            </p:custDataLst>
          </p:nvPr>
        </p:nvPicPr>
        <p:blipFill>
          <a:blip r:embed="rId7" cstate="print">
            <a:clrChange>
              <a:clrFrom>
                <a:srgbClr val="FFFFFF"/>
              </a:clrFrom>
              <a:clrTo>
                <a:srgbClr val="FFFFFF">
                  <a:alpha val="0"/>
                </a:srgbClr>
              </a:clrTo>
            </a:clrChange>
          </a:blip>
          <a:srcRect/>
          <a:stretch>
            <a:fillRect/>
          </a:stretch>
        </p:blipFill>
        <p:spPr bwMode="auto">
          <a:xfrm>
            <a:off x="1319213" y="596900"/>
            <a:ext cx="6769100" cy="1417638"/>
          </a:xfrm>
          <a:prstGeom prst="rect">
            <a:avLst/>
          </a:prstGeom>
          <a:noFill/>
          <a:ln w="9525">
            <a:noFill/>
            <a:miter lim="800000"/>
            <a:headEnd/>
            <a:tailEnd/>
          </a:ln>
        </p:spPr>
      </p:pic>
    </p:spTree>
    <p:extLst>
      <p:ext uri="{BB962C8B-B14F-4D97-AF65-F5344CB8AC3E}">
        <p14:creationId xmlns:p14="http://schemas.microsoft.com/office/powerpoint/2010/main" val="440829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50483" y="857250"/>
            <a:ext cx="6843035" cy="5143500"/>
          </a:xfrm>
          <a:prstGeom prst="rect">
            <a:avLst/>
          </a:prstGeom>
        </p:spPr>
      </p:pic>
    </p:spTree>
    <p:extLst>
      <p:ext uri="{BB962C8B-B14F-4D97-AF65-F5344CB8AC3E}">
        <p14:creationId xmlns:p14="http://schemas.microsoft.com/office/powerpoint/2010/main" val="1774786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txBody>
          <a:bodyPr rtlCol="0">
            <a:normAutofit/>
          </a:bodyPr>
          <a:lstStyle/>
          <a:p>
            <a:pPr eaLnBrk="1" fontAlgn="auto" hangingPunct="1">
              <a:spcAft>
                <a:spcPts val="0"/>
              </a:spcAft>
              <a:defRPr/>
            </a:pPr>
            <a:endParaRPr lang="uk-UA" smtClean="0">
              <a:solidFill>
                <a:schemeClr val="accent1">
                  <a:tint val="88000"/>
                  <a:satMod val="150000"/>
                </a:schemeClr>
              </a:solidFill>
            </a:endParaRPr>
          </a:p>
        </p:txBody>
      </p:sp>
      <p:sp>
        <p:nvSpPr>
          <p:cNvPr id="10243" name="Содержимое 2"/>
          <p:cNvSpPr>
            <a:spLocks noGrp="1"/>
          </p:cNvSpPr>
          <p:nvPr>
            <p:ph idx="1"/>
          </p:nvPr>
        </p:nvSpPr>
        <p:spPr/>
        <p:txBody>
          <a:bodyPr/>
          <a:lstStyle/>
          <a:p>
            <a:pPr eaLnBrk="1" hangingPunct="1"/>
            <a:endParaRPr lang="uk-UA" smtClean="0"/>
          </a:p>
        </p:txBody>
      </p:sp>
      <p:pic>
        <p:nvPicPr>
          <p:cNvPr id="10244" name="Picture 2"/>
          <p:cNvPicPr>
            <a:picLocks noChangeAspect="1" noChangeArrowheads="1"/>
          </p:cNvPicPr>
          <p:nvPr/>
        </p:nvPicPr>
        <p:blipFill>
          <a:blip r:embed="rId2" cstate="print"/>
          <a:srcRect/>
          <a:stretch>
            <a:fillRect/>
          </a:stretch>
        </p:blipFill>
        <p:spPr bwMode="auto">
          <a:xfrm>
            <a:off x="690563" y="-31750"/>
            <a:ext cx="7194550" cy="691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012974"/>
          </a:xfrm>
        </p:spPr>
        <p:txBody>
          <a:bodyPr/>
          <a:lstStyle/>
          <a:p>
            <a:r>
              <a:rPr lang="en-US" b="1" dirty="0" smtClean="0">
                <a:solidFill>
                  <a:srgbClr val="C00000"/>
                </a:solidFill>
              </a:rPr>
              <a:t>NEW: </a:t>
            </a:r>
            <a:r>
              <a:rPr lang="en-US" dirty="0" smtClean="0"/>
              <a:t>Elastic scattering: non-</a:t>
            </a:r>
            <a:r>
              <a:rPr lang="en-US" dirty="0" err="1" smtClean="0"/>
              <a:t>exponentiality</a:t>
            </a:r>
            <a:r>
              <a:rPr lang="en-US" dirty="0" smtClean="0"/>
              <a:t> </a:t>
            </a:r>
            <a:r>
              <a:rPr lang="en-US" dirty="0"/>
              <a:t>at low </a:t>
            </a:r>
            <a:r>
              <a:rPr lang="en-US" dirty="0" smtClean="0"/>
              <a:t>|t|</a:t>
            </a:r>
            <a:endParaRPr lang="en-US" dirty="0"/>
          </a:p>
        </p:txBody>
      </p:sp>
      <p:sp>
        <p:nvSpPr>
          <p:cNvPr id="3" name="Slide Number Placeholder 2"/>
          <p:cNvSpPr>
            <a:spLocks noGrp="1"/>
          </p:cNvSpPr>
          <p:nvPr>
            <p:ph type="sldNum" idx="12"/>
          </p:nvPr>
        </p:nvSpPr>
        <p:spPr/>
        <p:txBody>
          <a:bodyPr/>
          <a:lstStyle/>
          <a:p>
            <a:pPr algn="r"/>
            <a:fld id="{00000000-1234-1234-1234-123412341234}" type="slidenum">
              <a:rPr lang="it" sz="750">
                <a:solidFill>
                  <a:schemeClr val="lt2"/>
                </a:solidFill>
                <a:latin typeface="Open Sans"/>
                <a:ea typeface="Open Sans"/>
                <a:cs typeface="Open Sans"/>
                <a:sym typeface="Open Sans"/>
              </a:rPr>
              <a:pPr algn="r"/>
              <a:t>8</a:t>
            </a:fld>
            <a:endParaRPr lang="it" sz="750">
              <a:solidFill>
                <a:schemeClr val="lt2"/>
              </a:solidFill>
              <a:latin typeface="Open Sans"/>
              <a:ea typeface="Open Sans"/>
              <a:cs typeface="Open Sans"/>
              <a:sym typeface="Open Sans"/>
            </a:endParaRPr>
          </a:p>
        </p:txBody>
      </p:sp>
      <p:pic>
        <p:nvPicPr>
          <p:cNvPr id="4" name="Picture 3"/>
          <p:cNvPicPr>
            <a:picLocks noChangeAspect="1"/>
          </p:cNvPicPr>
          <p:nvPr/>
        </p:nvPicPr>
        <p:blipFill>
          <a:blip r:embed="rId2"/>
          <a:stretch>
            <a:fillRect/>
          </a:stretch>
        </p:blipFill>
        <p:spPr>
          <a:xfrm>
            <a:off x="623427" y="1643498"/>
            <a:ext cx="7329082" cy="3383009"/>
          </a:xfrm>
          <a:prstGeom prst="rect">
            <a:avLst/>
          </a:prstGeom>
        </p:spPr>
      </p:pic>
      <p:sp>
        <p:nvSpPr>
          <p:cNvPr id="5" name="TextBox 4"/>
          <p:cNvSpPr txBox="1"/>
          <p:nvPr/>
        </p:nvSpPr>
        <p:spPr>
          <a:xfrm>
            <a:off x="3234311" y="5170747"/>
            <a:ext cx="3094577" cy="276999"/>
          </a:xfrm>
          <a:prstGeom prst="rect">
            <a:avLst/>
          </a:prstGeom>
          <a:noFill/>
        </p:spPr>
        <p:txBody>
          <a:bodyPr wrap="square" rtlCol="0">
            <a:spAutoFit/>
          </a:bodyPr>
          <a:lstStyle/>
          <a:p>
            <a:pPr algn="ctr"/>
            <a:r>
              <a:rPr lang="en-US" sz="1200" dirty="0" err="1">
                <a:latin typeface="Open Sans" panose="020B0606030504020204" pitchFamily="34" charset="0"/>
                <a:ea typeface="Open Sans" panose="020B0606030504020204" pitchFamily="34" charset="0"/>
                <a:cs typeface="Open Sans" panose="020B0606030504020204" pitchFamily="34" charset="0"/>
              </a:rPr>
              <a:t>N</a:t>
            </a:r>
            <a:r>
              <a:rPr lang="en-US" sz="1200" baseline="-25000" dirty="0" err="1">
                <a:latin typeface="Open Sans" panose="020B0606030504020204" pitchFamily="34" charset="0"/>
                <a:ea typeface="Open Sans" panose="020B0606030504020204" pitchFamily="34" charset="0"/>
                <a:cs typeface="Open Sans" panose="020B0606030504020204" pitchFamily="34" charset="0"/>
              </a:rPr>
              <a:t>b</a:t>
            </a:r>
            <a:r>
              <a:rPr lang="en-US" sz="1200" dirty="0">
                <a:latin typeface="Open Sans" panose="020B0606030504020204" pitchFamily="34" charset="0"/>
                <a:ea typeface="Open Sans" panose="020B0606030504020204" pitchFamily="34" charset="0"/>
                <a:cs typeface="Open Sans" panose="020B0606030504020204" pitchFamily="34" charset="0"/>
              </a:rPr>
              <a:t> = 1 excluded with 7</a:t>
            </a:r>
            <a:r>
              <a:rPr lang="el-GR" sz="1200" dirty="0">
                <a:latin typeface="Open Sans" panose="020B0606030504020204" pitchFamily="34" charset="0"/>
                <a:ea typeface="Open Sans" panose="020B0606030504020204" pitchFamily="34" charset="0"/>
                <a:cs typeface="Open Sans" panose="020B0606030504020204" pitchFamily="34" charset="0"/>
              </a:rPr>
              <a:t>σ</a:t>
            </a:r>
            <a:r>
              <a:rPr lang="en-US" sz="1200" dirty="0">
                <a:latin typeface="Open Sans" panose="020B0606030504020204" pitchFamily="34" charset="0"/>
                <a:ea typeface="Open Sans" panose="020B0606030504020204" pitchFamily="34" charset="0"/>
                <a:cs typeface="Open Sans" panose="020B0606030504020204" pitchFamily="34" charset="0"/>
              </a:rPr>
              <a:t> significance!</a:t>
            </a:r>
          </a:p>
        </p:txBody>
      </p:sp>
      <p:pic>
        <p:nvPicPr>
          <p:cNvPr id="6" name="Picture 5"/>
          <p:cNvPicPr>
            <a:picLocks noChangeAspect="1"/>
          </p:cNvPicPr>
          <p:nvPr/>
        </p:nvPicPr>
        <p:blipFill>
          <a:blip r:embed="rId3"/>
          <a:stretch>
            <a:fillRect/>
          </a:stretch>
        </p:blipFill>
        <p:spPr>
          <a:xfrm>
            <a:off x="758097" y="4958377"/>
            <a:ext cx="2328863" cy="678656"/>
          </a:xfrm>
          <a:prstGeom prst="rect">
            <a:avLst/>
          </a:prstGeom>
        </p:spPr>
      </p:pic>
      <p:sp>
        <p:nvSpPr>
          <p:cNvPr id="7" name="TextBox 6"/>
          <p:cNvSpPr txBox="1"/>
          <p:nvPr/>
        </p:nvSpPr>
        <p:spPr>
          <a:xfrm>
            <a:off x="117764" y="5741004"/>
            <a:ext cx="2008883" cy="230832"/>
          </a:xfrm>
          <a:prstGeom prst="rect">
            <a:avLst/>
          </a:prstGeom>
          <a:noFill/>
        </p:spPr>
        <p:txBody>
          <a:bodyPr wrap="none" rtlCol="0">
            <a:spAutoFit/>
          </a:bodyPr>
          <a:lstStyle/>
          <a:p>
            <a:r>
              <a:rPr lang="en-US" sz="900" dirty="0">
                <a:solidFill>
                  <a:srgbClr val="3333FF"/>
                </a:solidFill>
                <a:latin typeface="Open Sans" panose="020B0606030504020204" pitchFamily="34" charset="0"/>
                <a:ea typeface="Open Sans" panose="020B0606030504020204" pitchFamily="34" charset="0"/>
                <a:cs typeface="Open Sans" panose="020B0606030504020204" pitchFamily="34" charset="0"/>
              </a:rPr>
              <a:t>Nuclear Physics B 899 (2015) 527–546</a:t>
            </a:r>
          </a:p>
        </p:txBody>
      </p:sp>
      <p:sp>
        <p:nvSpPr>
          <p:cNvPr id="8" name="Rectangle 7"/>
          <p:cNvSpPr/>
          <p:nvPr/>
        </p:nvSpPr>
        <p:spPr>
          <a:xfrm>
            <a:off x="6328888" y="5198452"/>
            <a:ext cx="2101857" cy="461665"/>
          </a:xfrm>
          <a:prstGeom prst="rect">
            <a:avLst/>
          </a:prstGeom>
        </p:spPr>
        <p:txBody>
          <a:bodyPr wrap="none">
            <a:spAutoFit/>
          </a:bodyPr>
          <a:lstStyle/>
          <a:p>
            <a:r>
              <a:rPr lang="en-US" sz="1200" dirty="0" err="1">
                <a:latin typeface="Open Sans" panose="020B0606030504020204" pitchFamily="34" charset="0"/>
                <a:ea typeface="Open Sans" panose="020B0606030504020204" pitchFamily="34" charset="0"/>
                <a:cs typeface="Open Sans" panose="020B0606030504020204" pitchFamily="34" charset="0"/>
              </a:rPr>
              <a:t>N</a:t>
            </a:r>
            <a:r>
              <a:rPr lang="en-US" sz="1200" baseline="-25000" dirty="0" err="1">
                <a:latin typeface="Open Sans" panose="020B0606030504020204" pitchFamily="34" charset="0"/>
                <a:ea typeface="Open Sans" panose="020B0606030504020204" pitchFamily="34" charset="0"/>
                <a:cs typeface="Open Sans" panose="020B0606030504020204" pitchFamily="34" charset="0"/>
              </a:rPr>
              <a:t>b</a:t>
            </a:r>
            <a:r>
              <a:rPr lang="en-US" sz="1200" dirty="0">
                <a:latin typeface="Open Sans" panose="020B0606030504020204" pitchFamily="34" charset="0"/>
                <a:ea typeface="Open Sans" panose="020B0606030504020204" pitchFamily="34" charset="0"/>
                <a:cs typeface="Open Sans" panose="020B0606030504020204" pitchFamily="34" charset="0"/>
              </a:rPr>
              <a:t> = 2 : </a:t>
            </a:r>
            <a:r>
              <a:rPr lang="el-GR" sz="1200" dirty="0">
                <a:latin typeface="Open Sans" panose="020B0606030504020204" pitchFamily="34" charset="0"/>
                <a:ea typeface="Open Sans" panose="020B0606030504020204" pitchFamily="34" charset="0"/>
                <a:cs typeface="Open Sans" panose="020B0606030504020204" pitchFamily="34" charset="0"/>
              </a:rPr>
              <a:t>σ</a:t>
            </a:r>
            <a:r>
              <a:rPr lang="en-US" sz="1200" baseline="-25000" dirty="0">
                <a:latin typeface="Open Sans" panose="020B0606030504020204" pitchFamily="34" charset="0"/>
                <a:ea typeface="Open Sans" panose="020B0606030504020204" pitchFamily="34" charset="0"/>
                <a:cs typeface="Open Sans" panose="020B0606030504020204" pitchFamily="34" charset="0"/>
              </a:rPr>
              <a:t>tot</a:t>
            </a:r>
            <a:r>
              <a:rPr lang="en-US" sz="1200" dirty="0">
                <a:latin typeface="Open Sans" panose="020B0606030504020204" pitchFamily="34" charset="0"/>
                <a:ea typeface="Open Sans" panose="020B0606030504020204" pitchFamily="34" charset="0"/>
                <a:cs typeface="Open Sans" panose="020B0606030504020204" pitchFamily="34" charset="0"/>
              </a:rPr>
              <a:t> = (101.5 ± 2.1) </a:t>
            </a:r>
            <a:r>
              <a:rPr lang="en-US" sz="1200" dirty="0" err="1">
                <a:latin typeface="Open Sans" panose="020B0606030504020204" pitchFamily="34" charset="0"/>
                <a:ea typeface="Open Sans" panose="020B0606030504020204" pitchFamily="34" charset="0"/>
                <a:cs typeface="Open Sans" panose="020B0606030504020204" pitchFamily="34" charset="0"/>
              </a:rPr>
              <a:t>mb</a:t>
            </a:r>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err="1">
                <a:latin typeface="Open Sans" panose="020B0606030504020204" pitchFamily="34" charset="0"/>
                <a:ea typeface="Open Sans" panose="020B0606030504020204" pitchFamily="34" charset="0"/>
                <a:cs typeface="Open Sans" panose="020B0606030504020204" pitchFamily="34" charset="0"/>
              </a:rPr>
              <a:t>N</a:t>
            </a:r>
            <a:r>
              <a:rPr lang="en-US" sz="1200" baseline="-25000" dirty="0" err="1">
                <a:latin typeface="Open Sans" panose="020B0606030504020204" pitchFamily="34" charset="0"/>
                <a:ea typeface="Open Sans" panose="020B0606030504020204" pitchFamily="34" charset="0"/>
                <a:cs typeface="Open Sans" panose="020B0606030504020204" pitchFamily="34" charset="0"/>
              </a:rPr>
              <a:t>b</a:t>
            </a:r>
            <a:r>
              <a:rPr lang="en-US" sz="1200" dirty="0">
                <a:latin typeface="Open Sans" panose="020B0606030504020204" pitchFamily="34" charset="0"/>
                <a:ea typeface="Open Sans" panose="020B0606030504020204" pitchFamily="34" charset="0"/>
                <a:cs typeface="Open Sans" panose="020B0606030504020204" pitchFamily="34" charset="0"/>
              </a:rPr>
              <a:t> = 3 : </a:t>
            </a:r>
            <a:r>
              <a:rPr lang="el-GR" sz="1200" dirty="0">
                <a:latin typeface="Open Sans" panose="020B0606030504020204" pitchFamily="34" charset="0"/>
                <a:ea typeface="Open Sans" panose="020B0606030504020204" pitchFamily="34" charset="0"/>
                <a:cs typeface="Open Sans" panose="020B0606030504020204" pitchFamily="34" charset="0"/>
              </a:rPr>
              <a:t>σ</a:t>
            </a:r>
            <a:r>
              <a:rPr lang="en-US" sz="1200" baseline="-25000" dirty="0">
                <a:latin typeface="Open Sans" panose="020B0606030504020204" pitchFamily="34" charset="0"/>
                <a:ea typeface="Open Sans" panose="020B0606030504020204" pitchFamily="34" charset="0"/>
                <a:cs typeface="Open Sans" panose="020B0606030504020204" pitchFamily="34" charset="0"/>
              </a:rPr>
              <a:t>tot</a:t>
            </a:r>
            <a:r>
              <a:rPr lang="en-US" sz="1200" dirty="0">
                <a:latin typeface="Open Sans" panose="020B0606030504020204" pitchFamily="34" charset="0"/>
                <a:ea typeface="Open Sans" panose="020B0606030504020204" pitchFamily="34" charset="0"/>
                <a:cs typeface="Open Sans" panose="020B0606030504020204" pitchFamily="34" charset="0"/>
              </a:rPr>
              <a:t> = (101.9 ± 2.1) </a:t>
            </a:r>
            <a:r>
              <a:rPr lang="en-US" sz="1200" dirty="0" err="1">
                <a:latin typeface="Open Sans" panose="020B0606030504020204" pitchFamily="34" charset="0"/>
                <a:ea typeface="Open Sans" panose="020B0606030504020204" pitchFamily="34" charset="0"/>
                <a:cs typeface="Open Sans" panose="020B0606030504020204" pitchFamily="34" charset="0"/>
              </a:rPr>
              <a:t>mb</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12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 fill="hold"/>
                                        <p:tgtEl>
                                          <p:spTgt spid="5"/>
                                        </p:tgtEl>
                                        <p:attrNameLst>
                                          <p:attrName>ppt_x</p:attrName>
                                        </p:attrNameLst>
                                      </p:cBhvr>
                                      <p:tavLst>
                                        <p:tav tm="0">
                                          <p:val>
                                            <p:strVal val="#ppt_x"/>
                                          </p:val>
                                        </p:tav>
                                        <p:tav tm="100000">
                                          <p:val>
                                            <p:strVal val="#ppt_x"/>
                                          </p:val>
                                        </p:tav>
                                      </p:tavLst>
                                    </p:anim>
                                    <p:anim calcmode="lin" valueType="num">
                                      <p:cBhvr additive="base">
                                        <p:cTn id="8" dur="1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 fill="hold"/>
                                        <p:tgtEl>
                                          <p:spTgt spid="8"/>
                                        </p:tgtEl>
                                        <p:attrNameLst>
                                          <p:attrName>ppt_x</p:attrName>
                                        </p:attrNameLst>
                                      </p:cBhvr>
                                      <p:tavLst>
                                        <p:tav tm="0">
                                          <p:val>
                                            <p:strVal val="#ppt_x"/>
                                          </p:val>
                                        </p:tav>
                                        <p:tav tm="100000">
                                          <p:val>
                                            <p:strVal val="#ppt_x"/>
                                          </p:val>
                                        </p:tav>
                                      </p:tavLst>
                                    </p:anim>
                                    <p:anim calcmode="lin" valueType="num">
                                      <p:cBhvr additive="base">
                                        <p:cTn id="14" dur="1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1132168"/>
            <a:ext cx="8229600" cy="5753216"/>
          </a:xfrm>
          <a:prstGeom prst="rect">
            <a:avLst/>
          </a:prstGeom>
        </p:spPr>
      </p:pic>
    </p:spTree>
    <p:extLst>
      <p:ext uri="{BB962C8B-B14F-4D97-AF65-F5344CB8AC3E}">
        <p14:creationId xmlns:p14="http://schemas.microsoft.com/office/powerpoint/2010/main" val="7567561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682"/>
  <p:tag name="DEFAULTHEIGHT" val="51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    A^{p\bar p}_{pp}(s,t)=P(s,t)\pm O(s,t)+f(s,t)\pm&#10;\omega(s,t)\rightarrow_{LHC}\approx P(s,t)\pm O(s,t),$$&#10;where $P,\ \ O, \ \ f.\ \ \omega$ are the Pomeron, odderon and &#10;non-leading Reggeon contributions. &#10;&#10;\end{document}&#10;"/>
  <p:tag name="EXTERNALNAME" val="txp_fig"/>
  <p:tag name="BLEND" val="False"/>
  <p:tag name="TRANSPARENT" val="False"/>
  <p:tag name="KEEPFILES" val="False"/>
  <p:tag name="DEBUGPAUSE" val="False"/>
  <p:tag name="RESOLUTION" val="300"/>
  <p:tag name="TIMEOUT" val="(none)"/>
  <p:tag name="BOXWIDTH" val="411"/>
  <p:tag name="BOXHEIGHT" val="403"/>
  <p:tag name="BOXFONT" val="10"/>
  <p:tag name="BOXWRAP" val="False"/>
  <p:tag name="WORKAROUNDTRANSPARENCYBUG" val="False"/>
  <p:tag name="ALLOWFONTSUBSTITUTION" val="False"/>
  <p:tag name="BITMAPFORMAT" val="pngmono"/>
  <p:tag name="ORIGWIDTH" val="642"/>
  <p:tag name="PICTUREFILESIZE" val="1160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_t(s)={4\pi\over {s}}Im A(s,t=0);\ \ &#10;{d\sigma\over{dt}}={\pi\over{s^2}}|A(s,t)|^2.\ \ \ n(s)$$&#10;$$ \sigma_{el}=&#10;\int^{t_{thr.\approx 0}}_{t_{min\approx -s/2\approx\infty}}{d\sigma\over{dt}};\ \ &#10;\sigma_{in}=\sigma_t-\sigma_{el};\ \ B(s,t)={d\over{dt}}\ln\Biggl({d\sigma\over{dt}}\Biggr);$$&#10;\end{document}&#10;"/>
  <p:tag name="EXTERNALNAME" val="txp_fig"/>
  <p:tag name="BLEND" val="False"/>
  <p:tag name="TRANSPARENT" val="False"/>
  <p:tag name="KEEPFILES" val="False"/>
  <p:tag name="DEBUGPAUSE" val="False"/>
  <p:tag name="RESOLUTION" val="300"/>
  <p:tag name="TIMEOUT" val="(none)"/>
  <p:tag name="BOXWIDTH" val="682"/>
  <p:tag name="BOXHEIGHT" val="515"/>
  <p:tag name="BOXFONT" val="10"/>
  <p:tag name="BOXWRAP" val="False"/>
  <p:tag name="WORKAROUNDTRANSPARENCYBUG" val="False"/>
  <p:tag name="ALLOWFONTSUBSTITUTION" val="False"/>
  <p:tag name="BITMAPFORMAT" val="pngmono"/>
  <p:tag name="ORIGWIDTH" val="553"/>
  <p:tag name="PICTUREFILESIZE" val="11719"/>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igma_t(s)={4\pi\over {s}}Im A(s,t=0);\ \ &#10;{d\sigma\over{dt}}={\pi\over{s^2}}|A(s,t)|^2;\ \ n(s);$$&#10;$$ \sigma_{el}=&#10;\int^{t_{thr.\approx 0}}_{t_{min\approx -s/2\approx\infty}}{d\sigma\over{dt}};\ \ &#10;\sigma_{in}=\sigma_t-\sigma_{el};\ \ B(s,t)={d\over{dt}}\ln\Biggl({d\sigma\over{dt}}\Biggr);$$&#10;\end{document}&#10;"/>
  <p:tag name="EXTERNALNAME" val="txp_fig"/>
  <p:tag name="BLEND" val="False"/>
  <p:tag name="TRANSPARENT" val="True"/>
  <p:tag name="KEEPFILES" val="False"/>
  <p:tag name="DEBUGPAUSE" val="False"/>
  <p:tag name="RESOLUTION" val="300"/>
  <p:tag name="TIMEOUT" val="(none)"/>
  <p:tag name="BOXWIDTH" val="682"/>
  <p:tag name="BOXHEIGHT" val="515"/>
  <p:tag name="BOXFONT" val="10"/>
  <p:tag name="BOXWRAP" val="False"/>
  <p:tag name="WORKAROUNDTRANSPARENCYBUG" val="False"/>
  <p:tag name="ALLOWFONTSUBSTITUTION" val="False"/>
  <p:tag name="BITMAPFORMAT" val="pngmono"/>
  <p:tag name="ORIGWIDTH" val="553"/>
  <p:tag name="PICTUREFILESIZE" val="11868"/>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 slope of the cone for a single pole is: $B(s,t)\sim\alpha'(t)\ln s.$&#10;The Regge residue $e^{b\alpha(t)}$ with a logarithmic trajectory &#10;$\alpha(t)=\alpha(0)-\gamma\ln(1-\beta t),$ is identical to a form factor&#10;(geometrical model).&#10;\end{document}&#10;"/>
  <p:tag name="EXTERNALNAME" val="txp_fig"/>
  <p:tag name="BLEND" val="False"/>
  <p:tag name="TRANSPARENT" val="True"/>
  <p:tag name="KEEPFILES" val="False"/>
  <p:tag name="DEBUGPAUSE" val="False"/>
  <p:tag name="RESOLUTION" val="600"/>
  <p:tag name="TIMEOUT" val="(none)"/>
  <p:tag name="BOXWIDTH" val="447"/>
  <p:tag name="BOXHEIGHT" val="422"/>
  <p:tag name="BOXFONT" val="10"/>
  <p:tag name="BOXWRAP" val="False"/>
  <p:tag name="WORKAROUNDTRANSPARENCYBUG" val="False"/>
  <p:tag name="ALLOWFONTSUBSTITUTION" val="False"/>
  <p:tag name="BITMAPFORMAT" val="pngmono"/>
  <p:tag name="ORIGWIDTH" val="466,875"/>
  <p:tag name="PICTUREFILESIZE" val="37787"/>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The $pp$ scattering amplitude&#10;\begin{equation} \label{amplitude}&#10;\begin{split}&#10;&amp; A(s,t)_P= \\&#10;&amp; -\beta^2[f^u(t)+f^d(t)]^2 \left( \frac{s}{s_0} \right)^{\alpha_P(t)-1} \frac{1+e^{-i\pi\alpha_P(t)}}{\sin\pi\alpha_P(t)},&#10;\end{split}&#10;\end{equation}&#10;where $f^u(t)$ and $f^d(t)$ are the amplitudes for the emission of&#10;$u$ and $d$ valence quarks by the nucleon, $\beta$ is the&#10;quark-Pomeron coupling, to be determined below; $\alpha_P(t)$ is a&#10;vacuum Regge trajectory. It is assumed  that the Pomeron&#10;couples to the proton via quarks like a scalar photon.&#10;&#10;A single-Pomeron exchange is valid&#10;at the LHC energies, however at lower energies (e.g. those of the&#10;ISR or the SPS) the contribution of non-leading Regge exchanges&#10;should be accounted for as well.&#10;&#10; Thus, the unpolarized elastic $pp$ differential cross&#10;section is&#10;\begin{equation}\label{sigma}&#10;    \frac{d\sigma}{dt}=\frac{[3\beta F^p(t)]^4}{4\pi\sin^2[\pi\alpha_P(t)/2]}(s/s_0)^{2\alpha_P(t)-2}.&#10;\end{equation}&#10;\end{document}"/>
  <p:tag name="IGUANATEXSIZE" val="20"/>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Similar to the case of elastic scattering, the&#10;double differential cross section for the SDD reaction, by&#10;Regge factorization, can be written as &#10;\begin{equation}&#10;\begin{split}&#10;\label{DD1}&#10;&amp; \frac{d^2\sigma}{dtdM_X^2}=&#10;\frac{9\beta^4[F^p(t)]^2}{4\pi\sin^2[\pi\alpha_P(t)/2]}(s/M_X^2)^{2\alpha_P(t)-2} \times \\&#10;&amp; \Bigl[\frac{W_2}{2m}\Bigl(1-M_X^2/s\Bigr)-mW_1(t+2m^2)/s^2\Bigr],&#10;\end{split}&#10;\end{equation}&#10;where $W_i,\ \ i=1,2$ are related to the structure functions of&#10;the nucleon and $W_2\gg W_1.$ For high $M_X^2$, the $W_{1,2}$ are&#10;Regge-behaved, while for small $M_X^2$ their behavior is dominated&#10;by nucleon resonances.  The&#10;knowledge of the inelastic form factors (or transition amplitudes)&#10;is crucial for the calculation of low-mass diffraction&#10;dissociation. &#10;\end{document}"/>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In the LHC energy region it simplifies to:&#10;\begin{equation}&#10;\label{DD2} \frac{d^2\sigma}{dtdM_X^2}\approx&#10;\frac{9\beta^4[F^p(t)]^2}{4\pi}(s/M_X^2)^{2\alpha_P(t)-2}&#10;\frac{W_2}{2m}\,.&#10;\end{equation}&#10;&#10;These expressions for SDD do not contain the elastic&#10;scattering limit because the inelastic form factor $W_2(M_X,t) $&#10;has no elastic form factor limit $F(t)$ as $M_X\rightarrow m$.&#10;This problem is similar to the $x\rightarrow 1$ limit of the deep&#10;inelastic structure function $F_2(x,Q^2).$ The elastic&#10;contribution to SDD should be added separately.\end{document}"/>
  <p:tag name="IGUANATEXSIZE" val="20"/>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The final expression for the double differential cross section reads:&#10;\begin{equation}&#10;\begin{split}&#10;\label{DDS_fin}&#10;&amp; \frac{d^2\sigma}{dtdM_X^2}= \\&#10;&amp; A_0\left(\frac{s}{M_X^2}\right)^{2\alpha_P(t)-2}&#10;\frac{x(1-x)^2\ [F^p(t)]^2}{(M_x^2-m^2) \left(1+\frac{4m^2x^2}{-t}\right)^{3/2}} \times \\&#10;&amp;  \sum_{n=1,3}&#10;\frac{[f(t)]^{2(n+1)}\, Im\, \alpha(M^2_X)}{(2n+0.5-Re\, \alpha(M_X^2))^2+&#10;(Im\, \alpha(M_X^2))^2}\,.&#10;\end{split}&#10;\end{equation}&#10;&#10;\end{document}"/>
  <p:tag name="IGUANATEXSIZE" val="2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2880</TotalTime>
  <Words>586</Words>
  <Application>Microsoft Macintosh PowerPoint</Application>
  <PresentationFormat>On-screen Show (4:3)</PresentationFormat>
  <Paragraphs>68</Paragraphs>
  <Slides>34</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Arial</vt:lpstr>
      <vt:lpstr>Arial Unicode MS</vt:lpstr>
      <vt:lpstr>Bookman Old Style</vt:lpstr>
      <vt:lpstr>Calibri</vt:lpstr>
      <vt:lpstr>Cambria Math</vt:lpstr>
      <vt:lpstr>Centaur</vt:lpstr>
      <vt:lpstr>Droid Sans</vt:lpstr>
      <vt:lpstr>Lucida Blackletter</vt:lpstr>
      <vt:lpstr>ＭＳ Ｐゴシック</vt:lpstr>
      <vt:lpstr>Open Sans</vt:lpstr>
      <vt:lpstr>Times New Roman</vt:lpstr>
      <vt:lpstr>Wingdings</vt:lpstr>
      <vt:lpstr>Default Design</vt:lpstr>
      <vt:lpstr>PowerPoint Presentation</vt:lpstr>
      <vt:lpstr>Topics:</vt:lpstr>
      <vt:lpstr>PowerPoint Presentation</vt:lpstr>
      <vt:lpstr>PowerPoint Presentation</vt:lpstr>
      <vt:lpstr>PowerPoint Presentation</vt:lpstr>
      <vt:lpstr>PowerPoint Presentation</vt:lpstr>
      <vt:lpstr>PowerPoint Presentation</vt:lpstr>
      <vt:lpstr>NEW: Elastic scattering: non-exponentiality at low |t|</vt:lpstr>
      <vt:lpstr>PowerPoint Presentation</vt:lpstr>
      <vt:lpstr>PowerPoint Presentation</vt:lpstr>
      <vt:lpstr>PowerPoint Presentation</vt:lpstr>
      <vt:lpstr>New elastic slope measurements</vt:lpstr>
      <vt:lpstr>Application of the unitarized slope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Пользователь</dc:creator>
  <cp:lastModifiedBy>Microsoft Office User</cp:lastModifiedBy>
  <cp:revision>359</cp:revision>
  <dcterms:created xsi:type="dcterms:W3CDTF">2011-02-01T09:03:18Z</dcterms:created>
  <dcterms:modified xsi:type="dcterms:W3CDTF">2017-09-14T12:46:26Z</dcterms:modified>
</cp:coreProperties>
</file>