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0" r:id="rId2"/>
    <p:sldId id="351" r:id="rId3"/>
    <p:sldId id="357" r:id="rId4"/>
    <p:sldId id="342" r:id="rId5"/>
    <p:sldId id="358" r:id="rId6"/>
    <p:sldId id="352" r:id="rId7"/>
    <p:sldId id="353" r:id="rId8"/>
    <p:sldId id="359" r:id="rId9"/>
    <p:sldId id="354" r:id="rId10"/>
    <p:sldId id="355" r:id="rId11"/>
    <p:sldId id="360" r:id="rId12"/>
    <p:sldId id="377" r:id="rId13"/>
    <p:sldId id="356" r:id="rId14"/>
    <p:sldId id="361" r:id="rId15"/>
    <p:sldId id="362" r:id="rId16"/>
    <p:sldId id="363" r:id="rId17"/>
    <p:sldId id="344" r:id="rId18"/>
    <p:sldId id="372" r:id="rId19"/>
    <p:sldId id="375" r:id="rId20"/>
    <p:sldId id="364" r:id="rId21"/>
    <p:sldId id="369" r:id="rId22"/>
    <p:sldId id="367" r:id="rId23"/>
    <p:sldId id="374" r:id="rId24"/>
    <p:sldId id="373" r:id="rId25"/>
    <p:sldId id="376" r:id="rId26"/>
    <p:sldId id="380" r:id="rId27"/>
    <p:sldId id="379" r:id="rId28"/>
    <p:sldId id="381" r:id="rId29"/>
    <p:sldId id="384" r:id="rId30"/>
    <p:sldId id="378" r:id="rId31"/>
    <p:sldId id="383" r:id="rId32"/>
    <p:sldId id="382" r:id="rId33"/>
    <p:sldId id="366" r:id="rId34"/>
    <p:sldId id="365" r:id="rId35"/>
    <p:sldId id="371" r:id="rId36"/>
    <p:sldId id="368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87" autoAdjust="0"/>
    <p:restoredTop sz="99077" autoAdjust="0"/>
  </p:normalViewPr>
  <p:slideViewPr>
    <p:cSldViewPr snapToGrid="0" snapToObjects="1">
      <p:cViewPr>
        <p:scale>
          <a:sx n="95" d="100"/>
          <a:sy n="95" d="100"/>
        </p:scale>
        <p:origin x="-115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E894A-031E-704B-A12B-F536E17D3B4B}" type="datetimeFigureOut">
              <a:rPr lang="en-US" smtClean="0"/>
              <a:t>9/7/17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64867-F1F8-3448-9B95-31B52B70E0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2608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68060-D6FC-8845-BE63-EC3FE3F80C6E}" type="datetimeFigureOut">
              <a:rPr lang="en-US" smtClean="0"/>
              <a:t>9/7/17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90053-412A-E145-8D1B-F31CED81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634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602B-8AE8-4A42-852C-632CCC8D8679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EEE9A-5C12-2D42-AAF4-76830E328A95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067675" cy="6191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0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8353-3390-3244-B758-1A9D462BB942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2361-4828-EF46-BB09-5CE95359A93F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3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F5FD0-689A-CD42-9A7B-76E30EB7A063}" type="datetime1">
              <a:rPr lang="en-US" smtClean="0"/>
              <a:t>9/11/17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2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E202-B12D-0149-90BD-6688FCDD73F2}" type="datetime1">
              <a:rPr lang="en-US" smtClean="0"/>
              <a:t>9/11/17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9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CE02A-FC9A-BE46-9309-D1A310F9E190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7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F3E6-5B0C-F446-8051-BF062157027C}" type="datetime1">
              <a:rPr lang="en-US" smtClean="0"/>
              <a:t>9/11/17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526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ACB7-CA26-C249-AC63-8CB07F4EC255}" type="datetime1">
              <a:rPr lang="en-US" smtClean="0"/>
              <a:t>9/11/17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5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3F34C-DB08-CB4E-B7DC-A27E49128671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1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866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1536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3AA1B79C-0E1A-DC4A-976C-82B3C0EA2229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92947" y="6356350"/>
            <a:ext cx="43447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315403F7-57E6-FB45-AA42-533AA8BFDDC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867967" y="1"/>
            <a:ext cx="1636962" cy="59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9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49.emf"/><Relationship Id="rId5" Type="http://schemas.openxmlformats.org/officeDocument/2006/relationships/image" Target="../media/image50.emf"/><Relationship Id="rId6" Type="http://schemas.openxmlformats.org/officeDocument/2006/relationships/image" Target="../media/image51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57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8.emf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emf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4F6BB-7DBC-044E-BA73-5C81773846D7}" type="datetime1">
              <a:rPr lang="en-US" smtClean="0"/>
              <a:t>9/11/17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6072" y="1680596"/>
            <a:ext cx="884464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Experimental Overview on Heavy Quark Probes in Hot QCD Medium</a:t>
            </a:r>
            <a:endParaRPr lang="en-US" sz="3600" b="1" dirty="0" smtClean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24497" y="4080540"/>
            <a:ext cx="44131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"/>
                <a:cs typeface="Times"/>
              </a:rPr>
              <a:t>Cesar </a:t>
            </a:r>
            <a:r>
              <a:rPr lang="en-US" sz="3200" dirty="0" smtClean="0">
                <a:solidFill>
                  <a:schemeClr val="bg1"/>
                </a:solidFill>
                <a:latin typeface="Times"/>
                <a:cs typeface="Times"/>
              </a:rPr>
              <a:t>Luiz da Silva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"/>
                <a:cs typeface="Times"/>
              </a:rPr>
              <a:t>Los Alamos National Lab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"/>
                <a:cs typeface="Times"/>
              </a:rPr>
              <a:t>ISMD-2017 - Tlaxcala</a:t>
            </a:r>
            <a:endParaRPr lang="en-US" sz="3200" dirty="0" smtClean="0">
              <a:solidFill>
                <a:schemeClr val="bg1"/>
              </a:solidFill>
              <a:latin typeface="Times"/>
              <a:cs typeface="Time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51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3576"/>
            <a:ext cx="8067675" cy="619125"/>
          </a:xfrm>
        </p:spPr>
        <p:txBody>
          <a:bodyPr/>
          <a:lstStyle/>
          <a:p>
            <a:r>
              <a:rPr lang="en-US" sz="3500" dirty="0" smtClean="0"/>
              <a:t>Initial State Effects in </a:t>
            </a:r>
            <a:r>
              <a:rPr lang="en-US" sz="3500" dirty="0" err="1" smtClean="0"/>
              <a:t>p+Pb</a:t>
            </a:r>
            <a:r>
              <a:rPr lang="en-US" sz="3500" dirty="0" smtClean="0"/>
              <a:t>-&gt;D at LHC</a:t>
            </a:r>
            <a:endParaRPr lang="en-US" sz="35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10</a:t>
            </a:fld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07474" y="4385868"/>
            <a:ext cx="862263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Modest initial state effects at LHC at mid- and backward-rapidity.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Clear suppression at small-x region.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208" y="1023527"/>
            <a:ext cx="3080590" cy="2336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20" y="924854"/>
            <a:ext cx="3237642" cy="251569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2040" y="71291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Times"/>
                <a:cs typeface="Times"/>
              </a:rPr>
              <a:t>l</a:t>
            </a:r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arge-x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2366" y="2474139"/>
            <a:ext cx="1137526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1.5&lt;y&lt;4.0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18522" y="2501895"/>
            <a:ext cx="129126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-5.0&lt;y&lt;-2.5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13020" y="60845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small-x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46058" y="5197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mid-rapidity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402" y="924854"/>
            <a:ext cx="2584011" cy="247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08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938474" y="1574095"/>
            <a:ext cx="4632538" cy="2174559"/>
            <a:chOff x="20686" y="4553818"/>
            <a:chExt cx="4549351" cy="2174559"/>
          </a:xfrm>
        </p:grpSpPr>
        <p:sp>
          <p:nvSpPr>
            <p:cNvPr id="12" name="Trapezoid 11"/>
            <p:cNvSpPr/>
            <p:nvPr/>
          </p:nvSpPr>
          <p:spPr>
            <a:xfrm rot="16200000">
              <a:off x="3130703" y="5287155"/>
              <a:ext cx="1361565" cy="1002154"/>
            </a:xfrm>
            <a:prstGeom prst="trapezoid">
              <a:avLst>
                <a:gd name="adj" fmla="val 15044"/>
              </a:avLst>
            </a:prstGeom>
            <a:gradFill flip="none" rotWithShape="1">
              <a:gsLst>
                <a:gs pos="0">
                  <a:srgbClr val="FFFF00">
                    <a:alpha val="41000"/>
                  </a:srgbClr>
                </a:gs>
                <a:gs pos="53000">
                  <a:srgbClr val="FFFFFF"/>
                </a:gs>
                <a:gs pos="100000">
                  <a:srgbClr val="FFFF00">
                    <a:alpha val="41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an 12"/>
            <p:cNvSpPr/>
            <p:nvPr/>
          </p:nvSpPr>
          <p:spPr>
            <a:xfrm rot="5400000">
              <a:off x="364225" y="5307405"/>
              <a:ext cx="423000" cy="901236"/>
            </a:xfrm>
            <a:prstGeom prst="ca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apezoid 13"/>
            <p:cNvSpPr/>
            <p:nvPr/>
          </p:nvSpPr>
          <p:spPr>
            <a:xfrm rot="16200000">
              <a:off x="1195328" y="5261232"/>
              <a:ext cx="719353" cy="1002154"/>
            </a:xfrm>
            <a:prstGeom prst="trapezoid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898714" y="5233240"/>
              <a:ext cx="1610196" cy="114202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" name="Can 15"/>
            <p:cNvSpPr/>
            <p:nvPr/>
          </p:nvSpPr>
          <p:spPr>
            <a:xfrm rot="5400000">
              <a:off x="3802358" y="5650554"/>
              <a:ext cx="1277883" cy="257474"/>
            </a:xfrm>
            <a:prstGeom prst="can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96302" y="5641098"/>
              <a:ext cx="497744" cy="2338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QGP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5622" y="5573996"/>
              <a:ext cx="4166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HF</a:t>
              </a:r>
              <a:endParaRPr lang="en-US" sz="16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20686" y="4553818"/>
              <a:ext cx="1193130" cy="2174559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90000"/>
                    <a:alpha val="42000"/>
                  </a:schemeClr>
                </a:gs>
                <a:gs pos="100000">
                  <a:schemeClr val="bg2">
                    <a:lumMod val="50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5229" y="6138151"/>
              <a:ext cx="9460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nucleus</a:t>
              </a:r>
              <a:endParaRPr lang="en-US" sz="16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497263" y="4799263"/>
            <a:ext cx="630232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"/>
                <a:cs typeface="Times"/>
              </a:rPr>
              <a:t>Probing QGP in heavy ion collisions.</a:t>
            </a:r>
            <a:endParaRPr lang="en-US" sz="32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361884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60416"/>
            <a:ext cx="8067675" cy="619125"/>
          </a:xfrm>
        </p:spPr>
        <p:txBody>
          <a:bodyPr/>
          <a:lstStyle/>
          <a:p>
            <a:r>
              <a:rPr lang="en-US" dirty="0" smtClean="0"/>
              <a:t>HF Binary Scaling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 descr="raa_cuau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74" y="1168277"/>
            <a:ext cx="4427267" cy="33235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632" y="4669155"/>
            <a:ext cx="82616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Number of heavy-quarks is conserved in heavy ion collisions at RHIC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Medium only alter momentum distribution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Bound state J/</a:t>
            </a:r>
            <a:r>
              <a:rPr lang="en-US" sz="2400" dirty="0" err="1" smtClean="0">
                <a:latin typeface="Times"/>
                <a:cs typeface="Times"/>
              </a:rPr>
              <a:t>ψ</a:t>
            </a:r>
            <a:r>
              <a:rPr lang="en-US" sz="2400" dirty="0" smtClean="0">
                <a:latin typeface="Times"/>
                <a:cs typeface="Times"/>
              </a:rPr>
              <a:t> is broken in medium.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0" y="1208388"/>
            <a:ext cx="4465047" cy="31683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28380" y="839056"/>
            <a:ext cx="924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charm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45052" y="806790"/>
            <a:ext cx="98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bottom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86123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3783"/>
            <a:ext cx="8067675" cy="454526"/>
          </a:xfrm>
        </p:spPr>
        <p:txBody>
          <a:bodyPr/>
          <a:lstStyle/>
          <a:p>
            <a:r>
              <a:rPr lang="en-US" dirty="0" smtClean="0"/>
              <a:t>Quark-mass Dependency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13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749864" y="792919"/>
            <a:ext cx="4803336" cy="3832554"/>
            <a:chOff x="11970" y="1434603"/>
            <a:chExt cx="3837384" cy="33111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70" y="1434603"/>
              <a:ext cx="3837384" cy="33111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892673" y="1609174"/>
              <a:ext cx="7062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STAR</a:t>
              </a:r>
              <a:endParaRPr lang="en-US" b="1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84463" y="4625473"/>
            <a:ext cx="76104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"/>
                <a:cs typeface="Times"/>
              </a:rPr>
              <a:t>Energy lost in QGP expected to depends on the quark-mass</a:t>
            </a:r>
          </a:p>
          <a:p>
            <a:pPr algn="ctr"/>
            <a:r>
              <a:rPr lang="en-US" sz="2400" dirty="0" smtClean="0">
                <a:latin typeface="Times"/>
                <a:cs typeface="Times"/>
              </a:rPr>
              <a:t>ΔE(</a:t>
            </a:r>
            <a:r>
              <a:rPr lang="en-US" sz="2400" dirty="0" err="1" smtClean="0">
                <a:latin typeface="Times"/>
                <a:cs typeface="Times"/>
              </a:rPr>
              <a:t>u,d</a:t>
            </a:r>
            <a:r>
              <a:rPr lang="en-US" sz="2400" dirty="0" smtClean="0">
                <a:latin typeface="Times"/>
                <a:cs typeface="Times"/>
              </a:rPr>
              <a:t>) &gt; ΔE</a:t>
            </a:r>
            <a:r>
              <a:rPr lang="de-DE" sz="2400" dirty="0" smtClean="0">
                <a:latin typeface="Times"/>
                <a:cs typeface="Times"/>
              </a:rPr>
              <a:t>(c) &gt; </a:t>
            </a:r>
            <a:r>
              <a:rPr lang="en-US" sz="2400" dirty="0" smtClean="0">
                <a:latin typeface="Times"/>
                <a:cs typeface="Times"/>
              </a:rPr>
              <a:t>ΔE(b)</a:t>
            </a:r>
          </a:p>
          <a:p>
            <a:pPr algn="ctr"/>
            <a:endParaRPr lang="en-US" sz="2400" dirty="0" smtClean="0">
              <a:latin typeface="Times"/>
              <a:cs typeface="Times"/>
            </a:endParaRPr>
          </a:p>
          <a:p>
            <a:pPr algn="ctr"/>
            <a:r>
              <a:rPr lang="en-US" sz="2400" dirty="0" smtClean="0">
                <a:latin typeface="Times"/>
                <a:cs typeface="Times"/>
              </a:rPr>
              <a:t>Is that apply only for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dirty="0" smtClean="0">
                <a:latin typeface="Times"/>
                <a:cs typeface="Times"/>
              </a:rPr>
              <a:t>&lt; 2 </a:t>
            </a:r>
            <a:r>
              <a:rPr lang="en-US" sz="2400" dirty="0" err="1" smtClean="0">
                <a:latin typeface="Times"/>
                <a:cs typeface="Times"/>
              </a:rPr>
              <a:t>GeV</a:t>
            </a:r>
            <a:r>
              <a:rPr lang="en-US" sz="2400" dirty="0" smtClean="0">
                <a:latin typeface="Times"/>
                <a:cs typeface="Times"/>
              </a:rPr>
              <a:t>/c ?? </a:t>
            </a:r>
            <a:endParaRPr lang="en-US" sz="24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85766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</a:t>
            </a:r>
            <a:r>
              <a:rPr lang="en-US" sz="3600" dirty="0" smtClean="0"/>
              <a:t>nitial state effects in R</a:t>
            </a:r>
            <a:r>
              <a:rPr lang="en-US" sz="3600" baseline="-25000" dirty="0" smtClean="0"/>
              <a:t>AA </a:t>
            </a:r>
            <a:endParaRPr lang="en-US" sz="3600" baseline="-25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14</a:t>
            </a:fld>
            <a:endParaRPr lang="en-US"/>
          </a:p>
        </p:txBody>
      </p:sp>
      <p:sp>
        <p:nvSpPr>
          <p:cNvPr id="6" name="Shape 537"/>
          <p:cNvSpPr/>
          <p:nvPr/>
        </p:nvSpPr>
        <p:spPr>
          <a:xfrm>
            <a:off x="5975579" y="898853"/>
            <a:ext cx="84634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914400">
              <a:defRPr sz="2400">
                <a:uFill>
                  <a:solidFill>
                    <a:srgbClr val="FFFFFF"/>
                  </a:solidFill>
                </a:u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/>
              <a:t>PHENIX</a:t>
            </a:r>
          </a:p>
        </p:txBody>
      </p:sp>
      <p:grpSp>
        <p:nvGrpSpPr>
          <p:cNvPr id="7" name="Group 556"/>
          <p:cNvGrpSpPr/>
          <p:nvPr/>
        </p:nvGrpSpPr>
        <p:grpSpPr>
          <a:xfrm>
            <a:off x="321038" y="628232"/>
            <a:ext cx="8401851" cy="2466773"/>
            <a:chOff x="0" y="0"/>
            <a:chExt cx="11949298" cy="3508298"/>
          </a:xfrm>
        </p:grpSpPr>
        <p:pic>
          <p:nvPicPr>
            <p:cNvPr id="8" name="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5907389" y="0"/>
              <a:ext cx="6041909" cy="30836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9" name="Group 541"/>
            <p:cNvGrpSpPr/>
            <p:nvPr/>
          </p:nvGrpSpPr>
          <p:grpSpPr>
            <a:xfrm>
              <a:off x="0" y="23945"/>
              <a:ext cx="5472986" cy="3484353"/>
              <a:chOff x="0" y="0"/>
              <a:chExt cx="5472986" cy="3484354"/>
            </a:xfrm>
          </p:grpSpPr>
          <p:pic>
            <p:nvPicPr>
              <p:cNvPr id="10" name="image.png"/>
              <p:cNvPicPr/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5472986" cy="348435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1" name="Shape 540"/>
              <p:cNvSpPr/>
              <p:nvPr/>
            </p:nvSpPr>
            <p:spPr>
              <a:xfrm>
                <a:off x="2885215" y="631543"/>
                <a:ext cx="2218090" cy="4929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noAutofit/>
              </a:bodyPr>
              <a:lstStyle>
                <a:lvl1pPr defTabSz="914400">
                  <a:defRPr sz="2400">
                    <a:uFill>
                      <a:solidFill>
                        <a:srgbClr val="FFFFFF"/>
                      </a:solidFill>
                    </a:uFill>
                    <a:latin typeface="Times"/>
                    <a:ea typeface="Times"/>
                    <a:cs typeface="Times"/>
                    <a:sym typeface="Times"/>
                  </a:defRPr>
                </a:lvl1pPr>
              </a:lstStyle>
              <a:p>
                <a:pPr lvl="0">
                  <a:defRPr sz="1800">
                    <a:solidFill>
                      <a:srgbClr val="000000"/>
                    </a:solidFill>
                    <a:uFillTx/>
                  </a:defRPr>
                </a:pPr>
                <a:r>
                  <a:rPr/>
                  <a:t>PHENIX</a:t>
                </a:r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2820465" y="1332104"/>
            <a:ext cx="1240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  <a:r>
              <a:rPr lang="en-US" dirty="0" smtClean="0"/>
              <a:t> from HF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-2674" y="3142506"/>
            <a:ext cx="9146674" cy="2940126"/>
            <a:chOff x="-2674" y="3142506"/>
            <a:chExt cx="9146674" cy="2940126"/>
          </a:xfrm>
        </p:grpSpPr>
        <p:pic>
          <p:nvPicPr>
            <p:cNvPr id="18" name="image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590800" y="3142506"/>
              <a:ext cx="3962400" cy="29401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-2674" y="4612124"/>
              <a:ext cx="24907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Different suppression at low </a:t>
              </a:r>
              <a:r>
                <a:rPr lang="en-US" dirty="0" err="1" smtClean="0"/>
                <a:t>p</a:t>
              </a:r>
              <a:r>
                <a:rPr lang="en-US" baseline="-25000" dirty="0" err="1" smtClean="0"/>
                <a:t>T</a:t>
              </a:r>
              <a:r>
                <a:rPr lang="en-US" baseline="-25000" dirty="0" smtClean="0"/>
                <a:t>  </a:t>
              </a:r>
              <a:r>
                <a:rPr lang="en-US" dirty="0" smtClean="0"/>
                <a:t>but same difference is seen in </a:t>
              </a:r>
              <a:r>
                <a:rPr lang="en-US" dirty="0" err="1" smtClean="0"/>
                <a:t>d+Au</a:t>
              </a:r>
              <a:r>
                <a:rPr lang="en-US" dirty="0" smtClean="0"/>
                <a:t> collisions.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79076" y="4890518"/>
              <a:ext cx="24649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Same suppression at high </a:t>
              </a:r>
              <a:r>
                <a:rPr lang="en-US" dirty="0" err="1" smtClean="0"/>
                <a:t>p</a:t>
              </a:r>
              <a:r>
                <a:rPr lang="en-US" baseline="-25000" dirty="0" err="1" smtClean="0"/>
                <a:t>T.</a:t>
              </a:r>
              <a:endParaRPr lang="en-US" baseline="-25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4967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Removing initial state effects from R</a:t>
            </a:r>
            <a:r>
              <a:rPr lang="en-US" sz="3200" baseline="-25000" dirty="0" smtClean="0"/>
              <a:t>AA </a:t>
            </a:r>
            <a:r>
              <a:rPr lang="en-US" sz="3200" dirty="0" smtClean="0"/>
              <a:t>?</a:t>
            </a:r>
            <a:endParaRPr lang="en-US" sz="3200" baseline="-25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15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403684" y="391869"/>
            <a:ext cx="5944087" cy="4487605"/>
            <a:chOff x="1358900" y="1258321"/>
            <a:chExt cx="5763260" cy="424661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8900" y="1258321"/>
              <a:ext cx="5763260" cy="4246613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2165684" y="1490395"/>
              <a:ext cx="4572000" cy="2462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000" dirty="0"/>
                <a:t>J. Matthew Durham, PhD thesis, Stony Brook University (2011)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88797" y="4755747"/>
            <a:ext cx="794084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"/>
                <a:cs typeface="Times"/>
              </a:rPr>
              <a:t>Same nuclear modification for light, charm and bottom quarks (high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dirty="0" smtClean="0">
                <a:latin typeface="Times"/>
                <a:cs typeface="Times"/>
              </a:rPr>
              <a:t> </a:t>
            </a:r>
            <a:r>
              <a:rPr lang="en-US" sz="2400" dirty="0" err="1" smtClean="0">
                <a:latin typeface="Times"/>
                <a:cs typeface="Times"/>
              </a:rPr>
              <a:t>e</a:t>
            </a:r>
            <a:r>
              <a:rPr lang="en-US" sz="2400" baseline="-25000" dirty="0" err="1" smtClean="0">
                <a:latin typeface="Times"/>
                <a:cs typeface="Times"/>
              </a:rPr>
              <a:t>HF</a:t>
            </a:r>
            <a:r>
              <a:rPr lang="en-US" sz="2400" dirty="0" smtClean="0">
                <a:latin typeface="Times"/>
                <a:cs typeface="Times"/>
              </a:rPr>
              <a:t>) !</a:t>
            </a:r>
            <a:endParaRPr lang="en-US" sz="2400" dirty="0">
              <a:latin typeface="Times"/>
              <a:cs typeface="Times"/>
            </a:endParaRPr>
          </a:p>
          <a:p>
            <a:r>
              <a:rPr lang="en-US" sz="2400" dirty="0" smtClean="0">
                <a:latin typeface="Times"/>
                <a:cs typeface="Times"/>
              </a:rPr>
              <a:t>Maybe the mass dependency is relevant only for p </a:t>
            </a:r>
            <a:r>
              <a:rPr lang="en-US" sz="2400" baseline="-25000" dirty="0" smtClean="0">
                <a:latin typeface="Times"/>
                <a:cs typeface="Times"/>
              </a:rPr>
              <a:t>T</a:t>
            </a:r>
            <a:r>
              <a:rPr lang="en-US" sz="2400" dirty="0" smtClean="0">
                <a:latin typeface="Times"/>
                <a:cs typeface="Times"/>
              </a:rPr>
              <a:t>&lt;&lt;</a:t>
            </a:r>
            <a:r>
              <a:rPr lang="en-US" sz="2400" dirty="0" err="1" smtClean="0">
                <a:latin typeface="Times"/>
                <a:cs typeface="Times"/>
              </a:rPr>
              <a:t>m</a:t>
            </a:r>
            <a:r>
              <a:rPr lang="en-US" sz="2400" baseline="-25000" dirty="0" err="1" smtClean="0">
                <a:latin typeface="Times"/>
                <a:cs typeface="Times"/>
              </a:rPr>
              <a:t>Q</a:t>
            </a:r>
            <a:r>
              <a:rPr lang="en-US" sz="2400" baseline="-25000" dirty="0" smtClean="0">
                <a:latin typeface="Times"/>
                <a:cs typeface="Times"/>
              </a:rPr>
              <a:t>. 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22" name="Picture 21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717" y="1049411"/>
            <a:ext cx="2101515" cy="28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61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Modification at LHC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906" y="775377"/>
            <a:ext cx="4620891" cy="42410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4976365"/>
            <a:ext cx="806767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"/>
                <a:cs typeface="Times"/>
              </a:rPr>
              <a:t>Same high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baseline="-25000" dirty="0" smtClean="0">
                <a:latin typeface="Times"/>
                <a:cs typeface="Times"/>
              </a:rPr>
              <a:t> </a:t>
            </a:r>
            <a:r>
              <a:rPr lang="en-US" sz="2400" dirty="0" smtClean="0">
                <a:latin typeface="Times"/>
                <a:cs typeface="Times"/>
              </a:rPr>
              <a:t>suppression for all quark masses and RHIC.</a:t>
            </a:r>
          </a:p>
          <a:p>
            <a:r>
              <a:rPr lang="en-US" sz="2400" dirty="0" smtClean="0">
                <a:latin typeface="Times"/>
                <a:cs typeface="Times"/>
              </a:rPr>
              <a:t>Hints that charm is less suppressed than light-quark at low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dirty="0" err="1" smtClean="0">
                <a:latin typeface="Times"/>
                <a:cs typeface="Times"/>
              </a:rPr>
              <a:t>.</a:t>
            </a:r>
            <a:endParaRPr lang="en-US" sz="2400" dirty="0" smtClean="0">
              <a:latin typeface="Times"/>
              <a:cs typeface="Times"/>
            </a:endParaRPr>
          </a:p>
          <a:p>
            <a:r>
              <a:rPr lang="en-US" sz="2400" dirty="0" smtClean="0">
                <a:latin typeface="Times"/>
                <a:cs typeface="Times"/>
              </a:rPr>
              <a:t>Slightly larger R</a:t>
            </a:r>
            <a:r>
              <a:rPr lang="en-US" sz="2400" baseline="-25000" dirty="0" smtClean="0">
                <a:latin typeface="Times"/>
                <a:cs typeface="Times"/>
              </a:rPr>
              <a:t>AA</a:t>
            </a:r>
            <a:r>
              <a:rPr lang="en-US" sz="2400" dirty="0" smtClean="0">
                <a:latin typeface="Times"/>
                <a:cs typeface="Times"/>
              </a:rPr>
              <a:t> for Ds, hint for coalescence in QGP.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3" y="868952"/>
            <a:ext cx="4285637" cy="40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249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76" y="0"/>
            <a:ext cx="8983579" cy="6191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3200" dirty="0" smtClean="0"/>
              <a:t>Looking at bottom-quarks R</a:t>
            </a:r>
            <a:r>
              <a:rPr lang="en-US" sz="3200" baseline="-25000" dirty="0" smtClean="0"/>
              <a:t>AA</a:t>
            </a: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F34C-9512-3A4B-83BF-4E156F9B34D9}" type="datetime1">
              <a:rPr lang="en-US" smtClean="0"/>
              <a:t>9/12/17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17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10" y="1082843"/>
            <a:ext cx="4239795" cy="41403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65123" y="619125"/>
            <a:ext cx="1255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RHIC</a:t>
            </a:r>
            <a:endParaRPr lang="en-US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0463" y="5259349"/>
            <a:ext cx="79944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Quark mass dependency starts to be evident for 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&lt;</a:t>
            </a:r>
            <a:r>
              <a:rPr lang="en-US" dirty="0" err="1" smtClean="0"/>
              <a:t>m</a:t>
            </a:r>
            <a:r>
              <a:rPr lang="en-US" baseline="-25000" dirty="0" err="1" smtClean="0"/>
              <a:t>b</a:t>
            </a:r>
            <a:r>
              <a:rPr lang="en-US" dirty="0" smtClean="0"/>
              <a:t> (~4.5 </a:t>
            </a:r>
            <a:r>
              <a:rPr lang="en-US" dirty="0" err="1" smtClean="0"/>
              <a:t>GeV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Assuming initial state is the same for charm and bottom-quarks.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005" y="1082843"/>
            <a:ext cx="4569215" cy="421773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82574" y="552285"/>
            <a:ext cx="1061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LHC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8831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6840"/>
            <a:ext cx="8067675" cy="619125"/>
          </a:xfrm>
        </p:spPr>
        <p:txBody>
          <a:bodyPr/>
          <a:lstStyle/>
          <a:p>
            <a:r>
              <a:rPr lang="en-US" sz="3600" dirty="0"/>
              <a:t>b</a:t>
            </a:r>
            <a:r>
              <a:rPr lang="en-US" sz="3600" dirty="0" smtClean="0"/>
              <a:t>-tagged di-jet imbalance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18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74842" y="5094689"/>
            <a:ext cx="766010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Gluon and b-jets have the same nuclear modification.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Are b-jets mainly gluon splitting ?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Does the quark-mass really matter at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dirty="0" smtClean="0">
                <a:latin typeface="Times"/>
                <a:cs typeface="Times"/>
              </a:rPr>
              <a:t>&gt;80 </a:t>
            </a:r>
            <a:r>
              <a:rPr lang="en-US" sz="2400" dirty="0" err="1" smtClean="0">
                <a:latin typeface="Times"/>
                <a:cs typeface="Times"/>
              </a:rPr>
              <a:t>GeV</a:t>
            </a:r>
            <a:r>
              <a:rPr lang="en-US" sz="2400" dirty="0" smtClean="0">
                <a:latin typeface="Times"/>
                <a:cs typeface="Times"/>
              </a:rPr>
              <a:t>/c ?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627" y="673769"/>
            <a:ext cx="4461573" cy="442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6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6840"/>
            <a:ext cx="8067675" cy="619125"/>
          </a:xfrm>
        </p:spPr>
        <p:txBody>
          <a:bodyPr/>
          <a:lstStyle/>
          <a:p>
            <a:r>
              <a:rPr lang="en-US" sz="3600" dirty="0"/>
              <a:t>b</a:t>
            </a:r>
            <a:r>
              <a:rPr lang="en-US" sz="3600" dirty="0" smtClean="0"/>
              <a:t>-tagged di-jet imbalance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895" y="735262"/>
            <a:ext cx="4043780" cy="38318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002631"/>
            <a:ext cx="2006600" cy="3378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3789" y="4623965"/>
            <a:ext cx="87028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Di-jets have momentum imbalance modified in the medium.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Back-to-back b-tagged di-jets may (in principle) be dominated by gluon fusion.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But gluon and b-tagged di-jets are are undistinguishable relative to imbalance modification.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066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QGP Tomography with Heavy Quarks</a:t>
            </a: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</a:t>
            </a:fld>
            <a:endParaRPr lang="en-US"/>
          </a:p>
        </p:txBody>
      </p:sp>
      <p:sp>
        <p:nvSpPr>
          <p:cNvPr id="6" name="Trapezoid 5"/>
          <p:cNvSpPr/>
          <p:nvPr/>
        </p:nvSpPr>
        <p:spPr>
          <a:xfrm rot="16200000">
            <a:off x="5313595" y="963532"/>
            <a:ext cx="2150463" cy="1456992"/>
          </a:xfrm>
          <a:prstGeom prst="trapezoid">
            <a:avLst/>
          </a:prstGeom>
          <a:gradFill flip="none" rotWithShape="1">
            <a:gsLst>
              <a:gs pos="0">
                <a:srgbClr val="FFFF00">
                  <a:alpha val="41000"/>
                </a:srgbClr>
              </a:gs>
              <a:gs pos="53000">
                <a:srgbClr val="FFFFFF"/>
              </a:gs>
              <a:gs pos="100000">
                <a:srgbClr val="FFFF00">
                  <a:alpha val="41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7158" y="2868210"/>
            <a:ext cx="87162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QGP medium needs to have a large volume: heavy ion collisions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Probe needs to be formed and not shower in the vacuum before QGP </a:t>
            </a:r>
            <a:r>
              <a:rPr lang="en-US" sz="2000" dirty="0" smtClean="0"/>
              <a:t>formation:  </a:t>
            </a:r>
            <a:r>
              <a:rPr lang="en-US" sz="2000" dirty="0" err="1" smtClean="0">
                <a:latin typeface="Times"/>
                <a:cs typeface="Times"/>
              </a:rPr>
              <a:t>τ</a:t>
            </a:r>
            <a:r>
              <a:rPr lang="en-US" sz="2000" baseline="-25000" dirty="0" err="1" smtClean="0">
                <a:latin typeface="Times"/>
                <a:cs typeface="Times"/>
              </a:rPr>
              <a:t>HF_FORM</a:t>
            </a:r>
            <a:r>
              <a:rPr lang="en-US" sz="2000" dirty="0" smtClean="0">
                <a:latin typeface="Times"/>
                <a:cs typeface="Times"/>
              </a:rPr>
              <a:t> &lt;0.07 </a:t>
            </a:r>
            <a:r>
              <a:rPr lang="en-US" sz="2000" dirty="0" err="1" smtClean="0">
                <a:latin typeface="Times"/>
                <a:cs typeface="Times"/>
              </a:rPr>
              <a:t>fm</a:t>
            </a:r>
            <a:r>
              <a:rPr lang="en-US" sz="2000" dirty="0">
                <a:latin typeface="Times"/>
                <a:cs typeface="Times"/>
              </a:rPr>
              <a:t>, </a:t>
            </a:r>
            <a:r>
              <a:rPr lang="en-US" sz="2000" dirty="0" err="1" smtClean="0">
                <a:latin typeface="Times"/>
                <a:cs typeface="Times"/>
              </a:rPr>
              <a:t>τ</a:t>
            </a:r>
            <a:r>
              <a:rPr lang="en-US" sz="2000" baseline="-25000" dirty="0" err="1" smtClean="0">
                <a:latin typeface="Times"/>
                <a:cs typeface="Times"/>
              </a:rPr>
              <a:t>QGP</a:t>
            </a:r>
            <a:r>
              <a:rPr lang="en-US" sz="2000" dirty="0" smtClean="0">
                <a:latin typeface="Times"/>
                <a:cs typeface="Times"/>
              </a:rPr>
              <a:t> ~ 0.6 </a:t>
            </a:r>
            <a:r>
              <a:rPr lang="en-US" sz="2000" dirty="0" err="1" smtClean="0">
                <a:latin typeface="Times"/>
                <a:cs typeface="Times"/>
              </a:rPr>
              <a:t>fm</a:t>
            </a:r>
            <a:endParaRPr lang="en-US" sz="2000" dirty="0" smtClean="0">
              <a:latin typeface="Times"/>
              <a:cs typeface="Times"/>
            </a:endParaRP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Needs different quark mass </a:t>
            </a:r>
            <a:r>
              <a:rPr lang="en-US" sz="2000" dirty="0" smtClean="0"/>
              <a:t>scales: charm and bottom quarks</a:t>
            </a: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Probe from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T</a:t>
            </a:r>
            <a:r>
              <a:rPr lang="en-US" sz="2000" dirty="0" smtClean="0"/>
              <a:t> &lt; </a:t>
            </a:r>
            <a:r>
              <a:rPr lang="en-US" sz="2000" dirty="0" err="1" smtClean="0"/>
              <a:t>m</a:t>
            </a:r>
            <a:r>
              <a:rPr lang="en-US" sz="2000" baseline="-25000" dirty="0" err="1" smtClean="0"/>
              <a:t>Q</a:t>
            </a:r>
            <a:r>
              <a:rPr lang="en-US" sz="2000" dirty="0" smtClean="0"/>
              <a:t> to </a:t>
            </a:r>
            <a:r>
              <a:rPr lang="en-US" sz="2000" dirty="0" err="1" smtClean="0"/>
              <a:t>p</a:t>
            </a:r>
            <a:r>
              <a:rPr lang="en-US" sz="2000" baseline="-25000" dirty="0" err="1" smtClean="0"/>
              <a:t>T</a:t>
            </a:r>
            <a:r>
              <a:rPr lang="en-US" sz="2000" dirty="0" smtClean="0"/>
              <a:t>&gt;&gt; </a:t>
            </a:r>
            <a:r>
              <a:rPr lang="en-US" sz="2000" dirty="0" err="1" smtClean="0"/>
              <a:t>m</a:t>
            </a:r>
            <a:r>
              <a:rPr lang="en-US" sz="2000" baseline="-25000" dirty="0" err="1" smtClean="0"/>
              <a:t>Q</a:t>
            </a:r>
            <a:endParaRPr lang="en-US" sz="2000" baseline="-25000" dirty="0" smtClean="0"/>
          </a:p>
        </p:txBody>
      </p:sp>
      <p:sp>
        <p:nvSpPr>
          <p:cNvPr id="8" name="Can 7"/>
          <p:cNvSpPr/>
          <p:nvPr/>
        </p:nvSpPr>
        <p:spPr>
          <a:xfrm rot="5400000">
            <a:off x="1350438" y="989181"/>
            <a:ext cx="668089" cy="1310271"/>
          </a:xfrm>
          <a:prstGeom prst="ca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rapezoid 8"/>
          <p:cNvSpPr/>
          <p:nvPr/>
        </p:nvSpPr>
        <p:spPr>
          <a:xfrm rot="16200000">
            <a:off x="2540144" y="922589"/>
            <a:ext cx="1136150" cy="1456992"/>
          </a:xfrm>
          <a:prstGeom prst="trapezoid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7924" y="668759"/>
            <a:ext cx="2416956" cy="1950430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Can 10"/>
          <p:cNvSpPr/>
          <p:nvPr/>
        </p:nvSpPr>
        <p:spPr>
          <a:xfrm rot="5400000">
            <a:off x="6295341" y="1490741"/>
            <a:ext cx="2018295" cy="374331"/>
          </a:xfrm>
          <a:prstGeom prst="can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331349" y="1459644"/>
            <a:ext cx="723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QGP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9920" y="898343"/>
            <a:ext cx="2106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Heavy quark gun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45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0208"/>
            <a:ext cx="8067675" cy="619125"/>
          </a:xfrm>
        </p:spPr>
        <p:txBody>
          <a:bodyPr/>
          <a:lstStyle/>
          <a:p>
            <a:r>
              <a:rPr lang="en-US" sz="3600" dirty="0" smtClean="0"/>
              <a:t>D-meson Azimuthal Anisotropy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947" y="1330886"/>
            <a:ext cx="4181065" cy="30479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43402" y="1809728"/>
            <a:ext cx="740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"/>
                <a:cs typeface="Times"/>
              </a:rPr>
              <a:t>LHC</a:t>
            </a:r>
            <a:endParaRPr lang="en-US" sz="2000" b="1" dirty="0">
              <a:latin typeface="Times"/>
              <a:cs typeface="Time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1010" y="4418989"/>
            <a:ext cx="8902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>
                <a:latin typeface="Times"/>
                <a:cs typeface="Times"/>
              </a:rPr>
              <a:t>v</a:t>
            </a:r>
            <a:r>
              <a:rPr lang="en-US" sz="2400" dirty="0" smtClean="0">
                <a:latin typeface="Times"/>
                <a:cs typeface="Times"/>
              </a:rPr>
              <a:t>2/NCQ scaling for light and charm quarks.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Result suggests strong coupling of charm-quarks with medium or thermalizes as light quarks.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But small systems results indicates initial geometry may be important.</a:t>
            </a:r>
            <a:endParaRPr lang="en-US" sz="2400" dirty="0">
              <a:latin typeface="Times"/>
              <a:cs typeface="Time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10" y="1250678"/>
            <a:ext cx="4340545" cy="318435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29066" y="1762073"/>
            <a:ext cx="854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"/>
                <a:cs typeface="Times"/>
              </a:rPr>
              <a:t>RHIC</a:t>
            </a:r>
            <a:endParaRPr lang="en-US" sz="2000" b="1" dirty="0">
              <a:latin typeface="Times"/>
              <a:cs typeface="Times"/>
            </a:endParaRP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74" y="651701"/>
            <a:ext cx="3620068" cy="6686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55579" y="2162183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"/>
                <a:cs typeface="Times"/>
              </a:rPr>
              <a:t>STAR</a:t>
            </a:r>
            <a:endParaRPr lang="en-US" sz="16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711390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10" y="1320332"/>
            <a:ext cx="4846709" cy="35205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0208"/>
            <a:ext cx="8067675" cy="619125"/>
          </a:xfrm>
        </p:spPr>
        <p:txBody>
          <a:bodyPr/>
          <a:lstStyle/>
          <a:p>
            <a:r>
              <a:rPr lang="en-US" sz="3600" dirty="0" smtClean="0"/>
              <a:t>D-meson Azimuthal Anisotropy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21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1010" y="5114147"/>
            <a:ext cx="8902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Hint of same scaling in triangular flow v3 at RHIC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Significant v3 at LHC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2750" y="1562018"/>
            <a:ext cx="854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"/>
                <a:cs typeface="Times"/>
              </a:rPr>
              <a:t>RHIC</a:t>
            </a:r>
            <a:endParaRPr lang="en-US" sz="2000" b="1" dirty="0">
              <a:latin typeface="Times"/>
              <a:cs typeface="Times"/>
            </a:endParaRP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74" y="651701"/>
            <a:ext cx="3620068" cy="6686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719" y="1320332"/>
            <a:ext cx="4040605" cy="356307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027253" y="1562018"/>
            <a:ext cx="740457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"/>
                <a:cs typeface="Times"/>
              </a:rPr>
              <a:t>LHC</a:t>
            </a:r>
            <a:endParaRPr lang="en-US" sz="20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72854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87152"/>
            <a:ext cx="8067675" cy="619125"/>
          </a:xfrm>
        </p:spPr>
        <p:txBody>
          <a:bodyPr/>
          <a:lstStyle/>
          <a:p>
            <a:r>
              <a:rPr lang="en-US" dirty="0" smtClean="0"/>
              <a:t>Comparison with Models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254" y="622920"/>
            <a:ext cx="3709904" cy="34807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23345" y="3951441"/>
            <a:ext cx="2975288" cy="46166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"/>
                <a:cs typeface="Times"/>
              </a:rPr>
              <a:t>Radiative</a:t>
            </a:r>
            <a:r>
              <a:rPr lang="en-US" sz="2400" dirty="0" smtClean="0">
                <a:latin typeface="Times"/>
                <a:cs typeface="Times"/>
              </a:rPr>
              <a:t> Energy Loss</a:t>
            </a:r>
            <a:endParaRPr lang="en-US" sz="2400" dirty="0">
              <a:latin typeface="Times"/>
              <a:cs typeface="Time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66838" y="729868"/>
            <a:ext cx="4952828" cy="2959816"/>
            <a:chOff x="-93574" y="729868"/>
            <a:chExt cx="4952828" cy="295981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3134" y="769973"/>
              <a:ext cx="4736120" cy="2919711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16200000">
              <a:off x="-187190" y="823484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/>
                  <a:cs typeface="Times"/>
                </a:rPr>
                <a:t>R</a:t>
              </a:r>
              <a:r>
                <a:rPr lang="en-US" baseline="-25000" dirty="0" smtClean="0">
                  <a:latin typeface="Times"/>
                  <a:cs typeface="Times"/>
                </a:rPr>
                <a:t>AA</a:t>
              </a:r>
              <a:endParaRPr lang="en-US" dirty="0">
                <a:latin typeface="Times"/>
                <a:cs typeface="Times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091" y="3275664"/>
            <a:ext cx="2317719" cy="16403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2740" y="3718235"/>
            <a:ext cx="1469236" cy="9395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3577" y="4510725"/>
            <a:ext cx="4128017" cy="141445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128697" y="4932687"/>
            <a:ext cx="3223940" cy="461665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"/>
                <a:cs typeface="Times"/>
              </a:rPr>
              <a:t>Collisional Energy Loss</a:t>
            </a:r>
            <a:endParaRPr lang="en-US" sz="2400" dirty="0">
              <a:latin typeface="Times"/>
              <a:cs typeface="Time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57977" y="5740512"/>
            <a:ext cx="3917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"/>
                <a:cs typeface="Times"/>
              </a:rPr>
              <a:t>Both needed to describe R</a:t>
            </a:r>
            <a:r>
              <a:rPr lang="en-US" sz="2400" b="1" baseline="-25000" dirty="0" smtClean="0">
                <a:latin typeface="Times"/>
                <a:cs typeface="Times"/>
              </a:rPr>
              <a:t>AA</a:t>
            </a:r>
            <a:endParaRPr lang="en-US" sz="2400" b="1" dirty="0">
              <a:latin typeface="Times"/>
              <a:cs typeface="Time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49217" y="4537462"/>
            <a:ext cx="32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+</a:t>
            </a:r>
            <a:endParaRPr lang="en-US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264096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87152"/>
            <a:ext cx="8067675" cy="619125"/>
          </a:xfrm>
        </p:spPr>
        <p:txBody>
          <a:bodyPr/>
          <a:lstStyle/>
          <a:p>
            <a:r>
              <a:rPr lang="en-US" dirty="0" smtClean="0"/>
              <a:t>Comparison with Models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46892"/>
            <a:ext cx="4403697" cy="30834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032" y="846892"/>
            <a:ext cx="4504910" cy="30834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42601" y="4922378"/>
            <a:ext cx="6122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"/>
                <a:cs typeface="Times"/>
              </a:rPr>
              <a:t>Needs charm diffusion to describe anisotropy</a:t>
            </a:r>
            <a:endParaRPr lang="en-US" sz="24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015960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546"/>
            <a:ext cx="8067675" cy="619125"/>
          </a:xfrm>
        </p:spPr>
        <p:txBody>
          <a:bodyPr/>
          <a:lstStyle/>
          <a:p>
            <a:r>
              <a:rPr lang="en-US" sz="3200" dirty="0" smtClean="0">
                <a:latin typeface="Times"/>
                <a:cs typeface="Times"/>
              </a:rPr>
              <a:t>QGP parameters from data + models</a:t>
            </a:r>
            <a:endParaRPr lang="en-US" sz="3200" dirty="0">
              <a:latin typeface="Times"/>
              <a:cs typeface="Time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24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0938" y="684053"/>
            <a:ext cx="764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Extract QGP properties from model-to-data Bayesian analysis.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12" y="1553030"/>
            <a:ext cx="4057354" cy="40353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614" y="1553030"/>
            <a:ext cx="4290291" cy="42712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667" y="5706315"/>
            <a:ext cx="1411701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30000" dirty="0" smtClean="0">
                <a:latin typeface="Times"/>
                <a:cs typeface="Times"/>
              </a:rPr>
              <a:t>PRC94 </a:t>
            </a:r>
            <a:r>
              <a:rPr lang="en-US" sz="2000" baseline="30000" dirty="0">
                <a:latin typeface="Times"/>
                <a:cs typeface="Times"/>
              </a:rPr>
              <a:t>(2015)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501" y="1152920"/>
            <a:ext cx="2313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"/>
                <a:cs typeface="Times"/>
              </a:rPr>
              <a:t>Diffusion coefficient</a:t>
            </a:r>
            <a:endParaRPr lang="en-US" sz="20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900347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0"/>
            <a:ext cx="8067675" cy="619125"/>
          </a:xfrm>
        </p:spPr>
        <p:txBody>
          <a:bodyPr/>
          <a:lstStyle/>
          <a:p>
            <a:r>
              <a:rPr lang="en-US" dirty="0" smtClean="0"/>
              <a:t>QUARKONIA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25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590800" y="4218108"/>
            <a:ext cx="1133689" cy="431917"/>
            <a:chOff x="1602464" y="4122537"/>
            <a:chExt cx="1133689" cy="431917"/>
          </a:xfrm>
        </p:grpSpPr>
        <p:sp>
          <p:nvSpPr>
            <p:cNvPr id="7" name="Oval 6"/>
            <p:cNvSpPr/>
            <p:nvPr/>
          </p:nvSpPr>
          <p:spPr>
            <a:xfrm rot="1448624">
              <a:off x="1602464" y="4122537"/>
              <a:ext cx="374315" cy="344062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/>
            <p:cNvSpPr/>
            <p:nvPr/>
          </p:nvSpPr>
          <p:spPr>
            <a:xfrm rot="1448624">
              <a:off x="2349945" y="4193510"/>
              <a:ext cx="386208" cy="360944"/>
            </a:xfrm>
            <a:prstGeom prst="ellipse">
              <a:avLst/>
            </a:prstGeom>
            <a:gradFill flip="none" rotWithShape="1">
              <a:gsLst>
                <a:gs pos="0">
                  <a:srgbClr val="FF6600"/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 rot="355443">
              <a:off x="1952951" y="4251628"/>
              <a:ext cx="397895" cy="143102"/>
            </a:xfrm>
            <a:prstGeom prst="rect">
              <a:avLst/>
            </a:prstGeom>
          </p:spPr>
        </p:pic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141" y="4218108"/>
              <a:ext cx="179395" cy="275072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5917" y="4174263"/>
              <a:ext cx="190500" cy="21590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973379" y="4177262"/>
            <a:ext cx="1145004" cy="470197"/>
            <a:chOff x="5973379" y="4177262"/>
            <a:chExt cx="1145004" cy="470197"/>
          </a:xfrm>
        </p:grpSpPr>
        <p:sp>
          <p:nvSpPr>
            <p:cNvPr id="13" name="Oval 12"/>
            <p:cNvSpPr/>
            <p:nvPr/>
          </p:nvSpPr>
          <p:spPr>
            <a:xfrm rot="664142">
              <a:off x="6732175" y="4177262"/>
              <a:ext cx="386208" cy="360944"/>
            </a:xfrm>
            <a:prstGeom prst="ellipse">
              <a:avLst/>
            </a:prstGeom>
            <a:gradFill flip="none" rotWithShape="1">
              <a:gsLst>
                <a:gs pos="0">
                  <a:srgbClr val="FFFF00"/>
                </a:gs>
                <a:gs pos="76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170961">
              <a:off x="6333828" y="4325184"/>
              <a:ext cx="397895" cy="143102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 rot="664142">
              <a:off x="5973379" y="4286515"/>
              <a:ext cx="386208" cy="360944"/>
            </a:xfrm>
            <a:prstGeom prst="ellipse">
              <a:avLst/>
            </a:prstGeom>
            <a:gradFill flip="none" rotWithShape="1">
              <a:gsLst>
                <a:gs pos="0">
                  <a:srgbClr val="FFFF00"/>
                </a:gs>
                <a:gs pos="76000">
                  <a:schemeClr val="accent6">
                    <a:lumMod val="20000"/>
                    <a:lumOff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678" y="4362315"/>
              <a:ext cx="112866" cy="209608"/>
            </a:xfrm>
            <a:prstGeom prst="rect">
              <a:avLst/>
            </a:prstGeom>
          </p:spPr>
        </p:pic>
        <p:pic>
          <p:nvPicPr>
            <p:cNvPr id="17" name="Picture 16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0623" y="4211958"/>
              <a:ext cx="126582" cy="270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8886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680"/>
            <a:ext cx="8067675" cy="619125"/>
          </a:xfrm>
        </p:spPr>
        <p:txBody>
          <a:bodyPr/>
          <a:lstStyle/>
          <a:p>
            <a:r>
              <a:rPr lang="en-US" dirty="0" smtClean="0"/>
              <a:t>Medium Thermometer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176421"/>
            <a:ext cx="8420100" cy="3797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63436" y="5286285"/>
            <a:ext cx="6746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"/>
                <a:cs typeface="Times"/>
              </a:rPr>
              <a:t>Just look at who breaks in the medium or not.</a:t>
            </a:r>
            <a:endParaRPr lang="en-US" sz="28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323420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3784"/>
            <a:ext cx="8067675" cy="619125"/>
          </a:xfrm>
        </p:spPr>
        <p:txBody>
          <a:bodyPr/>
          <a:lstStyle/>
          <a:p>
            <a:r>
              <a:rPr lang="en-US" dirty="0" smtClean="0">
                <a:latin typeface="Times"/>
                <a:cs typeface="Times"/>
              </a:rPr>
              <a:t>J/</a:t>
            </a:r>
            <a:r>
              <a:rPr lang="en-US" dirty="0" err="1" smtClean="0">
                <a:latin typeface="Times"/>
                <a:cs typeface="Times"/>
              </a:rPr>
              <a:t>ψ</a:t>
            </a:r>
            <a:r>
              <a:rPr lang="en-US" dirty="0" smtClean="0">
                <a:latin typeface="Times"/>
                <a:cs typeface="Times"/>
              </a:rPr>
              <a:t> Breaking/Coalescence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98" y="3779806"/>
            <a:ext cx="3465213" cy="2576544"/>
          </a:xfrm>
          <a:prstGeom prst="rect">
            <a:avLst/>
          </a:prstGeom>
        </p:spPr>
      </p:pic>
      <p:pic>
        <p:nvPicPr>
          <p:cNvPr id="8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76442"/>
            <a:ext cx="3876844" cy="2505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450" y="4546006"/>
            <a:ext cx="3428467" cy="153811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285851" y="1033161"/>
            <a:ext cx="2472825" cy="2149266"/>
            <a:chOff x="4574171" y="1468679"/>
            <a:chExt cx="4112626" cy="347445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74171" y="1468679"/>
              <a:ext cx="4112626" cy="3474459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6844631" y="2496709"/>
              <a:ext cx="1483895" cy="1497263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84739" y="3033169"/>
              <a:ext cx="4965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/>
                <a:t>r</a:t>
              </a:r>
              <a:r>
                <a:rPr lang="en-US" sz="3200" b="1" baseline="-25000" dirty="0" err="1" smtClean="0"/>
                <a:t>d</a:t>
              </a:r>
              <a:endParaRPr lang="en-US" sz="3200" b="1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830902" y="470392"/>
            <a:ext cx="12562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"/>
                <a:cs typeface="Times"/>
              </a:rPr>
              <a:t>RHIC</a:t>
            </a:r>
            <a:endParaRPr lang="en-US" sz="32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006" y="3724778"/>
            <a:ext cx="4251158" cy="64034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3276003"/>
            <a:ext cx="396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 v</a:t>
            </a:r>
            <a:r>
              <a:rPr lang="en-US" baseline="-25000" dirty="0" smtClean="0"/>
              <a:t>2</a:t>
            </a:r>
            <a:r>
              <a:rPr lang="en-US" dirty="0" smtClean="0"/>
              <a:t> indicates coalescence from flowing charm-quarks.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035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3784"/>
            <a:ext cx="8067675" cy="619125"/>
          </a:xfrm>
        </p:spPr>
        <p:txBody>
          <a:bodyPr/>
          <a:lstStyle/>
          <a:p>
            <a:r>
              <a:rPr lang="en-US" dirty="0" smtClean="0">
                <a:latin typeface="Times"/>
                <a:cs typeface="Times"/>
              </a:rPr>
              <a:t>J/</a:t>
            </a:r>
            <a:r>
              <a:rPr lang="en-US" dirty="0" err="1" smtClean="0">
                <a:latin typeface="Times"/>
                <a:cs typeface="Times"/>
              </a:rPr>
              <a:t>ψ</a:t>
            </a:r>
            <a:r>
              <a:rPr lang="en-US" dirty="0" smtClean="0">
                <a:latin typeface="Times"/>
                <a:cs typeface="Times"/>
              </a:rPr>
              <a:t> Breaking/Coalescence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450" y="4546006"/>
            <a:ext cx="3428467" cy="153811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285851" y="1033161"/>
            <a:ext cx="2472825" cy="2149266"/>
            <a:chOff x="4574171" y="1468679"/>
            <a:chExt cx="4112626" cy="347445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4171" y="1468679"/>
              <a:ext cx="4112626" cy="3474459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6844631" y="2496709"/>
              <a:ext cx="1483895" cy="1497263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84739" y="3033169"/>
              <a:ext cx="4965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/>
                <a:t>r</a:t>
              </a:r>
              <a:r>
                <a:rPr lang="en-US" sz="3200" b="1" baseline="-25000" dirty="0" err="1" smtClean="0"/>
                <a:t>d</a:t>
              </a:r>
              <a:endParaRPr lang="en-US" sz="3200" b="1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830902" y="470392"/>
            <a:ext cx="107393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"/>
                <a:cs typeface="Times"/>
              </a:rPr>
              <a:t>LHC</a:t>
            </a:r>
            <a:endParaRPr lang="en-US" sz="3200" b="1" dirty="0">
              <a:solidFill>
                <a:srgbClr val="0000FF"/>
              </a:solidFill>
              <a:latin typeface="Times"/>
              <a:cs typeface="Time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209163"/>
            <a:ext cx="396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 v</a:t>
            </a:r>
            <a:r>
              <a:rPr lang="en-US" baseline="-25000" dirty="0" smtClean="0"/>
              <a:t>2</a:t>
            </a:r>
            <a:r>
              <a:rPr lang="en-US" dirty="0" smtClean="0"/>
              <a:t> indicates coalescence from flowing charm-quarks.</a:t>
            </a:r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149" y="3779806"/>
            <a:ext cx="4384841" cy="6024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98" y="671336"/>
            <a:ext cx="3465213" cy="2564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102" y="3841299"/>
            <a:ext cx="3300206" cy="246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24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3680"/>
            <a:ext cx="8067675" cy="619125"/>
          </a:xfrm>
        </p:spPr>
        <p:txBody>
          <a:bodyPr/>
          <a:lstStyle/>
          <a:p>
            <a:r>
              <a:rPr lang="en-US" sz="4000" dirty="0" smtClean="0"/>
              <a:t>Relative breaking</a:t>
            </a:r>
            <a:endParaRPr lang="en-US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1208"/>
            <a:ext cx="4655462" cy="354395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87095" y="4776887"/>
            <a:ext cx="50505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Ratio btw. </a:t>
            </a:r>
            <a:endParaRPr lang="en-US" dirty="0" smtClean="0"/>
          </a:p>
          <a:p>
            <a:pPr marL="742950" lvl="1" indent="-285750">
              <a:buFont typeface="Arial"/>
              <a:buChar char="•"/>
            </a:pPr>
            <a:r>
              <a:rPr lang="en-US" dirty="0" err="1" smtClean="0"/>
              <a:t>Quarkonia</a:t>
            </a:r>
            <a:r>
              <a:rPr lang="en-US" dirty="0" smtClean="0"/>
              <a:t> </a:t>
            </a:r>
            <a:r>
              <a:rPr lang="en-US" dirty="0"/>
              <a:t>states </a:t>
            </a:r>
            <a:r>
              <a:rPr lang="en-US" dirty="0" smtClean="0"/>
              <a:t>or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err="1" smtClean="0"/>
              <a:t>quarkonia</a:t>
            </a:r>
            <a:r>
              <a:rPr lang="en-US" dirty="0"/>
              <a:t>/open quark </a:t>
            </a:r>
          </a:p>
          <a:p>
            <a:pPr lvl="1"/>
            <a:r>
              <a:rPr lang="en-US" dirty="0" smtClean="0"/>
              <a:t>removes </a:t>
            </a:r>
            <a:r>
              <a:rPr lang="en-US" dirty="0"/>
              <a:t>initial state </a:t>
            </a:r>
            <a:r>
              <a:rPr lang="en-US" dirty="0" smtClean="0"/>
              <a:t>effects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094" y="1209838"/>
            <a:ext cx="4421354" cy="310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86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</a:t>
            </a:fld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58418" y="629271"/>
            <a:ext cx="3492437" cy="4820656"/>
            <a:chOff x="158418" y="629271"/>
            <a:chExt cx="3492437" cy="482065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8418" y="934871"/>
              <a:ext cx="3492437" cy="230070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25258" y="629271"/>
              <a:ext cx="32084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Times"/>
                  <a:cs typeface="Times"/>
                </a:rPr>
                <a:t>MEDICAL TOMOGRAPHY</a:t>
              </a:r>
              <a:endParaRPr lang="en-US" sz="2000" dirty="0">
                <a:latin typeface="Times"/>
                <a:cs typeface="Time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8418" y="3141603"/>
              <a:ext cx="338421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Good control, well know source</a:t>
              </a:r>
            </a:p>
            <a:p>
              <a:pPr marL="285750" indent="-285750">
                <a:buFont typeface="Arial"/>
                <a:buChar char="•"/>
              </a:pPr>
              <a:endParaRPr lang="en-US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Medium to probe (patient) is still</a:t>
              </a:r>
            </a:p>
            <a:p>
              <a:endParaRPr lang="en-US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Patient is the same for many events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20401" y="15860"/>
            <a:ext cx="6865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"/>
                <a:cs typeface="Times"/>
              </a:rPr>
              <a:t>Are Nuclear Physicists Well Paid for This ? </a:t>
            </a:r>
            <a:endParaRPr lang="en-US" sz="2800" b="1" dirty="0">
              <a:latin typeface="Times"/>
              <a:cs typeface="Time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916944" y="549063"/>
            <a:ext cx="5192294" cy="5807287"/>
            <a:chOff x="3916944" y="549063"/>
            <a:chExt cx="5192294" cy="580728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7578" y="848928"/>
              <a:ext cx="4858084" cy="151536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916944" y="2224548"/>
              <a:ext cx="5192294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Good control, well know source ?</a:t>
              </a:r>
            </a:p>
            <a:p>
              <a:pPr marL="285750" indent="-285750">
                <a:buFont typeface="Arial"/>
                <a:buChar char="•"/>
              </a:pPr>
              <a:endParaRPr lang="en-US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Medium to probe expands almost at the speed of light</a:t>
              </a:r>
            </a:p>
            <a:p>
              <a:endParaRPr lang="en-US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dirty="0" smtClean="0"/>
                <a:t>Medium geometry change every event</a:t>
              </a: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4948972" y="3980948"/>
              <a:ext cx="3002244" cy="2375402"/>
              <a:chOff x="5461000" y="483609"/>
              <a:chExt cx="3002244" cy="2375402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61000" y="668275"/>
                <a:ext cx="3002244" cy="2190736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5549024" y="483609"/>
                <a:ext cx="74619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Event a</a:t>
                </a:r>
                <a:endParaRPr lang="en-US" sz="12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590219" y="508794"/>
                <a:ext cx="7460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Event b</a:t>
                </a:r>
                <a:endParaRPr lang="en-US" sz="12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579209" y="497509"/>
                <a:ext cx="7406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Event c</a:t>
                </a:r>
                <a:endParaRPr lang="en-US" sz="1200" dirty="0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7951216" y="4737404"/>
              <a:ext cx="9156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/>
                  <a:cs typeface="Times"/>
                </a:rPr>
                <a:t>ATLAS</a:t>
              </a:r>
              <a:endParaRPr lang="en-US" dirty="0">
                <a:latin typeface="Times"/>
                <a:cs typeface="Time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48972" y="549063"/>
              <a:ext cx="25532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Times"/>
                  <a:cs typeface="Times"/>
                </a:rPr>
                <a:t>QGP TOMOGRAPHY</a:t>
              </a:r>
              <a:endParaRPr lang="en-US" sz="2000" dirty="0">
                <a:latin typeface="Times"/>
                <a:cs typeface="Time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2902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6944"/>
            <a:ext cx="8067675" cy="619125"/>
          </a:xfrm>
        </p:spPr>
        <p:txBody>
          <a:bodyPr/>
          <a:lstStyle/>
          <a:p>
            <a:r>
              <a:rPr lang="en-US" dirty="0" err="1" smtClean="0"/>
              <a:t>Bottomonium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655390"/>
            <a:ext cx="4303962" cy="41753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3684" y="4668326"/>
            <a:ext cx="89167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Don’t expect coalescence for </a:t>
            </a:r>
            <a:r>
              <a:rPr lang="en-US" dirty="0" err="1" smtClean="0"/>
              <a:t>bottomonium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Local particle density (regardless the system) seems dominates breaking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Important to check energy dependence at RHIC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811" y="1219200"/>
            <a:ext cx="3297989" cy="233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68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6944"/>
            <a:ext cx="8067675" cy="619125"/>
          </a:xfrm>
        </p:spPr>
        <p:txBody>
          <a:bodyPr/>
          <a:lstStyle/>
          <a:p>
            <a:r>
              <a:rPr lang="en-US" dirty="0" smtClean="0"/>
              <a:t>FUTURE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31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835296"/>
            <a:ext cx="3181684" cy="2211839"/>
            <a:chOff x="259612" y="833779"/>
            <a:chExt cx="3596348" cy="240137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612" y="1023313"/>
              <a:ext cx="3596348" cy="2211839"/>
            </a:xfrm>
            <a:prstGeom prst="rect">
              <a:avLst/>
            </a:prstGeom>
          </p:spPr>
        </p:pic>
        <p:pic>
          <p:nvPicPr>
            <p:cNvPr id="7" name="Picture 6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7175" y="833779"/>
              <a:ext cx="1655010" cy="23856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3460577" y="881171"/>
            <a:ext cx="2673683" cy="1991030"/>
            <a:chOff x="4872867" y="849529"/>
            <a:chExt cx="3975423" cy="2866892"/>
          </a:xfrm>
        </p:grpSpPr>
        <p:pic>
          <p:nvPicPr>
            <p:cNvPr id="8" name="Picture 7" descr="btojpsi_raa_projection_run1416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867" y="849529"/>
              <a:ext cx="3975423" cy="286689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100743" y="1913288"/>
              <a:ext cx="1307506" cy="4874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PHENIX</a:t>
              </a:r>
              <a:endParaRPr lang="en-US" sz="1600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799361"/>
            <a:ext cx="2542669" cy="244256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0" y="3703052"/>
            <a:ext cx="3756528" cy="1746573"/>
            <a:chOff x="4459897" y="3785745"/>
            <a:chExt cx="4341686" cy="2145142"/>
          </a:xfrm>
        </p:grpSpPr>
        <p:pic>
          <p:nvPicPr>
            <p:cNvPr id="12" name="Picture 11" descr="chic_peaks_nonconverted_gamma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9897" y="3855292"/>
              <a:ext cx="4341686" cy="2075595"/>
            </a:xfrm>
            <a:prstGeom prst="rect">
              <a:avLst/>
            </a:prstGeom>
          </p:spPr>
        </p:pic>
        <p:pic>
          <p:nvPicPr>
            <p:cNvPr id="14" name="Picture 13" descr="latex-image-1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732" y="3785745"/>
              <a:ext cx="1449329" cy="246535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430211" y="3529262"/>
            <a:ext cx="2665658" cy="2299370"/>
            <a:chOff x="5520555" y="3529262"/>
            <a:chExt cx="3166245" cy="260884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20555" y="3529262"/>
              <a:ext cx="3166245" cy="260884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7432842" y="5646458"/>
              <a:ext cx="9815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SPHENIX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1985" y="3917149"/>
            <a:ext cx="2602532" cy="16441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51803" y="3587922"/>
            <a:ext cx="1778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LHC upgrades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51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6944"/>
            <a:ext cx="8067675" cy="619125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4105" y="724040"/>
            <a:ext cx="8555790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Data produced at RHIC and LHC already have uncertainties smaller than theoretical calculation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Models can be used not for “predictions” but to use the data for QGP characterization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Needs to experimentally explore more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r>
              <a:rPr lang="en-US" sz="2400" dirty="0" smtClean="0">
                <a:latin typeface="Times"/>
                <a:cs typeface="Times"/>
              </a:rPr>
              <a:t>&lt;</a:t>
            </a:r>
            <a:r>
              <a:rPr lang="en-US" sz="2400" dirty="0" err="1" smtClean="0">
                <a:latin typeface="Times"/>
                <a:cs typeface="Times"/>
              </a:rPr>
              <a:t>m</a:t>
            </a:r>
            <a:r>
              <a:rPr lang="en-US" sz="2400" baseline="-25000" dirty="0" err="1" smtClean="0">
                <a:latin typeface="Times"/>
                <a:cs typeface="Times"/>
              </a:rPr>
              <a:t>Q</a:t>
            </a:r>
            <a:endParaRPr lang="en-US" sz="2400" dirty="0" smtClean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Explore correlations to understand any possible subtle differences between light and heavy energy loss at high </a:t>
            </a:r>
            <a:r>
              <a:rPr lang="en-US" sz="2400" dirty="0" err="1" smtClean="0">
                <a:latin typeface="Times"/>
                <a:cs typeface="Times"/>
              </a:rPr>
              <a:t>p</a:t>
            </a:r>
            <a:r>
              <a:rPr lang="en-US" sz="2400" baseline="-25000" dirty="0" err="1" smtClean="0">
                <a:latin typeface="Times"/>
                <a:cs typeface="Times"/>
              </a:rPr>
              <a:t>T</a:t>
            </a:r>
            <a:endParaRPr lang="en-US" sz="2400" dirty="0" smtClean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BE VERY CAREFUL WITH INITIAL STATE EFFECTS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latin typeface="Times"/>
              <a:cs typeface="Time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Seems that local particle density is the sole cause of </a:t>
            </a:r>
            <a:r>
              <a:rPr lang="en-US" sz="2400" dirty="0" err="1" smtClean="0">
                <a:latin typeface="Times"/>
                <a:cs typeface="Times"/>
              </a:rPr>
              <a:t>quarkonia</a:t>
            </a:r>
            <a:r>
              <a:rPr lang="en-US" sz="2400" dirty="0" smtClean="0">
                <a:latin typeface="Times"/>
                <a:cs typeface="Times"/>
              </a:rPr>
              <a:t> breaking</a:t>
            </a:r>
            <a:endParaRPr lang="en-US" sz="24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464924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3154947"/>
            <a:ext cx="8067675" cy="619125"/>
          </a:xfrm>
        </p:spPr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55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3576"/>
            <a:ext cx="8067675" cy="619125"/>
          </a:xfrm>
        </p:spPr>
        <p:txBody>
          <a:bodyPr/>
          <a:lstStyle/>
          <a:p>
            <a:r>
              <a:rPr lang="en-US" sz="3600" dirty="0" smtClean="0"/>
              <a:t>Initial State Effects in </a:t>
            </a:r>
            <a:r>
              <a:rPr lang="en-US" sz="3600" dirty="0" err="1" smtClean="0"/>
              <a:t>p+Pb</a:t>
            </a:r>
            <a:r>
              <a:rPr lang="en-US" sz="3600" dirty="0" smtClean="0"/>
              <a:t> at LHC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34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7537" y="1072398"/>
            <a:ext cx="3190873" cy="2206285"/>
            <a:chOff x="119541" y="3421014"/>
            <a:chExt cx="3300890" cy="23193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541" y="3421014"/>
              <a:ext cx="3300890" cy="231938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51840" y="3991094"/>
              <a:ext cx="919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Small-x</a:t>
              </a:r>
              <a:endParaRPr lang="en-US" sz="1600" b="1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26484" y="1072398"/>
            <a:ext cx="3117516" cy="2206286"/>
            <a:chOff x="3873692" y="3400694"/>
            <a:chExt cx="3248467" cy="233672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3692" y="3400694"/>
              <a:ext cx="3248467" cy="233672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984240" y="3862457"/>
              <a:ext cx="9438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Large-x</a:t>
              </a:r>
              <a:endParaRPr lang="en-US" sz="1600" b="1" dirty="0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630" y="775749"/>
            <a:ext cx="2542854" cy="25029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56381" y="500693"/>
            <a:ext cx="114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D-mesons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68408" y="610733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  <a:latin typeface="Times"/>
                <a:cs typeface="Times"/>
              </a:rPr>
              <a:t>c,b</a:t>
            </a:r>
            <a:r>
              <a:rPr lang="en-US" sz="2400" dirty="0" smtClean="0">
                <a:solidFill>
                  <a:srgbClr val="008000"/>
                </a:solidFill>
                <a:latin typeface="Times"/>
                <a:cs typeface="Times"/>
              </a:rPr>
              <a:t> -&gt; 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29650" y="610733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  <a:latin typeface="Times"/>
                <a:cs typeface="Times"/>
              </a:rPr>
              <a:t>c,b</a:t>
            </a:r>
            <a:r>
              <a:rPr lang="en-US" sz="2400" dirty="0" smtClean="0">
                <a:solidFill>
                  <a:srgbClr val="008000"/>
                </a:solidFill>
                <a:latin typeface="Times"/>
                <a:cs typeface="Times"/>
              </a:rPr>
              <a:t> -&gt; 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3895" y="5804335"/>
            <a:ext cx="862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"/>
                <a:cs typeface="Times"/>
              </a:rPr>
              <a:t>More modest initial state effects at LHC at mid-rapidity.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3410" y="3355477"/>
            <a:ext cx="3080590" cy="2336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20" y="3410402"/>
            <a:ext cx="3237642" cy="251569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81270" y="3094542"/>
            <a:ext cx="114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D-mesons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82465" y="3071220"/>
            <a:ext cx="114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Times"/>
                <a:cs typeface="Times"/>
              </a:rPr>
              <a:t>D-mesons</a:t>
            </a:r>
            <a:endParaRPr lang="en-US" dirty="0">
              <a:solidFill>
                <a:srgbClr val="008000"/>
              </a:solidFill>
              <a:latin typeface="Times"/>
              <a:cs typeface="Time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2366" y="4959687"/>
            <a:ext cx="1137526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1.5&lt;y&lt;4.0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87724" y="4833845"/>
            <a:ext cx="1291264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-5.0&lt;y&lt;-2.5</a:t>
            </a:r>
            <a:endParaRPr lang="en-US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173581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75" y="555724"/>
            <a:ext cx="7962485" cy="3220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65440" y="3214004"/>
            <a:ext cx="21595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Cronin enhancement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142300" y="3008717"/>
            <a:ext cx="241386" cy="201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2792" y="708124"/>
            <a:ext cx="2237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Coherent suppression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156500" y="1131434"/>
            <a:ext cx="558254" cy="102682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88731" y="-176646"/>
            <a:ext cx="957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DIS</a:t>
            </a:r>
            <a:endParaRPr lang="en-US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587269" y="-176646"/>
            <a:ext cx="11208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/>
              <a:t>p</a:t>
            </a:r>
            <a:r>
              <a:rPr lang="en-US" sz="4400" b="1" dirty="0" err="1" smtClean="0"/>
              <a:t>+A</a:t>
            </a:r>
            <a:endParaRPr lang="en-US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977813" y="555724"/>
            <a:ext cx="2237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Coherent suppression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>
          <a:xfrm>
            <a:off x="7096663" y="925056"/>
            <a:ext cx="45637" cy="96107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491" y="535330"/>
            <a:ext cx="1067263" cy="4674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904" y="895299"/>
            <a:ext cx="2160751" cy="3643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5250" y="3564722"/>
            <a:ext cx="3557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"/>
                <a:cs typeface="Times"/>
              </a:rPr>
              <a:t>For x&lt;0.01, </a:t>
            </a:r>
            <a:r>
              <a:rPr lang="en-US" b="1" i="1" dirty="0" err="1">
                <a:latin typeface="Times"/>
                <a:cs typeface="Times"/>
              </a:rPr>
              <a:t>l</a:t>
            </a:r>
            <a:r>
              <a:rPr lang="en-US" baseline="-25000" dirty="0" err="1" smtClean="0">
                <a:latin typeface="Times"/>
                <a:cs typeface="Times"/>
              </a:rPr>
              <a:t>probe</a:t>
            </a:r>
            <a:r>
              <a:rPr lang="en-US" dirty="0" smtClean="0">
                <a:latin typeface="Times"/>
                <a:cs typeface="Times"/>
              </a:rPr>
              <a:t> &gt; nuclear thickness</a:t>
            </a:r>
            <a:endParaRPr lang="en-US" dirty="0">
              <a:latin typeface="Times"/>
              <a:cs typeface="Times"/>
            </a:endParaRPr>
          </a:p>
        </p:txBody>
      </p:sp>
      <p:grpSp>
        <p:nvGrpSpPr>
          <p:cNvPr id="193" name="Group 192"/>
          <p:cNvGrpSpPr/>
          <p:nvPr/>
        </p:nvGrpSpPr>
        <p:grpSpPr>
          <a:xfrm>
            <a:off x="582792" y="4318341"/>
            <a:ext cx="3395149" cy="1455671"/>
            <a:chOff x="969832" y="4729571"/>
            <a:chExt cx="3395149" cy="1455671"/>
          </a:xfrm>
        </p:grpSpPr>
        <p:sp>
          <p:nvSpPr>
            <p:cNvPr id="8" name="Oval 7"/>
            <p:cNvSpPr/>
            <p:nvPr/>
          </p:nvSpPr>
          <p:spPr>
            <a:xfrm>
              <a:off x="969832" y="4729571"/>
              <a:ext cx="3166703" cy="14556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331406" y="5603913"/>
              <a:ext cx="2311619" cy="300545"/>
              <a:chOff x="510515" y="4795456"/>
              <a:chExt cx="1839792" cy="21545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10515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771940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046889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308314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595882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857307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132256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126"/>
            <p:cNvGrpSpPr>
              <a:grpSpLocks noChangeAspect="1"/>
            </p:cNvGrpSpPr>
            <p:nvPr/>
          </p:nvGrpSpPr>
          <p:grpSpPr bwMode="auto">
            <a:xfrm rot="8332057">
              <a:off x="2643229" y="4961440"/>
              <a:ext cx="1267534" cy="169453"/>
              <a:chOff x="804" y="3206"/>
              <a:chExt cx="2344" cy="314"/>
            </a:xfrm>
          </p:grpSpPr>
          <p:sp>
            <p:nvSpPr>
              <p:cNvPr id="29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6" name="Freeform 10"/>
            <p:cNvSpPr>
              <a:spLocks/>
            </p:cNvSpPr>
            <p:nvPr/>
          </p:nvSpPr>
          <p:spPr bwMode="auto">
            <a:xfrm flipH="1">
              <a:off x="1095190" y="5327207"/>
              <a:ext cx="1129371" cy="148677"/>
            </a:xfrm>
            <a:custGeom>
              <a:avLst/>
              <a:gdLst>
                <a:gd name="T0" fmla="*/ 0 w 2304"/>
                <a:gd name="T1" fmla="*/ 192 h 192"/>
                <a:gd name="T2" fmla="*/ 192 w 2304"/>
                <a:gd name="T3" fmla="*/ 0 h 192"/>
                <a:gd name="T4" fmla="*/ 384 w 2304"/>
                <a:gd name="T5" fmla="*/ 192 h 192"/>
                <a:gd name="T6" fmla="*/ 576 w 2304"/>
                <a:gd name="T7" fmla="*/ 0 h 192"/>
                <a:gd name="T8" fmla="*/ 768 w 2304"/>
                <a:gd name="T9" fmla="*/ 192 h 192"/>
                <a:gd name="T10" fmla="*/ 960 w 2304"/>
                <a:gd name="T11" fmla="*/ 0 h 192"/>
                <a:gd name="T12" fmla="*/ 1152 w 2304"/>
                <a:gd name="T13" fmla="*/ 192 h 192"/>
                <a:gd name="T14" fmla="*/ 1344 w 2304"/>
                <a:gd name="T15" fmla="*/ 0 h 192"/>
                <a:gd name="T16" fmla="*/ 1536 w 2304"/>
                <a:gd name="T17" fmla="*/ 192 h 192"/>
                <a:gd name="T18" fmla="*/ 1728 w 2304"/>
                <a:gd name="T19" fmla="*/ 0 h 192"/>
                <a:gd name="T20" fmla="*/ 1920 w 2304"/>
                <a:gd name="T21" fmla="*/ 192 h 192"/>
                <a:gd name="T22" fmla="*/ 2112 w 2304"/>
                <a:gd name="T23" fmla="*/ 0 h 192"/>
                <a:gd name="T24" fmla="*/ 2304 w 230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6" name="Group 55"/>
            <p:cNvGrpSpPr/>
            <p:nvPr/>
          </p:nvGrpSpPr>
          <p:grpSpPr>
            <a:xfrm rot="19414505">
              <a:off x="2300487" y="5267170"/>
              <a:ext cx="470053" cy="136514"/>
              <a:chOff x="4942437" y="5983767"/>
              <a:chExt cx="678093" cy="158519"/>
            </a:xfrm>
          </p:grpSpPr>
          <p:cxnSp>
            <p:nvCxnSpPr>
              <p:cNvPr id="48" name="Straight Arrow Connector 47"/>
              <p:cNvCxnSpPr/>
              <p:nvPr/>
            </p:nvCxnSpPr>
            <p:spPr>
              <a:xfrm flipH="1" flipV="1">
                <a:off x="5198419" y="6045796"/>
                <a:ext cx="422111" cy="9649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stealth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flipH="1" flipV="1">
                <a:off x="4942437" y="5983767"/>
                <a:ext cx="323656" cy="7187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headEnd type="none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8" name="Straight Arrow Connector 57"/>
            <p:cNvCxnSpPr/>
            <p:nvPr/>
          </p:nvCxnSpPr>
          <p:spPr>
            <a:xfrm flipV="1">
              <a:off x="2333804" y="5362306"/>
              <a:ext cx="2031177" cy="79939"/>
            </a:xfrm>
            <a:prstGeom prst="straightConnector1">
              <a:avLst/>
            </a:prstGeom>
            <a:ln>
              <a:solidFill>
                <a:srgbClr val="000000"/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Oval 60"/>
            <p:cNvSpPr/>
            <p:nvPr/>
          </p:nvSpPr>
          <p:spPr>
            <a:xfrm>
              <a:off x="2206942" y="5371535"/>
              <a:ext cx="126864" cy="15066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039334" y="4925989"/>
              <a:ext cx="455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Times"/>
                  <a:cs typeface="Times"/>
                </a:rPr>
                <a:t>Q</a:t>
              </a:r>
              <a:r>
                <a:rPr lang="en-US" sz="2000" baseline="30000" dirty="0" smtClean="0">
                  <a:latin typeface="Times"/>
                  <a:cs typeface="Times"/>
                </a:rPr>
                <a:t>2</a:t>
              </a:r>
              <a:endParaRPr lang="en-US" sz="2000" baseline="30000" dirty="0">
                <a:latin typeface="Times"/>
                <a:cs typeface="Times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3488730" y="4861342"/>
              <a:ext cx="102580" cy="768096"/>
              <a:chOff x="5550505" y="5201315"/>
              <a:chExt cx="119155" cy="523417"/>
            </a:xfrm>
          </p:grpSpPr>
          <p:sp>
            <p:nvSpPr>
              <p:cNvPr id="71" name="Freeform 127"/>
              <p:cNvSpPr>
                <a:spLocks noChangeAspect="1"/>
              </p:cNvSpPr>
              <p:nvPr/>
            </p:nvSpPr>
            <p:spPr bwMode="auto">
              <a:xfrm rot="16200000">
                <a:off x="5542903" y="5597976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Freeform 128"/>
              <p:cNvSpPr>
                <a:spLocks noChangeAspect="1"/>
              </p:cNvSpPr>
              <p:nvPr/>
            </p:nvSpPr>
            <p:spPr bwMode="auto">
              <a:xfrm rot="16200000">
                <a:off x="5542130" y="5469064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Freeform 129"/>
              <p:cNvSpPr>
                <a:spLocks noChangeAspect="1"/>
              </p:cNvSpPr>
              <p:nvPr/>
            </p:nvSpPr>
            <p:spPr bwMode="auto">
              <a:xfrm rot="16200000">
                <a:off x="5541356" y="5340151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Freeform 130"/>
              <p:cNvSpPr>
                <a:spLocks noChangeAspect="1"/>
              </p:cNvSpPr>
              <p:nvPr/>
            </p:nvSpPr>
            <p:spPr bwMode="auto">
              <a:xfrm rot="16200000">
                <a:off x="5540582" y="5211238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3181880" y="5102355"/>
              <a:ext cx="91172" cy="550314"/>
              <a:chOff x="5265891" y="5350771"/>
              <a:chExt cx="118381" cy="394504"/>
            </a:xfrm>
          </p:grpSpPr>
          <p:sp>
            <p:nvSpPr>
              <p:cNvPr id="80" name="Freeform 127"/>
              <p:cNvSpPr>
                <a:spLocks noChangeAspect="1"/>
              </p:cNvSpPr>
              <p:nvPr/>
            </p:nvSpPr>
            <p:spPr bwMode="auto">
              <a:xfrm rot="16200000">
                <a:off x="5257515" y="5618519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Freeform 128"/>
              <p:cNvSpPr>
                <a:spLocks noChangeAspect="1"/>
              </p:cNvSpPr>
              <p:nvPr/>
            </p:nvSpPr>
            <p:spPr bwMode="auto">
              <a:xfrm rot="16200000">
                <a:off x="5256742" y="5489607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Freeform 129"/>
              <p:cNvSpPr>
                <a:spLocks noChangeAspect="1"/>
              </p:cNvSpPr>
              <p:nvPr/>
            </p:nvSpPr>
            <p:spPr bwMode="auto">
              <a:xfrm rot="16200000">
                <a:off x="5255968" y="5360694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2765153" y="5438954"/>
              <a:ext cx="102211" cy="202882"/>
              <a:chOff x="5641679" y="5224647"/>
              <a:chExt cx="117607" cy="265591"/>
            </a:xfrm>
          </p:grpSpPr>
          <p:sp>
            <p:nvSpPr>
              <p:cNvPr id="91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3023592" y="5425586"/>
              <a:ext cx="113041" cy="202882"/>
              <a:chOff x="5641679" y="5224647"/>
              <a:chExt cx="117607" cy="265591"/>
            </a:xfrm>
          </p:grpSpPr>
          <p:sp>
            <p:nvSpPr>
              <p:cNvPr id="94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>
              <a:off x="3393272" y="5371535"/>
              <a:ext cx="96090" cy="252101"/>
              <a:chOff x="5641679" y="5224647"/>
              <a:chExt cx="117607" cy="265591"/>
            </a:xfrm>
          </p:grpSpPr>
          <p:sp>
            <p:nvSpPr>
              <p:cNvPr id="97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5" name="Group 144"/>
            <p:cNvGrpSpPr/>
            <p:nvPr/>
          </p:nvGrpSpPr>
          <p:grpSpPr>
            <a:xfrm>
              <a:off x="2413607" y="5425587"/>
              <a:ext cx="102211" cy="202882"/>
              <a:chOff x="5641679" y="5224647"/>
              <a:chExt cx="117607" cy="265591"/>
            </a:xfrm>
          </p:grpSpPr>
          <p:sp>
            <p:nvSpPr>
              <p:cNvPr id="146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7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29" name="Group 228"/>
          <p:cNvGrpSpPr/>
          <p:nvPr/>
        </p:nvGrpSpPr>
        <p:grpSpPr>
          <a:xfrm>
            <a:off x="4671797" y="4305185"/>
            <a:ext cx="3924974" cy="1455671"/>
            <a:chOff x="4853553" y="4511856"/>
            <a:chExt cx="3924974" cy="1455671"/>
          </a:xfrm>
        </p:grpSpPr>
        <p:sp>
          <p:nvSpPr>
            <p:cNvPr id="148" name="Oval 147"/>
            <p:cNvSpPr/>
            <p:nvPr/>
          </p:nvSpPr>
          <p:spPr>
            <a:xfrm>
              <a:off x="5383378" y="4511856"/>
              <a:ext cx="3166703" cy="14556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9" name="Group 148"/>
            <p:cNvGrpSpPr/>
            <p:nvPr/>
          </p:nvGrpSpPr>
          <p:grpSpPr>
            <a:xfrm>
              <a:off x="5744952" y="5386198"/>
              <a:ext cx="2311619" cy="300545"/>
              <a:chOff x="510515" y="4795456"/>
              <a:chExt cx="1839792" cy="215452"/>
            </a:xfrm>
          </p:grpSpPr>
          <p:sp>
            <p:nvSpPr>
              <p:cNvPr id="150" name="Oval 149"/>
              <p:cNvSpPr/>
              <p:nvPr/>
            </p:nvSpPr>
            <p:spPr>
              <a:xfrm>
                <a:off x="510515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771940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046889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308314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595882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857307" y="480492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2132256" y="4795456"/>
                <a:ext cx="218051" cy="20598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26"/>
            <p:cNvGrpSpPr>
              <a:grpSpLocks noChangeAspect="1"/>
            </p:cNvGrpSpPr>
            <p:nvPr/>
          </p:nvGrpSpPr>
          <p:grpSpPr bwMode="auto">
            <a:xfrm rot="8332057">
              <a:off x="7056775" y="4743725"/>
              <a:ext cx="1267534" cy="169453"/>
              <a:chOff x="804" y="3206"/>
              <a:chExt cx="2344" cy="314"/>
            </a:xfrm>
          </p:grpSpPr>
          <p:sp>
            <p:nvSpPr>
              <p:cNvPr id="158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9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1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2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 rot="19414505">
              <a:off x="6714033" y="5049455"/>
              <a:ext cx="470053" cy="136514"/>
              <a:chOff x="4942437" y="5983767"/>
              <a:chExt cx="678093" cy="158519"/>
            </a:xfrm>
          </p:grpSpPr>
          <p:cxnSp>
            <p:nvCxnSpPr>
              <p:cNvPr id="167" name="Straight Arrow Connector 166"/>
              <p:cNvCxnSpPr/>
              <p:nvPr/>
            </p:nvCxnSpPr>
            <p:spPr>
              <a:xfrm flipH="1" flipV="1">
                <a:off x="5198419" y="6045796"/>
                <a:ext cx="422111" cy="9649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stealth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Arrow Connector 167"/>
              <p:cNvCxnSpPr/>
              <p:nvPr/>
            </p:nvCxnSpPr>
            <p:spPr>
              <a:xfrm flipH="1" flipV="1">
                <a:off x="4942437" y="5983767"/>
                <a:ext cx="323656" cy="71875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headEnd type="none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9" name="Straight Arrow Connector 168"/>
            <p:cNvCxnSpPr/>
            <p:nvPr/>
          </p:nvCxnSpPr>
          <p:spPr>
            <a:xfrm flipV="1">
              <a:off x="6747350" y="5144591"/>
              <a:ext cx="2031177" cy="79939"/>
            </a:xfrm>
            <a:prstGeom prst="straightConnector1">
              <a:avLst/>
            </a:prstGeom>
            <a:ln>
              <a:solidFill>
                <a:srgbClr val="000000"/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Oval 169"/>
            <p:cNvSpPr/>
            <p:nvPr/>
          </p:nvSpPr>
          <p:spPr>
            <a:xfrm>
              <a:off x="6620488" y="5153820"/>
              <a:ext cx="126864" cy="15066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6474300" y="4755643"/>
              <a:ext cx="455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Times"/>
                  <a:cs typeface="Times"/>
                </a:rPr>
                <a:t>Q</a:t>
              </a:r>
              <a:r>
                <a:rPr lang="en-US" sz="2000" baseline="30000" dirty="0" smtClean="0">
                  <a:latin typeface="Times"/>
                  <a:cs typeface="Times"/>
                </a:rPr>
                <a:t>2</a:t>
              </a:r>
              <a:endParaRPr lang="en-US" sz="2000" baseline="30000" dirty="0">
                <a:latin typeface="Times"/>
                <a:cs typeface="Times"/>
              </a:endParaRPr>
            </a:p>
          </p:txBody>
        </p:sp>
        <p:grpSp>
          <p:nvGrpSpPr>
            <p:cNvPr id="172" name="Group 171"/>
            <p:cNvGrpSpPr/>
            <p:nvPr/>
          </p:nvGrpSpPr>
          <p:grpSpPr>
            <a:xfrm>
              <a:off x="7902276" y="4643627"/>
              <a:ext cx="102580" cy="768096"/>
              <a:chOff x="5550505" y="5201315"/>
              <a:chExt cx="119155" cy="523417"/>
            </a:xfrm>
          </p:grpSpPr>
          <p:sp>
            <p:nvSpPr>
              <p:cNvPr id="173" name="Freeform 127"/>
              <p:cNvSpPr>
                <a:spLocks noChangeAspect="1"/>
              </p:cNvSpPr>
              <p:nvPr/>
            </p:nvSpPr>
            <p:spPr bwMode="auto">
              <a:xfrm rot="16200000">
                <a:off x="5542903" y="5597976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" name="Freeform 128"/>
              <p:cNvSpPr>
                <a:spLocks noChangeAspect="1"/>
              </p:cNvSpPr>
              <p:nvPr/>
            </p:nvSpPr>
            <p:spPr bwMode="auto">
              <a:xfrm rot="16200000">
                <a:off x="5542130" y="5469064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Freeform 129"/>
              <p:cNvSpPr>
                <a:spLocks noChangeAspect="1"/>
              </p:cNvSpPr>
              <p:nvPr/>
            </p:nvSpPr>
            <p:spPr bwMode="auto">
              <a:xfrm rot="16200000">
                <a:off x="5541356" y="5340151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" name="Freeform 130"/>
              <p:cNvSpPr>
                <a:spLocks noChangeAspect="1"/>
              </p:cNvSpPr>
              <p:nvPr/>
            </p:nvSpPr>
            <p:spPr bwMode="auto">
              <a:xfrm rot="16200000">
                <a:off x="5540582" y="5211238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7" name="Group 176"/>
            <p:cNvGrpSpPr/>
            <p:nvPr/>
          </p:nvGrpSpPr>
          <p:grpSpPr>
            <a:xfrm>
              <a:off x="7595426" y="4884640"/>
              <a:ext cx="91172" cy="550314"/>
              <a:chOff x="5265891" y="5350771"/>
              <a:chExt cx="118381" cy="394504"/>
            </a:xfrm>
          </p:grpSpPr>
          <p:sp>
            <p:nvSpPr>
              <p:cNvPr id="178" name="Freeform 127"/>
              <p:cNvSpPr>
                <a:spLocks noChangeAspect="1"/>
              </p:cNvSpPr>
              <p:nvPr/>
            </p:nvSpPr>
            <p:spPr bwMode="auto">
              <a:xfrm rot="16200000">
                <a:off x="5257515" y="5618519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9" name="Freeform 128"/>
              <p:cNvSpPr>
                <a:spLocks noChangeAspect="1"/>
              </p:cNvSpPr>
              <p:nvPr/>
            </p:nvSpPr>
            <p:spPr bwMode="auto">
              <a:xfrm rot="16200000">
                <a:off x="5256742" y="5489607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0" name="Freeform 129"/>
              <p:cNvSpPr>
                <a:spLocks noChangeAspect="1"/>
              </p:cNvSpPr>
              <p:nvPr/>
            </p:nvSpPr>
            <p:spPr bwMode="auto">
              <a:xfrm rot="16200000">
                <a:off x="5255968" y="5360694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1" name="Group 180"/>
            <p:cNvGrpSpPr/>
            <p:nvPr/>
          </p:nvGrpSpPr>
          <p:grpSpPr>
            <a:xfrm>
              <a:off x="7178699" y="5221239"/>
              <a:ext cx="102211" cy="202882"/>
              <a:chOff x="5641679" y="5224647"/>
              <a:chExt cx="117607" cy="265591"/>
            </a:xfrm>
          </p:grpSpPr>
          <p:sp>
            <p:nvSpPr>
              <p:cNvPr id="182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3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/>
            <p:cNvGrpSpPr/>
            <p:nvPr/>
          </p:nvGrpSpPr>
          <p:grpSpPr>
            <a:xfrm>
              <a:off x="7437138" y="5207871"/>
              <a:ext cx="113041" cy="202882"/>
              <a:chOff x="5641679" y="5224647"/>
              <a:chExt cx="117607" cy="265591"/>
            </a:xfrm>
          </p:grpSpPr>
          <p:sp>
            <p:nvSpPr>
              <p:cNvPr id="185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7" name="Group 186"/>
            <p:cNvGrpSpPr/>
            <p:nvPr/>
          </p:nvGrpSpPr>
          <p:grpSpPr>
            <a:xfrm>
              <a:off x="7806818" y="5153820"/>
              <a:ext cx="96090" cy="252101"/>
              <a:chOff x="5641679" y="5224647"/>
              <a:chExt cx="117607" cy="265591"/>
            </a:xfrm>
          </p:grpSpPr>
          <p:sp>
            <p:nvSpPr>
              <p:cNvPr id="188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9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0" name="Group 189"/>
            <p:cNvGrpSpPr/>
            <p:nvPr/>
          </p:nvGrpSpPr>
          <p:grpSpPr>
            <a:xfrm>
              <a:off x="6827153" y="5207872"/>
              <a:ext cx="102211" cy="202882"/>
              <a:chOff x="5641679" y="5224647"/>
              <a:chExt cx="117607" cy="265591"/>
            </a:xfrm>
          </p:grpSpPr>
          <p:sp>
            <p:nvSpPr>
              <p:cNvPr id="191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2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200" name="Straight Arrow Connector 199"/>
            <p:cNvCxnSpPr/>
            <p:nvPr/>
          </p:nvCxnSpPr>
          <p:spPr>
            <a:xfrm>
              <a:off x="4853553" y="5234536"/>
              <a:ext cx="399167" cy="9757"/>
            </a:xfrm>
            <a:prstGeom prst="straightConnector1">
              <a:avLst/>
            </a:prstGeom>
            <a:ln>
              <a:solidFill>
                <a:srgbClr val="000000"/>
              </a:solidFill>
              <a:tailEnd type="stealth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Arrow Connector 201"/>
            <p:cNvCxnSpPr>
              <a:endCxn id="170" idx="2"/>
            </p:cNvCxnSpPr>
            <p:nvPr/>
          </p:nvCxnSpPr>
          <p:spPr>
            <a:xfrm flipV="1">
              <a:off x="5232400" y="5229150"/>
              <a:ext cx="1388088" cy="15143"/>
            </a:xfrm>
            <a:prstGeom prst="straightConnector1">
              <a:avLst/>
            </a:prstGeom>
            <a:ln>
              <a:solidFill>
                <a:srgbClr val="000000"/>
              </a:solidFill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4" name="Group 203"/>
            <p:cNvGrpSpPr/>
            <p:nvPr/>
          </p:nvGrpSpPr>
          <p:grpSpPr>
            <a:xfrm>
              <a:off x="5748337" y="5226889"/>
              <a:ext cx="102211" cy="202882"/>
              <a:chOff x="5641679" y="5224647"/>
              <a:chExt cx="117607" cy="265591"/>
            </a:xfrm>
          </p:grpSpPr>
          <p:sp>
            <p:nvSpPr>
              <p:cNvPr id="205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7" name="Group 206"/>
            <p:cNvGrpSpPr/>
            <p:nvPr/>
          </p:nvGrpSpPr>
          <p:grpSpPr>
            <a:xfrm>
              <a:off x="5872732" y="5237383"/>
              <a:ext cx="102211" cy="202882"/>
              <a:chOff x="5641679" y="5224647"/>
              <a:chExt cx="117607" cy="265591"/>
            </a:xfrm>
          </p:grpSpPr>
          <p:sp>
            <p:nvSpPr>
              <p:cNvPr id="208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0" name="Group 209"/>
            <p:cNvGrpSpPr/>
            <p:nvPr/>
          </p:nvGrpSpPr>
          <p:grpSpPr>
            <a:xfrm>
              <a:off x="6058914" y="5238668"/>
              <a:ext cx="102211" cy="202882"/>
              <a:chOff x="5641679" y="5224647"/>
              <a:chExt cx="117607" cy="265591"/>
            </a:xfrm>
          </p:grpSpPr>
          <p:sp>
            <p:nvSpPr>
              <p:cNvPr id="211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2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3" name="Group 212"/>
            <p:cNvGrpSpPr/>
            <p:nvPr/>
          </p:nvGrpSpPr>
          <p:grpSpPr>
            <a:xfrm>
              <a:off x="6476873" y="5218272"/>
              <a:ext cx="102211" cy="202882"/>
              <a:chOff x="5641679" y="5224647"/>
              <a:chExt cx="117607" cy="265591"/>
            </a:xfrm>
          </p:grpSpPr>
          <p:sp>
            <p:nvSpPr>
              <p:cNvPr id="214" name="Freeform 127"/>
              <p:cNvSpPr>
                <a:spLocks noChangeAspect="1"/>
              </p:cNvSpPr>
              <p:nvPr/>
            </p:nvSpPr>
            <p:spPr bwMode="auto">
              <a:xfrm rot="16200000">
                <a:off x="5632529" y="5363482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" name="Freeform 128"/>
              <p:cNvSpPr>
                <a:spLocks noChangeAspect="1"/>
              </p:cNvSpPr>
              <p:nvPr/>
            </p:nvSpPr>
            <p:spPr bwMode="auto">
              <a:xfrm rot="16200000">
                <a:off x="5631756" y="5234570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6" name="Group 126"/>
            <p:cNvGrpSpPr>
              <a:grpSpLocks noChangeAspect="1"/>
            </p:cNvGrpSpPr>
            <p:nvPr/>
          </p:nvGrpSpPr>
          <p:grpSpPr bwMode="auto">
            <a:xfrm rot="8332057">
              <a:off x="5519428" y="4773413"/>
              <a:ext cx="1267534" cy="169453"/>
              <a:chOff x="804" y="3206"/>
              <a:chExt cx="2344" cy="314"/>
            </a:xfrm>
          </p:grpSpPr>
          <p:sp>
            <p:nvSpPr>
              <p:cNvPr id="217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8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9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0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1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3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4" name="Group 223"/>
            <p:cNvGrpSpPr/>
            <p:nvPr/>
          </p:nvGrpSpPr>
          <p:grpSpPr>
            <a:xfrm>
              <a:off x="6204117" y="4803275"/>
              <a:ext cx="102580" cy="634517"/>
              <a:chOff x="5550505" y="5201315"/>
              <a:chExt cx="119155" cy="523417"/>
            </a:xfrm>
          </p:grpSpPr>
          <p:sp>
            <p:nvSpPr>
              <p:cNvPr id="225" name="Freeform 127"/>
              <p:cNvSpPr>
                <a:spLocks noChangeAspect="1"/>
              </p:cNvSpPr>
              <p:nvPr/>
            </p:nvSpPr>
            <p:spPr bwMode="auto">
              <a:xfrm rot="16200000">
                <a:off x="5542903" y="5597976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" name="Freeform 128"/>
              <p:cNvSpPr>
                <a:spLocks noChangeAspect="1"/>
              </p:cNvSpPr>
              <p:nvPr/>
            </p:nvSpPr>
            <p:spPr bwMode="auto">
              <a:xfrm rot="16200000">
                <a:off x="5542130" y="5469064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" name="Freeform 129"/>
              <p:cNvSpPr>
                <a:spLocks noChangeAspect="1"/>
              </p:cNvSpPr>
              <p:nvPr/>
            </p:nvSpPr>
            <p:spPr bwMode="auto">
              <a:xfrm rot="16200000">
                <a:off x="5541356" y="5340151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8" name="Freeform 130"/>
              <p:cNvSpPr>
                <a:spLocks noChangeAspect="1"/>
              </p:cNvSpPr>
              <p:nvPr/>
            </p:nvSpPr>
            <p:spPr bwMode="auto">
              <a:xfrm rot="16200000">
                <a:off x="5540582" y="5211238"/>
                <a:ext cx="136679" cy="116834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127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0" name="TextBox 229"/>
          <p:cNvSpPr txBox="1"/>
          <p:nvPr/>
        </p:nvSpPr>
        <p:spPr>
          <a:xfrm>
            <a:off x="4781670" y="3817907"/>
            <a:ext cx="1250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Initial-state </a:t>
            </a:r>
          </a:p>
          <a:p>
            <a:r>
              <a:rPr lang="en-US" dirty="0" smtClean="0"/>
              <a:t>energy loss</a:t>
            </a:r>
            <a:endParaRPr lang="en-US" dirty="0"/>
          </a:p>
        </p:txBody>
      </p:sp>
      <p:sp>
        <p:nvSpPr>
          <p:cNvPr id="231" name="TextBox 230"/>
          <p:cNvSpPr txBox="1"/>
          <p:nvPr/>
        </p:nvSpPr>
        <p:spPr>
          <a:xfrm>
            <a:off x="6637062" y="3680059"/>
            <a:ext cx="1236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Final-state </a:t>
            </a:r>
          </a:p>
          <a:p>
            <a:r>
              <a:rPr lang="en-US" dirty="0" smtClean="0"/>
              <a:t>energy loss</a:t>
            </a:r>
            <a:endParaRPr lang="en-US" dirty="0"/>
          </a:p>
        </p:txBody>
      </p:sp>
      <p:sp>
        <p:nvSpPr>
          <p:cNvPr id="232" name="TextBox 231"/>
          <p:cNvSpPr txBox="1"/>
          <p:nvPr/>
        </p:nvSpPr>
        <p:spPr>
          <a:xfrm>
            <a:off x="2024746" y="5753497"/>
            <a:ext cx="1236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Final-state </a:t>
            </a:r>
          </a:p>
          <a:p>
            <a:r>
              <a:rPr lang="en-US" dirty="0" smtClean="0"/>
              <a:t>energy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374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321" y="2162082"/>
            <a:ext cx="3520574" cy="33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165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76" y="0"/>
            <a:ext cx="8983579" cy="6191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3200" dirty="0" smtClean="0"/>
              <a:t>QGP Tomography</a:t>
            </a:r>
            <a:endParaRPr lang="en-US" sz="3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E2AD-9D43-544D-80A0-EC2E5B1C5A90}" type="datetime1">
              <a:rPr lang="en-US" smtClean="0"/>
              <a:t>9/11/17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4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2789" y="1623117"/>
            <a:ext cx="8860799" cy="2174190"/>
            <a:chOff x="52789" y="1609749"/>
            <a:chExt cx="8860799" cy="2174190"/>
          </a:xfrm>
        </p:grpSpPr>
        <p:grpSp>
          <p:nvGrpSpPr>
            <p:cNvPr id="22" name="Group 21"/>
            <p:cNvGrpSpPr/>
            <p:nvPr/>
          </p:nvGrpSpPr>
          <p:grpSpPr>
            <a:xfrm>
              <a:off x="52789" y="1609749"/>
              <a:ext cx="4600491" cy="2174190"/>
              <a:chOff x="706029" y="2042709"/>
              <a:chExt cx="5268051" cy="2174190"/>
            </a:xfrm>
          </p:grpSpPr>
          <p:sp>
            <p:nvSpPr>
              <p:cNvPr id="26" name="Trapezoid 25"/>
              <p:cNvSpPr/>
              <p:nvPr/>
            </p:nvSpPr>
            <p:spPr>
              <a:xfrm rot="16200000">
                <a:off x="3069399" y="1336789"/>
                <a:ext cx="1277884" cy="3855057"/>
              </a:xfrm>
              <a:prstGeom prst="trapezoid">
                <a:avLst>
                  <a:gd name="adj" fmla="val 38516"/>
                </a:avLst>
              </a:prstGeom>
              <a:solidFill>
                <a:srgbClr val="FFFF00">
                  <a:alpha val="76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Can 26"/>
              <p:cNvSpPr/>
              <p:nvPr/>
            </p:nvSpPr>
            <p:spPr>
              <a:xfrm rot="5400000">
                <a:off x="1075645" y="2769703"/>
                <a:ext cx="423000" cy="987337"/>
              </a:xfrm>
              <a:prstGeom prst="can">
                <a:avLst/>
              </a:prstGeom>
              <a:gradFill flip="none"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  <a:tileRect/>
              </a:gra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Can 27"/>
              <p:cNvSpPr/>
              <p:nvPr/>
            </p:nvSpPr>
            <p:spPr>
              <a:xfrm rot="5400000">
                <a:off x="5166031" y="3115531"/>
                <a:ext cx="1277883" cy="338215"/>
              </a:xfrm>
              <a:prstGeom prst="can">
                <a:avLst/>
              </a:prstGeom>
              <a:solidFill>
                <a:srgbClr val="CCFFCC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92477" y="3079345"/>
                <a:ext cx="48588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HF</a:t>
                </a:r>
                <a:endPara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929899" y="3749371"/>
                <a:ext cx="8509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nucleus</a:t>
                </a:r>
                <a:endParaRPr lang="en-US" sz="1400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706029" y="2042709"/>
                <a:ext cx="1366261" cy="217419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90000"/>
                      <a:alpha val="42000"/>
                    </a:schemeClr>
                  </a:gs>
                  <a:gs pos="100000">
                    <a:schemeClr val="bg2">
                      <a:lumMod val="50000"/>
                      <a:alpha val="42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788628" y="2418574"/>
              <a:ext cx="41249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Needs to understand how the source is affected by the nucleus immediately after the collision (initial state effects)</a:t>
              </a:r>
              <a:r>
                <a:rPr lang="en-US" sz="1600" dirty="0" smtClean="0"/>
                <a:t>. </a:t>
              </a:r>
              <a:r>
                <a:rPr lang="en-US" sz="1600" dirty="0" smtClean="0"/>
                <a:t>Studied in small systems (</a:t>
              </a:r>
              <a:r>
                <a:rPr lang="en-US" sz="1600" dirty="0" err="1" smtClean="0"/>
                <a:t>p+A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d+A</a:t>
              </a:r>
              <a:r>
                <a:rPr lang="en-US" sz="1600" dirty="0" smtClean="0"/>
                <a:t>, </a:t>
              </a:r>
              <a:r>
                <a:rPr lang="mr-IN" sz="1600" dirty="0" smtClean="0"/>
                <a:t>…</a:t>
              </a:r>
              <a:r>
                <a:rPr lang="en-US" sz="1600" dirty="0" smtClean="0"/>
                <a:t>)</a:t>
              </a:r>
              <a:endParaRPr lang="en-US" sz="1600" dirty="0" smtClean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4110" y="3746989"/>
            <a:ext cx="9123258" cy="2372247"/>
            <a:chOff x="20742" y="4134661"/>
            <a:chExt cx="9123258" cy="2372247"/>
          </a:xfrm>
        </p:grpSpPr>
        <p:grpSp>
          <p:nvGrpSpPr>
            <p:cNvPr id="33" name="Group 32"/>
            <p:cNvGrpSpPr/>
            <p:nvPr/>
          </p:nvGrpSpPr>
          <p:grpSpPr>
            <a:xfrm>
              <a:off x="20742" y="4332349"/>
              <a:ext cx="4632538" cy="2174559"/>
              <a:chOff x="20686" y="4553818"/>
              <a:chExt cx="4549351" cy="2174559"/>
            </a:xfrm>
          </p:grpSpPr>
          <p:sp>
            <p:nvSpPr>
              <p:cNvPr id="38" name="Trapezoid 37"/>
              <p:cNvSpPr/>
              <p:nvPr/>
            </p:nvSpPr>
            <p:spPr>
              <a:xfrm rot="16200000">
                <a:off x="3130703" y="5287155"/>
                <a:ext cx="1361565" cy="1002154"/>
              </a:xfrm>
              <a:prstGeom prst="trapezoid">
                <a:avLst>
                  <a:gd name="adj" fmla="val 15044"/>
                </a:avLst>
              </a:prstGeom>
              <a:gradFill flip="none" rotWithShape="1">
                <a:gsLst>
                  <a:gs pos="0">
                    <a:srgbClr val="FFFF00">
                      <a:alpha val="41000"/>
                    </a:srgbClr>
                  </a:gs>
                  <a:gs pos="53000">
                    <a:srgbClr val="FFFFFF"/>
                  </a:gs>
                  <a:gs pos="100000">
                    <a:srgbClr val="FFFF00">
                      <a:alpha val="41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Can 38"/>
              <p:cNvSpPr/>
              <p:nvPr/>
            </p:nvSpPr>
            <p:spPr>
              <a:xfrm rot="5400000">
                <a:off x="364225" y="5307405"/>
                <a:ext cx="423000" cy="901236"/>
              </a:xfrm>
              <a:prstGeom prst="ca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rapezoid 39"/>
              <p:cNvSpPr/>
              <p:nvPr/>
            </p:nvSpPr>
            <p:spPr>
              <a:xfrm rot="16200000">
                <a:off x="1195328" y="5261232"/>
                <a:ext cx="719353" cy="1002154"/>
              </a:xfrm>
              <a:prstGeom prst="trapezoid">
                <a:avLst/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image.png"/>
              <p:cNvPicPr/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898714" y="5233240"/>
                <a:ext cx="1610196" cy="1142024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42" name="Can 41"/>
              <p:cNvSpPr/>
              <p:nvPr/>
            </p:nvSpPr>
            <p:spPr>
              <a:xfrm rot="5400000">
                <a:off x="3802358" y="5650554"/>
                <a:ext cx="1277883" cy="257474"/>
              </a:xfrm>
              <a:prstGeom prst="can">
                <a:avLst/>
              </a:prstGeom>
              <a:solidFill>
                <a:srgbClr val="CCFFCC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396302" y="5641098"/>
                <a:ext cx="497744" cy="2338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QGP</a:t>
                </a:r>
                <a:endParaRPr lang="en-US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95622" y="5573996"/>
                <a:ext cx="4166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HF</a:t>
                </a:r>
                <a:endParaRPr lang="en-US" sz="1600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20686" y="4553818"/>
                <a:ext cx="1193130" cy="217455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2">
                      <a:lumMod val="90000"/>
                      <a:alpha val="42000"/>
                    </a:schemeClr>
                  </a:gs>
                  <a:gs pos="100000">
                    <a:schemeClr val="bg2">
                      <a:lumMod val="50000"/>
                      <a:alpha val="42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5229" y="6138151"/>
                <a:ext cx="9460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nucleus</a:t>
                </a:r>
                <a:endParaRPr lang="en-US" sz="1600" dirty="0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4653280" y="4134661"/>
              <a:ext cx="449072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QGP tomography done in A+A collisions. Measurements are </a:t>
              </a:r>
            </a:p>
            <a:p>
              <a:pPr marL="285750" indent="-285750">
                <a:buFont typeface="Arial"/>
                <a:buChar char="•"/>
              </a:pPr>
              <a:r>
                <a:rPr lang="en-US" sz="1600" dirty="0" smtClean="0"/>
                <a:t>nuclear modification factor</a:t>
              </a:r>
            </a:p>
            <a:p>
              <a:pPr marL="285750" indent="-285750">
                <a:buFont typeface="Arial"/>
                <a:buChar char="•"/>
              </a:pPr>
              <a:endParaRPr lang="en-US" sz="1600" dirty="0"/>
            </a:p>
            <a:p>
              <a:endParaRPr lang="en-US" sz="1600" dirty="0" smtClean="0"/>
            </a:p>
            <a:p>
              <a:pPr marL="285750" indent="-285750">
                <a:buFont typeface="Arial"/>
                <a:buChar char="•"/>
              </a:pPr>
              <a:r>
                <a:rPr lang="en-US" sz="1600" dirty="0" smtClean="0"/>
                <a:t>Fourier expansion of particle azimuthal asymmetries</a:t>
              </a:r>
              <a:endParaRPr lang="en-US" sz="1600" dirty="0"/>
            </a:p>
          </p:txBody>
        </p:sp>
        <p:pic>
          <p:nvPicPr>
            <p:cNvPr id="35" name="Picture 3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760" y="4916460"/>
              <a:ext cx="2179320" cy="433798"/>
            </a:xfrm>
            <a:prstGeom prst="rect">
              <a:avLst/>
            </a:prstGeom>
          </p:spPr>
        </p:pic>
        <p:pic>
          <p:nvPicPr>
            <p:cNvPr id="36" name="Picture 35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5881858"/>
              <a:ext cx="2214880" cy="438017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697863" y="5965039"/>
              <a:ext cx="14328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(event plane meth.)</a:t>
              </a:r>
              <a:endParaRPr lang="en-US" sz="10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5267" y="518010"/>
            <a:ext cx="8917293" cy="1550940"/>
            <a:chOff x="135267" y="518010"/>
            <a:chExt cx="8917293" cy="1550940"/>
          </a:xfrm>
        </p:grpSpPr>
        <p:grpSp>
          <p:nvGrpSpPr>
            <p:cNvPr id="15" name="Group 14"/>
            <p:cNvGrpSpPr/>
            <p:nvPr/>
          </p:nvGrpSpPr>
          <p:grpSpPr>
            <a:xfrm>
              <a:off x="135267" y="518010"/>
              <a:ext cx="4518013" cy="1277885"/>
              <a:chOff x="135267" y="737409"/>
              <a:chExt cx="5838813" cy="1277885"/>
            </a:xfrm>
          </p:grpSpPr>
          <p:sp>
            <p:nvSpPr>
              <p:cNvPr id="17" name="Can 16"/>
              <p:cNvSpPr/>
              <p:nvPr/>
            </p:nvSpPr>
            <p:spPr>
              <a:xfrm rot="5400000">
                <a:off x="515694" y="763158"/>
                <a:ext cx="423000" cy="1183854"/>
              </a:xfrm>
              <a:prstGeom prst="ca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Trapezoid 17"/>
              <p:cNvSpPr/>
              <p:nvPr/>
            </p:nvSpPr>
            <p:spPr>
              <a:xfrm rot="16200000">
                <a:off x="2856669" y="-763904"/>
                <a:ext cx="1277884" cy="4280509"/>
              </a:xfrm>
              <a:prstGeom prst="trapezoid">
                <a:avLst>
                  <a:gd name="adj" fmla="val 38516"/>
                </a:avLst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Can 18"/>
              <p:cNvSpPr/>
              <p:nvPr/>
            </p:nvSpPr>
            <p:spPr>
              <a:xfrm rot="5400000">
                <a:off x="5166031" y="1207245"/>
                <a:ext cx="1277883" cy="338215"/>
              </a:xfrm>
              <a:prstGeom prst="can">
                <a:avLst/>
              </a:prstGeom>
              <a:solidFill>
                <a:srgbClr val="CCFFCC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62890" y="1182439"/>
                <a:ext cx="5483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HF</a:t>
                </a:r>
                <a:endParaRPr lang="en-US" sz="1600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927600" y="915675"/>
              <a:ext cx="412496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Source intensity (cross section) measured in </a:t>
              </a:r>
              <a:r>
                <a:rPr lang="en-US" sz="1600" dirty="0" err="1" smtClean="0"/>
                <a:t>p+p</a:t>
              </a:r>
              <a:r>
                <a:rPr lang="en-US" sz="1600" dirty="0" smtClean="0"/>
                <a:t> collisions.</a:t>
              </a:r>
              <a:endParaRPr lang="en-US" sz="16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73859" y="1699618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/>
                  <a:cs typeface="Times"/>
                </a:rPr>
                <a:t>detector</a:t>
              </a:r>
              <a:endParaRPr lang="en-US" dirty="0">
                <a:latin typeface="Times"/>
                <a:cs typeface="Time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6873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E2AD-9D43-544D-80A0-EC2E5B1C5A90}" type="datetime1">
              <a:rPr lang="en-US" smtClean="0"/>
              <a:t>9/12/17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5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178063" y="2648674"/>
            <a:ext cx="4867051" cy="1550940"/>
            <a:chOff x="135267" y="518010"/>
            <a:chExt cx="4867051" cy="1550940"/>
          </a:xfrm>
        </p:grpSpPr>
        <p:grpSp>
          <p:nvGrpSpPr>
            <p:cNvPr id="15" name="Group 14"/>
            <p:cNvGrpSpPr/>
            <p:nvPr/>
          </p:nvGrpSpPr>
          <p:grpSpPr>
            <a:xfrm>
              <a:off x="135267" y="518010"/>
              <a:ext cx="4518013" cy="1277885"/>
              <a:chOff x="135267" y="737409"/>
              <a:chExt cx="5838813" cy="1277885"/>
            </a:xfrm>
          </p:grpSpPr>
          <p:sp>
            <p:nvSpPr>
              <p:cNvPr id="17" name="Can 16"/>
              <p:cNvSpPr/>
              <p:nvPr/>
            </p:nvSpPr>
            <p:spPr>
              <a:xfrm rot="5400000">
                <a:off x="515694" y="763158"/>
                <a:ext cx="423000" cy="1183854"/>
              </a:xfrm>
              <a:prstGeom prst="ca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Trapezoid 17"/>
              <p:cNvSpPr/>
              <p:nvPr/>
            </p:nvSpPr>
            <p:spPr>
              <a:xfrm rot="16200000">
                <a:off x="2856669" y="-763904"/>
                <a:ext cx="1277884" cy="4280509"/>
              </a:xfrm>
              <a:prstGeom prst="trapezoid">
                <a:avLst>
                  <a:gd name="adj" fmla="val 38516"/>
                </a:avLst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Can 18"/>
              <p:cNvSpPr/>
              <p:nvPr/>
            </p:nvSpPr>
            <p:spPr>
              <a:xfrm rot="5400000">
                <a:off x="5166031" y="1207245"/>
                <a:ext cx="1277883" cy="338215"/>
              </a:xfrm>
              <a:prstGeom prst="can">
                <a:avLst/>
              </a:prstGeom>
              <a:solidFill>
                <a:srgbClr val="CCFFCC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62890" y="1182439"/>
                <a:ext cx="54836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HF</a:t>
                </a:r>
                <a:endParaRPr lang="en-US" sz="1600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073859" y="1699618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Times"/>
                  <a:cs typeface="Times"/>
                </a:rPr>
                <a:t>detector</a:t>
              </a:r>
              <a:endParaRPr lang="en-US" dirty="0">
                <a:latin typeface="Times"/>
                <a:cs typeface="Times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62000" y="4545263"/>
            <a:ext cx="722024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"/>
                <a:cs typeface="Times"/>
              </a:rPr>
              <a:t>Understanding the source in </a:t>
            </a:r>
            <a:r>
              <a:rPr lang="en-US" sz="3200" dirty="0" err="1" smtClean="0">
                <a:latin typeface="Times"/>
                <a:cs typeface="Times"/>
              </a:rPr>
              <a:t>p+p</a:t>
            </a:r>
            <a:r>
              <a:rPr lang="en-US" sz="3200" dirty="0" smtClean="0">
                <a:latin typeface="Times"/>
                <a:cs typeface="Times"/>
              </a:rPr>
              <a:t> collisions</a:t>
            </a:r>
            <a:endParaRPr lang="en-US" sz="32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900874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3576"/>
            <a:ext cx="8067675" cy="619125"/>
          </a:xfrm>
        </p:spPr>
        <p:txBody>
          <a:bodyPr/>
          <a:lstStyle/>
          <a:p>
            <a:r>
              <a:rPr lang="en-US" sz="3600" dirty="0" smtClean="0"/>
              <a:t>Heavy Quark in </a:t>
            </a:r>
            <a:r>
              <a:rPr lang="en-US" sz="3600" dirty="0" err="1" smtClean="0"/>
              <a:t>p+p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6</a:t>
            </a:fld>
            <a:endParaRPr lang="en-US"/>
          </a:p>
        </p:txBody>
      </p:sp>
      <p:pic>
        <p:nvPicPr>
          <p:cNvPr id="6" name="图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801"/>
            <a:ext cx="4419600" cy="4420755"/>
          </a:xfrm>
          <a:prstGeom prst="rect">
            <a:avLst/>
          </a:prstGeom>
        </p:spPr>
      </p:pic>
      <p:pic>
        <p:nvPicPr>
          <p:cNvPr id="7" name="Picture 2" descr="http://cms-results.web.cern.ch/cms-results/public-results/publications/BPH-15-004/CMS-BPH-15-004_Figure_003-a-thum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35801"/>
            <a:ext cx="4397198" cy="426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09219" y="697021"/>
            <a:ext cx="963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Charm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92461" y="697021"/>
            <a:ext cx="992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Bottom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0527" y="5456810"/>
            <a:ext cx="8844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Data has much better constraint than current theoretical uncertainties.</a:t>
            </a:r>
          </a:p>
        </p:txBody>
      </p:sp>
    </p:spTree>
    <p:extLst>
      <p:ext uri="{BB962C8B-B14F-4D97-AF65-F5344CB8AC3E}">
        <p14:creationId xmlns:p14="http://schemas.microsoft.com/office/powerpoint/2010/main" val="1834597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3576"/>
            <a:ext cx="8067675" cy="619125"/>
          </a:xfrm>
        </p:spPr>
        <p:txBody>
          <a:bodyPr/>
          <a:lstStyle/>
          <a:p>
            <a:r>
              <a:rPr lang="en-US" sz="3600" dirty="0" smtClean="0"/>
              <a:t>Heavy Quark Formation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0527" y="5687642"/>
            <a:ext cx="8844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Data can also start to constrain HF production sources.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08" y="2638575"/>
            <a:ext cx="2566292" cy="13268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08" y="652194"/>
            <a:ext cx="2578100" cy="1828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56327"/>
            <a:ext cx="2501900" cy="1447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2454" y="714034"/>
            <a:ext cx="5272945" cy="497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3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8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353034" y="2013816"/>
            <a:ext cx="4600491" cy="2174190"/>
            <a:chOff x="706029" y="2042709"/>
            <a:chExt cx="5268051" cy="2174190"/>
          </a:xfrm>
        </p:grpSpPr>
        <p:sp>
          <p:nvSpPr>
            <p:cNvPr id="9" name="Trapezoid 8"/>
            <p:cNvSpPr/>
            <p:nvPr/>
          </p:nvSpPr>
          <p:spPr>
            <a:xfrm rot="16200000">
              <a:off x="3069399" y="1336789"/>
              <a:ext cx="1277884" cy="3855057"/>
            </a:xfrm>
            <a:prstGeom prst="trapezoid">
              <a:avLst>
                <a:gd name="adj" fmla="val 38516"/>
              </a:avLst>
            </a:prstGeom>
            <a:solidFill>
              <a:srgbClr val="FFFF00">
                <a:alpha val="7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an 9"/>
            <p:cNvSpPr/>
            <p:nvPr/>
          </p:nvSpPr>
          <p:spPr>
            <a:xfrm rot="5400000">
              <a:off x="1075645" y="2769703"/>
              <a:ext cx="423000" cy="987337"/>
            </a:xfrm>
            <a:prstGeom prst="can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an 10"/>
            <p:cNvSpPr/>
            <p:nvPr/>
          </p:nvSpPr>
          <p:spPr>
            <a:xfrm rot="5400000">
              <a:off x="5166031" y="3115531"/>
              <a:ext cx="1277883" cy="338215"/>
            </a:xfrm>
            <a:prstGeom prst="can">
              <a:avLst/>
            </a:prstGeom>
            <a:solidFill>
              <a:srgbClr val="CCFFC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2477" y="3079345"/>
              <a:ext cx="4858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HF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29899" y="3749371"/>
              <a:ext cx="8509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nucleus</a:t>
              </a:r>
              <a:endParaRPr lang="en-US" sz="1400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706029" y="2042709"/>
              <a:ext cx="1366261" cy="217419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90000"/>
                    <a:alpha val="42000"/>
                  </a:schemeClr>
                </a:gs>
                <a:gs pos="100000">
                  <a:schemeClr val="bg2">
                    <a:lumMod val="50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9621" y="4879474"/>
            <a:ext cx="624862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"/>
                <a:cs typeface="Times"/>
              </a:rPr>
              <a:t>Initial State studies in small systems.</a:t>
            </a:r>
            <a:endParaRPr lang="en-US" sz="32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783055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4" y="922422"/>
            <a:ext cx="7590589" cy="4681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3576"/>
            <a:ext cx="8067675" cy="619125"/>
          </a:xfrm>
        </p:spPr>
        <p:txBody>
          <a:bodyPr/>
          <a:lstStyle/>
          <a:p>
            <a:r>
              <a:rPr lang="en-US" sz="3600" dirty="0" smtClean="0"/>
              <a:t>Initial State Effects at RHIC</a:t>
            </a:r>
            <a:endParaRPr lang="en-US" sz="36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754D-1276-6E46-B3F1-F71EBBCA817B}" type="datetime1">
              <a:rPr lang="en-US" smtClean="0"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Experimental Overview on Heavy Quark Probes in Hot QCD Medium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403F7-57E6-FB45-AA42-533AA8BFDDC1}" type="slidenum">
              <a:rPr lang="en-US" smtClean="0"/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8984" y="5710019"/>
            <a:ext cx="6754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RHIC data shows HF enhancement not described by EPS09.</a:t>
            </a:r>
          </a:p>
          <a:p>
            <a:r>
              <a:rPr lang="en-US" b="1" dirty="0" smtClean="0"/>
              <a:t>Incoherent multiple scattering can describe enhancement.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035671" y="518374"/>
            <a:ext cx="1563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008000"/>
                </a:solidFill>
                <a:latin typeface="Times"/>
                <a:cs typeface="Times"/>
              </a:rPr>
              <a:t>c,b</a:t>
            </a:r>
            <a:r>
              <a:rPr lang="en-US" sz="2800" dirty="0" smtClean="0">
                <a:solidFill>
                  <a:srgbClr val="008000"/>
                </a:solidFill>
                <a:latin typeface="Times"/>
                <a:cs typeface="Times"/>
              </a:rPr>
              <a:t> -&gt; </a:t>
            </a:r>
            <a:r>
              <a:rPr lang="en-US" sz="2800" dirty="0" err="1" smtClean="0">
                <a:solidFill>
                  <a:srgbClr val="008000"/>
                </a:solidFill>
                <a:latin typeface="Times"/>
                <a:cs typeface="Times"/>
              </a:rPr>
              <a:t>μ,e</a:t>
            </a:r>
            <a:endParaRPr lang="en-US" sz="2800" dirty="0" smtClean="0">
              <a:solidFill>
                <a:srgbClr val="008000"/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607416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HENIX FOC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26425</TotalTime>
  <Words>1521</Words>
  <Application>Microsoft Macintosh PowerPoint</Application>
  <PresentationFormat>On-screen Show (4:3)</PresentationFormat>
  <Paragraphs>309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PHENIX FOCUS</vt:lpstr>
      <vt:lpstr>PowerPoint Presentation</vt:lpstr>
      <vt:lpstr>QGP Tomography with Heavy Quarks</vt:lpstr>
      <vt:lpstr>PowerPoint Presentation</vt:lpstr>
      <vt:lpstr>QGP Tomography</vt:lpstr>
      <vt:lpstr>PowerPoint Presentation</vt:lpstr>
      <vt:lpstr>Heavy Quark in p+p</vt:lpstr>
      <vt:lpstr>Heavy Quark Formation</vt:lpstr>
      <vt:lpstr>PowerPoint Presentation</vt:lpstr>
      <vt:lpstr>Initial State Effects at RHIC</vt:lpstr>
      <vt:lpstr>Initial State Effects in p+Pb-&gt;D at LHC</vt:lpstr>
      <vt:lpstr>PowerPoint Presentation</vt:lpstr>
      <vt:lpstr>HF Binary Scaling</vt:lpstr>
      <vt:lpstr>Quark-mass Dependency</vt:lpstr>
      <vt:lpstr>Initial state effects in RAA </vt:lpstr>
      <vt:lpstr>Removing initial state effects from RAA ?</vt:lpstr>
      <vt:lpstr>Nuclear Modification at LHC</vt:lpstr>
      <vt:lpstr>Looking at bottom-quarks RAA</vt:lpstr>
      <vt:lpstr>b-tagged di-jet imbalance</vt:lpstr>
      <vt:lpstr>b-tagged di-jet imbalance</vt:lpstr>
      <vt:lpstr>D-meson Azimuthal Anisotropy</vt:lpstr>
      <vt:lpstr>D-meson Azimuthal Anisotropy</vt:lpstr>
      <vt:lpstr>Comparison with Models</vt:lpstr>
      <vt:lpstr>Comparison with Models</vt:lpstr>
      <vt:lpstr>QGP parameters from data + models</vt:lpstr>
      <vt:lpstr>QUARKONIA</vt:lpstr>
      <vt:lpstr>Medium Thermometer</vt:lpstr>
      <vt:lpstr>J/ψ Breaking/Coalescence</vt:lpstr>
      <vt:lpstr>J/ψ Breaking/Coalescence</vt:lpstr>
      <vt:lpstr>Relative breaking</vt:lpstr>
      <vt:lpstr>Bottomonium</vt:lpstr>
      <vt:lpstr>FUTURE</vt:lpstr>
      <vt:lpstr>CONCLUSIONS</vt:lpstr>
      <vt:lpstr>BACKUP SLIDES</vt:lpstr>
      <vt:lpstr>Initial State Effects in p+Pb at LHC</vt:lpstr>
      <vt:lpstr>PowerPoint Presentation</vt:lpstr>
      <vt:lpstr>PowerPoint Presentation</vt:lpstr>
    </vt:vector>
  </TitlesOfParts>
  <Company>Los Alamos National 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Cesar Luiz da Silva</dc:creator>
  <cp:lastModifiedBy>Cesar Luiz da Silva</cp:lastModifiedBy>
  <cp:revision>476</cp:revision>
  <dcterms:created xsi:type="dcterms:W3CDTF">2015-01-20T14:24:01Z</dcterms:created>
  <dcterms:modified xsi:type="dcterms:W3CDTF">2017-09-14T05:19:57Z</dcterms:modified>
</cp:coreProperties>
</file>