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351" r:id="rId3"/>
    <p:sldId id="357" r:id="rId4"/>
    <p:sldId id="342" r:id="rId5"/>
    <p:sldId id="358" r:id="rId6"/>
    <p:sldId id="352" r:id="rId7"/>
    <p:sldId id="353" r:id="rId8"/>
    <p:sldId id="359" r:id="rId9"/>
    <p:sldId id="354" r:id="rId10"/>
    <p:sldId id="355" r:id="rId11"/>
    <p:sldId id="360" r:id="rId12"/>
    <p:sldId id="377" r:id="rId13"/>
    <p:sldId id="356" r:id="rId14"/>
    <p:sldId id="361" r:id="rId15"/>
    <p:sldId id="362" r:id="rId16"/>
    <p:sldId id="363" r:id="rId17"/>
    <p:sldId id="344" r:id="rId18"/>
    <p:sldId id="372" r:id="rId19"/>
    <p:sldId id="375" r:id="rId20"/>
    <p:sldId id="364" r:id="rId21"/>
    <p:sldId id="369" r:id="rId22"/>
    <p:sldId id="367" r:id="rId23"/>
    <p:sldId id="374" r:id="rId24"/>
    <p:sldId id="373" r:id="rId25"/>
    <p:sldId id="376" r:id="rId26"/>
    <p:sldId id="380" r:id="rId27"/>
    <p:sldId id="379" r:id="rId28"/>
    <p:sldId id="381" r:id="rId29"/>
    <p:sldId id="384" r:id="rId30"/>
    <p:sldId id="378" r:id="rId31"/>
    <p:sldId id="383" r:id="rId32"/>
    <p:sldId id="382" r:id="rId33"/>
    <p:sldId id="366" r:id="rId34"/>
    <p:sldId id="365" r:id="rId35"/>
    <p:sldId id="371" r:id="rId36"/>
    <p:sldId id="36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7" autoAdjust="0"/>
    <p:restoredTop sz="99077" autoAdjust="0"/>
  </p:normalViewPr>
  <p:slideViewPr>
    <p:cSldViewPr snapToGrid="0" snapToObjects="1">
      <p:cViewPr>
        <p:scale>
          <a:sx n="95" d="100"/>
          <a:sy n="95" d="100"/>
        </p:scale>
        <p:origin x="-11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E894A-031E-704B-A12B-F536E17D3B4B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4867-F1F8-3448-9B95-31B52B70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0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68060-D6FC-8845-BE63-EC3FE3F80C6E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90053-412A-E145-8D1B-F31CED81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63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602B-8AE8-4A42-852C-632CCC8D8679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E9A-5C12-2D42-AAF4-76830E328A95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67675" cy="6191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8353-3390-3244-B758-1A9D462BB942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361-4828-EF46-BB09-5CE95359A93F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5FD0-689A-CD42-9A7B-76E30EB7A063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E202-B12D-0149-90BD-6688FCDD73F2}" type="datetime1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E02A-FC9A-BE46-9309-D1A310F9E190}" type="datetime1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F3E6-5B0C-F446-8051-BF062157027C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ACB7-CA26-C249-AC63-8CB07F4EC255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5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F34C-DB08-CB4E-B7DC-A27E49128671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86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15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AA1B79C-0E1A-DC4A-976C-82B3C0EA2229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2947" y="6356350"/>
            <a:ext cx="4344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15403F7-57E6-FB45-AA42-533AA8BFDD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67967" y="1"/>
            <a:ext cx="1636962" cy="5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8.emf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emf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F6BB-7DBC-044E-BA73-5C81773846D7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6072" y="1680596"/>
            <a:ext cx="88446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Experimental Overview on Heavy Quark Probes in Hot QCD Medium</a:t>
            </a:r>
            <a:endParaRPr lang="en-US" sz="36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497" y="4080540"/>
            <a:ext cx="4413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/>
                <a:cs typeface="Times"/>
              </a:rPr>
              <a:t>Cesar </a:t>
            </a:r>
            <a:r>
              <a:rPr lang="en-US" sz="3200" dirty="0" smtClean="0">
                <a:solidFill>
                  <a:schemeClr val="bg1"/>
                </a:solidFill>
                <a:latin typeface="Times"/>
                <a:cs typeface="Times"/>
              </a:rPr>
              <a:t>Luiz da Silva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/>
                <a:cs typeface="Times"/>
              </a:rPr>
              <a:t>Los Alamos National Lab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"/>
                <a:cs typeface="Times"/>
              </a:rPr>
              <a:t>ISMD-2017 - Tlaxcala</a:t>
            </a:r>
            <a:endParaRPr lang="en-US" sz="3200" dirty="0" smtClean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5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576"/>
            <a:ext cx="8067675" cy="619125"/>
          </a:xfrm>
        </p:spPr>
        <p:txBody>
          <a:bodyPr/>
          <a:lstStyle/>
          <a:p>
            <a:r>
              <a:rPr lang="en-US" sz="3500" dirty="0" smtClean="0"/>
              <a:t>Initial State Effects in </a:t>
            </a:r>
            <a:r>
              <a:rPr lang="en-US" sz="3500" dirty="0" err="1" smtClean="0"/>
              <a:t>p+Pb</a:t>
            </a:r>
            <a:r>
              <a:rPr lang="en-US" sz="3500" dirty="0" smtClean="0"/>
              <a:t>-&gt;D at LHC</a:t>
            </a:r>
            <a:endParaRPr lang="en-US" sz="3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7474" y="4385868"/>
            <a:ext cx="86226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Modest initial state effects at LHC at mid- and backward-rapidity.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Clear suppression at small-x region.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208" y="1023527"/>
            <a:ext cx="3080590" cy="23368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0" y="924854"/>
            <a:ext cx="3237642" cy="25156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2040" y="71291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"/>
                <a:cs typeface="Times"/>
              </a:rPr>
              <a:t>l</a:t>
            </a:r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arge-x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2366" y="2474139"/>
            <a:ext cx="113752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1.5&lt;y&lt;4.0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8522" y="2501895"/>
            <a:ext cx="129126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-5.0&lt;y&lt;-2.5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3020" y="6084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small-x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46058" y="5197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mid-rapidity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402" y="924854"/>
            <a:ext cx="2584011" cy="24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0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38474" y="1574095"/>
            <a:ext cx="4632538" cy="2174559"/>
            <a:chOff x="20686" y="4553818"/>
            <a:chExt cx="4549351" cy="2174559"/>
          </a:xfrm>
        </p:grpSpPr>
        <p:sp>
          <p:nvSpPr>
            <p:cNvPr id="12" name="Trapezoid 11"/>
            <p:cNvSpPr/>
            <p:nvPr/>
          </p:nvSpPr>
          <p:spPr>
            <a:xfrm rot="16200000">
              <a:off x="3130703" y="5287155"/>
              <a:ext cx="1361565" cy="1002154"/>
            </a:xfrm>
            <a:prstGeom prst="trapezoid">
              <a:avLst>
                <a:gd name="adj" fmla="val 15044"/>
              </a:avLst>
            </a:prstGeom>
            <a:gradFill flip="none" rotWithShape="1">
              <a:gsLst>
                <a:gs pos="0">
                  <a:srgbClr val="FFFF00">
                    <a:alpha val="41000"/>
                  </a:srgbClr>
                </a:gs>
                <a:gs pos="53000">
                  <a:srgbClr val="FFFFFF"/>
                </a:gs>
                <a:gs pos="100000">
                  <a:srgbClr val="FFFF00">
                    <a:alpha val="41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 rot="5400000">
              <a:off x="364225" y="5307405"/>
              <a:ext cx="423000" cy="901236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/>
            <p:cNvSpPr/>
            <p:nvPr/>
          </p:nvSpPr>
          <p:spPr>
            <a:xfrm rot="16200000">
              <a:off x="1195328" y="5261232"/>
              <a:ext cx="719353" cy="1002154"/>
            </a:xfrm>
            <a:prstGeom prst="trapezoid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98714" y="5233240"/>
              <a:ext cx="1610196" cy="114202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Can 15"/>
            <p:cNvSpPr/>
            <p:nvPr/>
          </p:nvSpPr>
          <p:spPr>
            <a:xfrm rot="5400000">
              <a:off x="3802358" y="5650554"/>
              <a:ext cx="1277883" cy="257474"/>
            </a:xfrm>
            <a:prstGeom prst="can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6302" y="5641098"/>
              <a:ext cx="497744" cy="23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QGP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5622" y="5573996"/>
              <a:ext cx="4166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HF</a:t>
              </a:r>
              <a:endParaRPr lang="en-US" sz="16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0686" y="4553818"/>
              <a:ext cx="1193130" cy="217455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0000"/>
                    <a:alpha val="42000"/>
                  </a:schemeClr>
                </a:gs>
                <a:gs pos="100000">
                  <a:schemeClr val="bg2">
                    <a:lumMod val="50000"/>
                    <a:alpha val="4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5229" y="6138151"/>
              <a:ext cx="9460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nucleus</a:t>
              </a:r>
              <a:endParaRPr lang="en-US" sz="1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97263" y="4799263"/>
            <a:ext cx="6302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Probing QGP in heavy ion collisions.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6188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416"/>
            <a:ext cx="8067675" cy="619125"/>
          </a:xfrm>
        </p:spPr>
        <p:txBody>
          <a:bodyPr/>
          <a:lstStyle/>
          <a:p>
            <a:r>
              <a:rPr lang="en-US" dirty="0" smtClean="0"/>
              <a:t>HF Binary Scaling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raa_cu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74" y="1168277"/>
            <a:ext cx="4427267" cy="3323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32" y="4669155"/>
            <a:ext cx="826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Number of heavy-quarks is conserved in heavy ion collisions at RHIC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Medium only alter momentum distribution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Bound state J/</a:t>
            </a:r>
            <a:r>
              <a:rPr lang="en-US" sz="2400" dirty="0" err="1" smtClean="0">
                <a:latin typeface="Times"/>
                <a:cs typeface="Times"/>
              </a:rPr>
              <a:t>ψ</a:t>
            </a:r>
            <a:r>
              <a:rPr lang="en-US" sz="2400" dirty="0" smtClean="0">
                <a:latin typeface="Times"/>
                <a:cs typeface="Times"/>
              </a:rPr>
              <a:t> is broken in medium.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0" y="1208388"/>
            <a:ext cx="4465047" cy="3168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8380" y="839056"/>
            <a:ext cx="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charm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45052" y="806790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612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783"/>
            <a:ext cx="8067675" cy="454526"/>
          </a:xfrm>
        </p:spPr>
        <p:txBody>
          <a:bodyPr/>
          <a:lstStyle/>
          <a:p>
            <a:r>
              <a:rPr lang="en-US" dirty="0" smtClean="0"/>
              <a:t>Quark-mass Dependency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49864" y="792919"/>
            <a:ext cx="4803336" cy="3832554"/>
            <a:chOff x="11970" y="1434603"/>
            <a:chExt cx="3837384" cy="33111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70" y="1434603"/>
              <a:ext cx="3837384" cy="33111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92673" y="1609174"/>
              <a:ext cx="706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STAR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4463" y="4625473"/>
            <a:ext cx="7610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Energy lost in QGP expected to depends on the quark-mass</a:t>
            </a:r>
          </a:p>
          <a:p>
            <a:pPr algn="ctr"/>
            <a:r>
              <a:rPr lang="en-US" sz="2400" dirty="0" smtClean="0">
                <a:latin typeface="Times"/>
                <a:cs typeface="Times"/>
              </a:rPr>
              <a:t>ΔE(</a:t>
            </a:r>
            <a:r>
              <a:rPr lang="en-US" sz="2400" dirty="0" err="1" smtClean="0">
                <a:latin typeface="Times"/>
                <a:cs typeface="Times"/>
              </a:rPr>
              <a:t>u,d</a:t>
            </a:r>
            <a:r>
              <a:rPr lang="en-US" sz="2400" dirty="0" smtClean="0">
                <a:latin typeface="Times"/>
                <a:cs typeface="Times"/>
              </a:rPr>
              <a:t>) &gt; ΔE</a:t>
            </a:r>
            <a:r>
              <a:rPr lang="de-DE" sz="2400" dirty="0" smtClean="0">
                <a:latin typeface="Times"/>
                <a:cs typeface="Times"/>
              </a:rPr>
              <a:t>(c) &gt; </a:t>
            </a:r>
            <a:r>
              <a:rPr lang="en-US" sz="2400" dirty="0" smtClean="0">
                <a:latin typeface="Times"/>
                <a:cs typeface="Times"/>
              </a:rPr>
              <a:t>ΔE(b)</a:t>
            </a:r>
          </a:p>
          <a:p>
            <a:pPr algn="ctr"/>
            <a:endParaRPr lang="en-US" sz="2400" dirty="0" smtClean="0">
              <a:latin typeface="Times"/>
              <a:cs typeface="Times"/>
            </a:endParaRPr>
          </a:p>
          <a:p>
            <a:pPr algn="ctr"/>
            <a:r>
              <a:rPr lang="en-US" sz="2400" dirty="0" smtClean="0">
                <a:latin typeface="Times"/>
                <a:cs typeface="Times"/>
              </a:rPr>
              <a:t>Is that apply only for </a:t>
            </a:r>
            <a:r>
              <a:rPr lang="en-US" sz="2400" dirty="0" err="1" smtClean="0">
                <a:latin typeface="Times"/>
                <a:cs typeface="Times"/>
              </a:rPr>
              <a:t>p</a:t>
            </a:r>
            <a:r>
              <a:rPr lang="en-US" sz="2400" baseline="-25000" dirty="0" err="1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&lt; 2 </a:t>
            </a:r>
            <a:r>
              <a:rPr lang="en-US" sz="2400" dirty="0" err="1" smtClean="0">
                <a:latin typeface="Times"/>
                <a:cs typeface="Times"/>
              </a:rPr>
              <a:t>GeV</a:t>
            </a:r>
            <a:r>
              <a:rPr lang="en-US" sz="2400" dirty="0" smtClean="0">
                <a:latin typeface="Times"/>
                <a:cs typeface="Times"/>
              </a:rPr>
              <a:t>/c ?? 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576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</a:t>
            </a:r>
            <a:r>
              <a:rPr lang="en-US" sz="3600" dirty="0" smtClean="0"/>
              <a:t>nitial state effects in R</a:t>
            </a:r>
            <a:r>
              <a:rPr lang="en-US" sz="3600" baseline="-25000" dirty="0" smtClean="0"/>
              <a:t>AA </a:t>
            </a:r>
            <a:endParaRPr lang="en-US" sz="36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14</a:t>
            </a:fld>
            <a:endParaRPr lang="en-US"/>
          </a:p>
        </p:txBody>
      </p:sp>
      <p:sp>
        <p:nvSpPr>
          <p:cNvPr id="6" name="Shape 537"/>
          <p:cNvSpPr/>
          <p:nvPr/>
        </p:nvSpPr>
        <p:spPr>
          <a:xfrm>
            <a:off x="5975579" y="898853"/>
            <a:ext cx="8463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24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/>
              <a:t>PHENIX</a:t>
            </a:r>
          </a:p>
        </p:txBody>
      </p:sp>
      <p:grpSp>
        <p:nvGrpSpPr>
          <p:cNvPr id="7" name="Group 556"/>
          <p:cNvGrpSpPr/>
          <p:nvPr/>
        </p:nvGrpSpPr>
        <p:grpSpPr>
          <a:xfrm>
            <a:off x="321038" y="628232"/>
            <a:ext cx="8401851" cy="2466773"/>
            <a:chOff x="0" y="0"/>
            <a:chExt cx="11949298" cy="3508298"/>
          </a:xfrm>
        </p:grpSpPr>
        <p:pic>
          <p:nvPicPr>
            <p:cNvPr id="8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07389" y="0"/>
              <a:ext cx="6041909" cy="30836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" name="Group 541"/>
            <p:cNvGrpSpPr/>
            <p:nvPr/>
          </p:nvGrpSpPr>
          <p:grpSpPr>
            <a:xfrm>
              <a:off x="0" y="23945"/>
              <a:ext cx="5472986" cy="3484353"/>
              <a:chOff x="0" y="0"/>
              <a:chExt cx="5472986" cy="3484354"/>
            </a:xfrm>
          </p:grpSpPr>
          <p:pic>
            <p:nvPicPr>
              <p:cNvPr id="10" name="image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472986" cy="34843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" name="Shape 540"/>
              <p:cNvSpPr/>
              <p:nvPr/>
            </p:nvSpPr>
            <p:spPr>
              <a:xfrm>
                <a:off x="2885215" y="631543"/>
                <a:ext cx="2218090" cy="4929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914400">
                  <a:defRPr sz="2400">
                    <a:uFill>
                      <a:solidFill>
                        <a:srgbClr val="FFFFFF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/>
                  <a:t>PHENIX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820465" y="1332104"/>
            <a:ext cx="124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 from HF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674" y="3142506"/>
            <a:ext cx="9146674" cy="2940126"/>
            <a:chOff x="-2674" y="3142506"/>
            <a:chExt cx="9146674" cy="2940126"/>
          </a:xfrm>
        </p:grpSpPr>
        <p:pic>
          <p:nvPicPr>
            <p:cNvPr id="18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90800" y="3142506"/>
              <a:ext cx="3962400" cy="2940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-2674" y="4612124"/>
              <a:ext cx="24907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Different suppression at low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but same difference is seen in </a:t>
              </a:r>
              <a:r>
                <a:rPr lang="en-US" dirty="0" err="1" smtClean="0"/>
                <a:t>d+Au</a:t>
              </a:r>
              <a:r>
                <a:rPr lang="en-US" dirty="0" smtClean="0"/>
                <a:t> collisions.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79076" y="4890518"/>
              <a:ext cx="2464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Same suppression at high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T.</a:t>
              </a:r>
              <a:endParaRPr lang="en-US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96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Removing initial state effects from R</a:t>
            </a:r>
            <a:r>
              <a:rPr lang="en-US" sz="3200" baseline="-25000" dirty="0" smtClean="0"/>
              <a:t>AA </a:t>
            </a:r>
            <a:r>
              <a:rPr lang="en-US" sz="3200" dirty="0" smtClean="0"/>
              <a:t>?</a:t>
            </a:r>
            <a:endParaRPr lang="en-US" sz="32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03684" y="391869"/>
            <a:ext cx="5944087" cy="4487605"/>
            <a:chOff x="1358900" y="1258321"/>
            <a:chExt cx="5763260" cy="42466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8900" y="1258321"/>
              <a:ext cx="5763260" cy="424661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165684" y="1490395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/>
                <a:t>J. Matthew Durham, PhD thesis, Stony Brook University (2011)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88797" y="4755747"/>
            <a:ext cx="79408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Same nuclear modification for light, charm and bottom quarks (high </a:t>
            </a:r>
            <a:r>
              <a:rPr lang="en-US" sz="2400" dirty="0" err="1" smtClean="0">
                <a:latin typeface="Times"/>
                <a:cs typeface="Times"/>
              </a:rPr>
              <a:t>p</a:t>
            </a:r>
            <a:r>
              <a:rPr lang="en-US" sz="2400" baseline="-25000" dirty="0" err="1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 </a:t>
            </a:r>
            <a:r>
              <a:rPr lang="en-US" sz="2400" dirty="0" err="1" smtClean="0">
                <a:latin typeface="Times"/>
                <a:cs typeface="Times"/>
              </a:rPr>
              <a:t>e</a:t>
            </a:r>
            <a:r>
              <a:rPr lang="en-US" sz="2400" baseline="-25000" dirty="0" err="1" smtClean="0">
                <a:latin typeface="Times"/>
                <a:cs typeface="Times"/>
              </a:rPr>
              <a:t>HF</a:t>
            </a:r>
            <a:r>
              <a:rPr lang="en-US" sz="2400" dirty="0" smtClean="0">
                <a:latin typeface="Times"/>
                <a:cs typeface="Times"/>
              </a:rPr>
              <a:t>) !</a:t>
            </a:r>
            <a:endParaRPr lang="en-US" sz="2400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Maybe the mass dependency is relevant only for p </a:t>
            </a:r>
            <a:r>
              <a:rPr lang="en-US" sz="2400" baseline="-25000" dirty="0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&lt;&lt;</a:t>
            </a:r>
            <a:r>
              <a:rPr lang="en-US" sz="2400" dirty="0" err="1" smtClean="0">
                <a:latin typeface="Times"/>
                <a:cs typeface="Times"/>
              </a:rPr>
              <a:t>m</a:t>
            </a:r>
            <a:r>
              <a:rPr lang="en-US" sz="2400" baseline="-25000" dirty="0" err="1" smtClean="0">
                <a:latin typeface="Times"/>
                <a:cs typeface="Times"/>
              </a:rPr>
              <a:t>Q</a:t>
            </a:r>
            <a:r>
              <a:rPr lang="en-US" sz="2400" baseline="-25000" dirty="0" smtClean="0">
                <a:latin typeface="Times"/>
                <a:cs typeface="Times"/>
              </a:rPr>
              <a:t>. 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17" y="1049411"/>
            <a:ext cx="2101515" cy="2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Modification at LHC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906" y="775377"/>
            <a:ext cx="4620891" cy="4241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976365"/>
            <a:ext cx="80676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Same high </a:t>
            </a:r>
            <a:r>
              <a:rPr lang="en-US" sz="2400" dirty="0" err="1" smtClean="0">
                <a:latin typeface="Times"/>
                <a:cs typeface="Times"/>
              </a:rPr>
              <a:t>p</a:t>
            </a:r>
            <a:r>
              <a:rPr lang="en-US" sz="2400" baseline="-25000" dirty="0" err="1" smtClean="0">
                <a:latin typeface="Times"/>
                <a:cs typeface="Times"/>
              </a:rPr>
              <a:t>T</a:t>
            </a:r>
            <a:r>
              <a:rPr lang="en-US" sz="2400" baseline="-25000" dirty="0" smtClean="0">
                <a:latin typeface="Times"/>
                <a:cs typeface="Times"/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suppression for all quark masses and RHIC.</a:t>
            </a:r>
          </a:p>
          <a:p>
            <a:r>
              <a:rPr lang="en-US" sz="2400" dirty="0" smtClean="0">
                <a:latin typeface="Times"/>
                <a:cs typeface="Times"/>
              </a:rPr>
              <a:t>Hints that charm is less suppressed than light-quark at low </a:t>
            </a:r>
            <a:r>
              <a:rPr lang="en-US" sz="2400" dirty="0" err="1" smtClean="0">
                <a:latin typeface="Times"/>
                <a:cs typeface="Times"/>
              </a:rPr>
              <a:t>p</a:t>
            </a:r>
            <a:r>
              <a:rPr lang="en-US" sz="2400" baseline="-25000" dirty="0" err="1" smtClean="0">
                <a:latin typeface="Times"/>
                <a:cs typeface="Times"/>
              </a:rPr>
              <a:t>T</a:t>
            </a:r>
            <a:r>
              <a:rPr lang="en-US" sz="2400" dirty="0" err="1" smtClean="0">
                <a:latin typeface="Times"/>
                <a:cs typeface="Times"/>
              </a:rPr>
              <a:t>.</a:t>
            </a:r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Slightly larger R</a:t>
            </a:r>
            <a:r>
              <a:rPr lang="en-US" sz="2400" baseline="-25000" dirty="0" smtClean="0">
                <a:latin typeface="Times"/>
                <a:cs typeface="Times"/>
              </a:rPr>
              <a:t>AA</a:t>
            </a:r>
            <a:r>
              <a:rPr lang="en-US" sz="2400" dirty="0" smtClean="0">
                <a:latin typeface="Times"/>
                <a:cs typeface="Times"/>
              </a:rPr>
              <a:t> for Ds, hint for coalescence in QGP.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" y="868952"/>
            <a:ext cx="4285637" cy="40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4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6" y="0"/>
            <a:ext cx="8983579" cy="6191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Looking at bottom-quarks R</a:t>
            </a:r>
            <a:r>
              <a:rPr lang="en-US" sz="3200" baseline="-25000" dirty="0" smtClean="0"/>
              <a:t>AA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F34C-9512-3A4B-83BF-4E156F9B34D9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0" y="1082843"/>
            <a:ext cx="4239795" cy="41403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5123" y="619125"/>
            <a:ext cx="125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RHIC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0463" y="5259349"/>
            <a:ext cx="7994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Quark mass dependency starts to be evident for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&lt;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 (~4.5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Assuming initial state is the same for charm and bottom-quarks.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05" y="1082843"/>
            <a:ext cx="4569215" cy="42177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82574" y="552285"/>
            <a:ext cx="106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LHC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8831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840"/>
            <a:ext cx="8067675" cy="619125"/>
          </a:xfrm>
        </p:spPr>
        <p:txBody>
          <a:bodyPr/>
          <a:lstStyle/>
          <a:p>
            <a:r>
              <a:rPr lang="en-US" sz="3600" dirty="0"/>
              <a:t>b</a:t>
            </a:r>
            <a:r>
              <a:rPr lang="en-US" sz="3600" dirty="0" smtClean="0"/>
              <a:t>-tagged di-jet imbalance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4842" y="5094689"/>
            <a:ext cx="76601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Gluon and b-jets have the same nuclear modification.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Are b-jets mainly gluon splitting 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Does the quark-mass really matter at </a:t>
            </a:r>
            <a:r>
              <a:rPr lang="en-US" sz="2400" dirty="0" err="1" smtClean="0">
                <a:latin typeface="Times"/>
                <a:cs typeface="Times"/>
              </a:rPr>
              <a:t>p</a:t>
            </a:r>
            <a:r>
              <a:rPr lang="en-US" sz="2400" baseline="-25000" dirty="0" err="1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&gt;80 </a:t>
            </a:r>
            <a:r>
              <a:rPr lang="en-US" sz="2400" dirty="0" err="1" smtClean="0">
                <a:latin typeface="Times"/>
                <a:cs typeface="Times"/>
              </a:rPr>
              <a:t>GeV</a:t>
            </a:r>
            <a:r>
              <a:rPr lang="en-US" sz="2400" dirty="0" smtClean="0">
                <a:latin typeface="Times"/>
                <a:cs typeface="Times"/>
              </a:rPr>
              <a:t>/c ?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27" y="673769"/>
            <a:ext cx="4461573" cy="44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840"/>
            <a:ext cx="8067675" cy="619125"/>
          </a:xfrm>
        </p:spPr>
        <p:txBody>
          <a:bodyPr/>
          <a:lstStyle/>
          <a:p>
            <a:r>
              <a:rPr lang="en-US" sz="3600" dirty="0"/>
              <a:t>b</a:t>
            </a:r>
            <a:r>
              <a:rPr lang="en-US" sz="3600" dirty="0" smtClean="0"/>
              <a:t>-tagged di-jet imbalance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95" y="735262"/>
            <a:ext cx="4043780" cy="3831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002631"/>
            <a:ext cx="2006600" cy="337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89" y="4623965"/>
            <a:ext cx="8702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Di-jets have momentum imbalance modified in the medium.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Back-to-back b-tagged di-jets may (in principle) be dominated by gluon fusion.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 gluon and b-tagged di-jets are are undistinguishable relative to imbalance modification.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6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QGP Tomography with Heavy Quarks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</a:t>
            </a:fld>
            <a:endParaRPr lang="en-US"/>
          </a:p>
        </p:txBody>
      </p:sp>
      <p:sp>
        <p:nvSpPr>
          <p:cNvPr id="6" name="Trapezoid 5"/>
          <p:cNvSpPr/>
          <p:nvPr/>
        </p:nvSpPr>
        <p:spPr>
          <a:xfrm rot="16200000">
            <a:off x="5313595" y="963532"/>
            <a:ext cx="2150463" cy="1456992"/>
          </a:xfrm>
          <a:prstGeom prst="trapezoid">
            <a:avLst/>
          </a:prstGeom>
          <a:gradFill flip="none" rotWithShape="1">
            <a:gsLst>
              <a:gs pos="0">
                <a:srgbClr val="FFFF00">
                  <a:alpha val="41000"/>
                </a:srgbClr>
              </a:gs>
              <a:gs pos="53000">
                <a:srgbClr val="FFFFFF"/>
              </a:gs>
              <a:gs pos="100000">
                <a:srgbClr val="FFFF00">
                  <a:alpha val="41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7158" y="2868210"/>
            <a:ext cx="8716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QGP medium needs to have a large volume: heavy ion collisions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Probe needs to be formed and not shower in the vacuum before QGP </a:t>
            </a:r>
            <a:r>
              <a:rPr lang="en-US" sz="2000" dirty="0" smtClean="0"/>
              <a:t>formation:  </a:t>
            </a:r>
            <a:r>
              <a:rPr lang="en-US" sz="2000" dirty="0" err="1" smtClean="0">
                <a:latin typeface="Times"/>
                <a:cs typeface="Times"/>
              </a:rPr>
              <a:t>τ</a:t>
            </a:r>
            <a:r>
              <a:rPr lang="en-US" sz="2000" baseline="-25000" dirty="0" err="1" smtClean="0">
                <a:latin typeface="Times"/>
                <a:cs typeface="Times"/>
              </a:rPr>
              <a:t>HF_FORM</a:t>
            </a:r>
            <a:r>
              <a:rPr lang="en-US" sz="2000" dirty="0" smtClean="0">
                <a:latin typeface="Times"/>
                <a:cs typeface="Times"/>
              </a:rPr>
              <a:t> &lt;0.07 </a:t>
            </a:r>
            <a:r>
              <a:rPr lang="en-US" sz="2000" dirty="0" err="1" smtClean="0">
                <a:latin typeface="Times"/>
                <a:cs typeface="Times"/>
              </a:rPr>
              <a:t>fm</a:t>
            </a:r>
            <a:r>
              <a:rPr lang="en-US" sz="2000" dirty="0">
                <a:latin typeface="Times"/>
                <a:cs typeface="Times"/>
              </a:rPr>
              <a:t>, </a:t>
            </a:r>
            <a:r>
              <a:rPr lang="en-US" sz="2000" dirty="0" err="1" smtClean="0">
                <a:latin typeface="Times"/>
                <a:cs typeface="Times"/>
              </a:rPr>
              <a:t>τ</a:t>
            </a:r>
            <a:r>
              <a:rPr lang="en-US" sz="2000" baseline="-25000" dirty="0" err="1" smtClean="0">
                <a:latin typeface="Times"/>
                <a:cs typeface="Times"/>
              </a:rPr>
              <a:t>QGP</a:t>
            </a:r>
            <a:r>
              <a:rPr lang="en-US" sz="2000" dirty="0" smtClean="0">
                <a:latin typeface="Times"/>
                <a:cs typeface="Times"/>
              </a:rPr>
              <a:t> ~ 0.6 </a:t>
            </a:r>
            <a:r>
              <a:rPr lang="en-US" sz="2000" dirty="0" err="1" smtClean="0">
                <a:latin typeface="Times"/>
                <a:cs typeface="Times"/>
              </a:rPr>
              <a:t>fm</a:t>
            </a:r>
            <a:endParaRPr lang="en-US" sz="2000" dirty="0" smtClean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Needs different quark mass </a:t>
            </a:r>
            <a:r>
              <a:rPr lang="en-US" sz="2000" dirty="0" smtClean="0"/>
              <a:t>scales: charm and bottom quarks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Probe from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&lt;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r>
              <a:rPr lang="en-US" sz="2000" dirty="0" smtClean="0"/>
              <a:t> to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&gt;&gt;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endParaRPr lang="en-US" sz="2000" baseline="-25000" dirty="0" smtClean="0"/>
          </a:p>
        </p:txBody>
      </p:sp>
      <p:sp>
        <p:nvSpPr>
          <p:cNvPr id="8" name="Can 7"/>
          <p:cNvSpPr/>
          <p:nvPr/>
        </p:nvSpPr>
        <p:spPr>
          <a:xfrm rot="5400000">
            <a:off x="1350438" y="989181"/>
            <a:ext cx="668089" cy="13102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apezoid 8"/>
          <p:cNvSpPr/>
          <p:nvPr/>
        </p:nvSpPr>
        <p:spPr>
          <a:xfrm rot="16200000">
            <a:off x="2540144" y="922589"/>
            <a:ext cx="1136150" cy="1456992"/>
          </a:xfrm>
          <a:prstGeom prst="trapezoid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7924" y="668759"/>
            <a:ext cx="2416956" cy="195043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n 10"/>
          <p:cNvSpPr/>
          <p:nvPr/>
        </p:nvSpPr>
        <p:spPr>
          <a:xfrm rot="5400000">
            <a:off x="6295341" y="1490741"/>
            <a:ext cx="2018295" cy="374331"/>
          </a:xfrm>
          <a:prstGeom prst="can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31349" y="1459644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9920" y="898343"/>
            <a:ext cx="210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quark 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208"/>
            <a:ext cx="8067675" cy="619125"/>
          </a:xfrm>
        </p:spPr>
        <p:txBody>
          <a:bodyPr/>
          <a:lstStyle/>
          <a:p>
            <a:r>
              <a:rPr lang="en-US" sz="3600" dirty="0" smtClean="0"/>
              <a:t>D-meson Azimuthal Anisotropy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947" y="1330886"/>
            <a:ext cx="4181065" cy="3047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3402" y="1809728"/>
            <a:ext cx="740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LHC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010" y="4418989"/>
            <a:ext cx="890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latin typeface="Times"/>
                <a:cs typeface="Times"/>
              </a:rPr>
              <a:t>v</a:t>
            </a:r>
            <a:r>
              <a:rPr lang="en-US" sz="2400" dirty="0" smtClean="0">
                <a:latin typeface="Times"/>
                <a:cs typeface="Times"/>
              </a:rPr>
              <a:t>2/NCQ scaling for light and charm quarks.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Result suggests strong coupling of charm-quarks with medium or thermalizes as light quarks.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But small systems results indicates initial geometry may be important.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0" y="1250678"/>
            <a:ext cx="4340545" cy="31843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9066" y="1762073"/>
            <a:ext cx="85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RHIC</a:t>
            </a:r>
            <a:endParaRPr lang="en-US" sz="2000" b="1" dirty="0">
              <a:latin typeface="Times"/>
              <a:cs typeface="Times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74" y="651701"/>
            <a:ext cx="3620068" cy="6686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5579" y="2162183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STAR</a:t>
            </a:r>
            <a:endParaRPr lang="en-US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1139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0" y="1320332"/>
            <a:ext cx="4846709" cy="3520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208"/>
            <a:ext cx="8067675" cy="619125"/>
          </a:xfrm>
        </p:spPr>
        <p:txBody>
          <a:bodyPr/>
          <a:lstStyle/>
          <a:p>
            <a:r>
              <a:rPr lang="en-US" sz="3600" dirty="0" smtClean="0"/>
              <a:t>D-meson Azimuthal Anisotropy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010" y="5114147"/>
            <a:ext cx="890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Hint of same scaling in triangular flow v3 at RHIC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Significant v3 at LHC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2750" y="1562018"/>
            <a:ext cx="85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RHIC</a:t>
            </a:r>
            <a:endParaRPr lang="en-US" sz="2000" b="1" dirty="0">
              <a:latin typeface="Times"/>
              <a:cs typeface="Times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74" y="651701"/>
            <a:ext cx="3620068" cy="668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719" y="1320332"/>
            <a:ext cx="4040605" cy="35630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27253" y="1562018"/>
            <a:ext cx="74045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LHC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285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7152"/>
            <a:ext cx="8067675" cy="619125"/>
          </a:xfrm>
        </p:spPr>
        <p:txBody>
          <a:bodyPr/>
          <a:lstStyle/>
          <a:p>
            <a:r>
              <a:rPr lang="en-US" dirty="0" smtClean="0"/>
              <a:t>Comparison with Models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254" y="622920"/>
            <a:ext cx="3709904" cy="3480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23345" y="3951441"/>
            <a:ext cx="2975288" cy="46166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"/>
                <a:cs typeface="Times"/>
              </a:rPr>
              <a:t>Radiative</a:t>
            </a:r>
            <a:r>
              <a:rPr lang="en-US" sz="2400" dirty="0" smtClean="0">
                <a:latin typeface="Times"/>
                <a:cs typeface="Times"/>
              </a:rPr>
              <a:t> Energy Loss</a:t>
            </a:r>
            <a:endParaRPr lang="en-US" sz="2400" dirty="0">
              <a:latin typeface="Times"/>
              <a:cs typeface="Time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66838" y="729868"/>
            <a:ext cx="4952828" cy="2959816"/>
            <a:chOff x="-93574" y="729868"/>
            <a:chExt cx="4952828" cy="29598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34" y="769973"/>
              <a:ext cx="4736120" cy="29197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-187190" y="82348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R</a:t>
              </a:r>
              <a:r>
                <a:rPr lang="en-US" baseline="-25000" dirty="0" smtClean="0">
                  <a:latin typeface="Times"/>
                  <a:cs typeface="Times"/>
                </a:rPr>
                <a:t>AA</a:t>
              </a:r>
              <a:endParaRPr lang="en-US" dirty="0">
                <a:latin typeface="Times"/>
                <a:cs typeface="Time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091" y="3275664"/>
            <a:ext cx="2317719" cy="16403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740" y="3718235"/>
            <a:ext cx="1469236" cy="939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3577" y="4510725"/>
            <a:ext cx="4128017" cy="14144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28697" y="4932687"/>
            <a:ext cx="3223940" cy="46166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Collisional Energy Loss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7977" y="5740512"/>
            <a:ext cx="3917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"/>
                <a:cs typeface="Times"/>
              </a:rPr>
              <a:t>Both needed to describe R</a:t>
            </a:r>
            <a:r>
              <a:rPr lang="en-US" sz="2400" b="1" baseline="-25000" dirty="0" smtClean="0">
                <a:latin typeface="Times"/>
                <a:cs typeface="Times"/>
              </a:rPr>
              <a:t>AA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9217" y="4537462"/>
            <a:ext cx="32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+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6409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7152"/>
            <a:ext cx="8067675" cy="619125"/>
          </a:xfrm>
        </p:spPr>
        <p:txBody>
          <a:bodyPr/>
          <a:lstStyle/>
          <a:p>
            <a:r>
              <a:rPr lang="en-US" dirty="0" smtClean="0"/>
              <a:t>Comparison with Models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6892"/>
            <a:ext cx="4403697" cy="3083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032" y="846892"/>
            <a:ext cx="4504910" cy="3083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2601" y="4922378"/>
            <a:ext cx="612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"/>
                <a:cs typeface="Times"/>
              </a:rPr>
              <a:t>Needs charm diffusion to describe anisotropy</a:t>
            </a:r>
            <a:endParaRPr lang="en-US" sz="24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1596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46"/>
            <a:ext cx="8067675" cy="619125"/>
          </a:xfrm>
        </p:spPr>
        <p:txBody>
          <a:bodyPr/>
          <a:lstStyle/>
          <a:p>
            <a:r>
              <a:rPr lang="en-US" sz="3200" dirty="0" smtClean="0">
                <a:latin typeface="Times"/>
                <a:cs typeface="Times"/>
              </a:rPr>
              <a:t>QGP parameters from data + models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0938" y="684053"/>
            <a:ext cx="764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 QGP properties from model-to-data Bayesian analysis.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12" y="1553030"/>
            <a:ext cx="4057354" cy="4035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614" y="1553030"/>
            <a:ext cx="4290291" cy="42712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667" y="5706315"/>
            <a:ext cx="141170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latin typeface="Times"/>
                <a:cs typeface="Times"/>
              </a:rPr>
              <a:t>PRC94 </a:t>
            </a:r>
            <a:r>
              <a:rPr lang="en-US" sz="2000" baseline="30000" dirty="0">
                <a:latin typeface="Times"/>
                <a:cs typeface="Times"/>
              </a:rPr>
              <a:t>(2015)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8501" y="1152920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Diffusion coefficient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0034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0"/>
            <a:ext cx="8067675" cy="619125"/>
          </a:xfrm>
        </p:spPr>
        <p:txBody>
          <a:bodyPr/>
          <a:lstStyle/>
          <a:p>
            <a:r>
              <a:rPr lang="en-US" dirty="0" smtClean="0"/>
              <a:t>QUARKONIA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0800" y="4218108"/>
            <a:ext cx="1133689" cy="431917"/>
            <a:chOff x="1602464" y="4122537"/>
            <a:chExt cx="1133689" cy="431917"/>
          </a:xfrm>
        </p:grpSpPr>
        <p:sp>
          <p:nvSpPr>
            <p:cNvPr id="7" name="Oval 6"/>
            <p:cNvSpPr/>
            <p:nvPr/>
          </p:nvSpPr>
          <p:spPr>
            <a:xfrm rot="1448624">
              <a:off x="1602464" y="4122537"/>
              <a:ext cx="374315" cy="344062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 rot="1448624">
              <a:off x="2349945" y="4193510"/>
              <a:ext cx="386208" cy="360944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55443">
              <a:off x="1952951" y="4251628"/>
              <a:ext cx="397895" cy="143102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141" y="4218108"/>
              <a:ext cx="179395" cy="275072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917" y="4174263"/>
              <a:ext cx="190500" cy="2159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73379" y="4177262"/>
            <a:ext cx="1145004" cy="470197"/>
            <a:chOff x="5973379" y="4177262"/>
            <a:chExt cx="1145004" cy="470197"/>
          </a:xfrm>
        </p:grpSpPr>
        <p:sp>
          <p:nvSpPr>
            <p:cNvPr id="13" name="Oval 12"/>
            <p:cNvSpPr/>
            <p:nvPr/>
          </p:nvSpPr>
          <p:spPr>
            <a:xfrm rot="664142">
              <a:off x="6732175" y="4177262"/>
              <a:ext cx="386208" cy="360944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76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70961">
              <a:off x="6333828" y="4325184"/>
              <a:ext cx="397895" cy="143102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 rot="664142">
              <a:off x="5973379" y="4286515"/>
              <a:ext cx="386208" cy="360944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76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678" y="4362315"/>
              <a:ext cx="112866" cy="209608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623" y="4211958"/>
              <a:ext cx="126582" cy="27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886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680"/>
            <a:ext cx="8067675" cy="619125"/>
          </a:xfrm>
        </p:spPr>
        <p:txBody>
          <a:bodyPr/>
          <a:lstStyle/>
          <a:p>
            <a:r>
              <a:rPr lang="en-US" dirty="0" smtClean="0"/>
              <a:t>Medium Thermometer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76421"/>
            <a:ext cx="8420100" cy="379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3436" y="5286285"/>
            <a:ext cx="674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Just look at who breaks in the medium or not.</a:t>
            </a:r>
            <a:endParaRPr 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23420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784"/>
            <a:ext cx="8067675" cy="619125"/>
          </a:xfrm>
        </p:spPr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J/</a:t>
            </a:r>
            <a:r>
              <a:rPr lang="en-US" dirty="0" err="1" smtClean="0">
                <a:latin typeface="Times"/>
                <a:cs typeface="Times"/>
              </a:rPr>
              <a:t>ψ</a:t>
            </a:r>
            <a:r>
              <a:rPr lang="en-US" dirty="0" smtClean="0">
                <a:latin typeface="Times"/>
                <a:cs typeface="Times"/>
              </a:rPr>
              <a:t> Breaking/Coalescence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8" y="3779806"/>
            <a:ext cx="3465213" cy="2576544"/>
          </a:xfrm>
          <a:prstGeom prst="rect">
            <a:avLst/>
          </a:prstGeom>
        </p:spPr>
      </p:pic>
      <p:pic>
        <p:nvPicPr>
          <p:cNvPr id="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76442"/>
            <a:ext cx="3876844" cy="2505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50" y="4546006"/>
            <a:ext cx="3428467" cy="15381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85851" y="1033161"/>
            <a:ext cx="2472825" cy="2149266"/>
            <a:chOff x="4574171" y="1468679"/>
            <a:chExt cx="4112626" cy="34744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4171" y="1468679"/>
              <a:ext cx="4112626" cy="3474459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844631" y="2496709"/>
              <a:ext cx="1483895" cy="1497263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84739" y="3033169"/>
              <a:ext cx="4965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r</a:t>
              </a:r>
              <a:r>
                <a:rPr lang="en-US" sz="3200" b="1" baseline="-25000" dirty="0" err="1" smtClean="0"/>
                <a:t>d</a:t>
              </a:r>
              <a:endParaRPr lang="en-US" sz="32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30902" y="470392"/>
            <a:ext cx="1256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"/>
                <a:cs typeface="Times"/>
              </a:rPr>
              <a:t>RHIC</a:t>
            </a:r>
            <a:endParaRPr lang="en-US" sz="32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06" y="3724778"/>
            <a:ext cx="4251158" cy="6403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3276003"/>
            <a:ext cx="396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v</a:t>
            </a:r>
            <a:r>
              <a:rPr lang="en-US" baseline="-25000" dirty="0" smtClean="0"/>
              <a:t>2</a:t>
            </a:r>
            <a:r>
              <a:rPr lang="en-US" dirty="0" smtClean="0"/>
              <a:t> indicates coalescence from flowing charm-quarks.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784"/>
            <a:ext cx="8067675" cy="619125"/>
          </a:xfrm>
        </p:spPr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J/</a:t>
            </a:r>
            <a:r>
              <a:rPr lang="en-US" dirty="0" err="1" smtClean="0">
                <a:latin typeface="Times"/>
                <a:cs typeface="Times"/>
              </a:rPr>
              <a:t>ψ</a:t>
            </a:r>
            <a:r>
              <a:rPr lang="en-US" dirty="0" smtClean="0">
                <a:latin typeface="Times"/>
                <a:cs typeface="Times"/>
              </a:rPr>
              <a:t> Breaking/Coalescence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450" y="4546006"/>
            <a:ext cx="3428467" cy="15381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85851" y="1033161"/>
            <a:ext cx="2472825" cy="2149266"/>
            <a:chOff x="4574171" y="1468679"/>
            <a:chExt cx="4112626" cy="34744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4171" y="1468679"/>
              <a:ext cx="4112626" cy="3474459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844631" y="2496709"/>
              <a:ext cx="1483895" cy="1497263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84739" y="3033169"/>
              <a:ext cx="4965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r</a:t>
              </a:r>
              <a:r>
                <a:rPr lang="en-US" sz="3200" b="1" baseline="-25000" dirty="0" err="1" smtClean="0"/>
                <a:t>d</a:t>
              </a:r>
              <a:endParaRPr lang="en-US" sz="32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30902" y="470392"/>
            <a:ext cx="1073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"/>
                <a:cs typeface="Times"/>
              </a:rPr>
              <a:t>LHC</a:t>
            </a:r>
            <a:endParaRPr lang="en-US" sz="32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209163"/>
            <a:ext cx="396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v</a:t>
            </a:r>
            <a:r>
              <a:rPr lang="en-US" baseline="-25000" dirty="0" smtClean="0"/>
              <a:t>2</a:t>
            </a:r>
            <a:r>
              <a:rPr lang="en-US" dirty="0" smtClean="0"/>
              <a:t> indicates coalescence from flowing charm-quarks.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49" y="3779806"/>
            <a:ext cx="4384841" cy="6024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98" y="671336"/>
            <a:ext cx="3465213" cy="2564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02" y="3841299"/>
            <a:ext cx="3300206" cy="24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2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680"/>
            <a:ext cx="8067675" cy="619125"/>
          </a:xfrm>
        </p:spPr>
        <p:txBody>
          <a:bodyPr/>
          <a:lstStyle/>
          <a:p>
            <a:r>
              <a:rPr lang="en-US" sz="4000" dirty="0" smtClean="0"/>
              <a:t>Relative breaking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208"/>
            <a:ext cx="4655462" cy="3543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7095" y="4776887"/>
            <a:ext cx="5050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Ratio btw.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Quarkonia</a:t>
            </a:r>
            <a:r>
              <a:rPr lang="en-US" dirty="0" smtClean="0"/>
              <a:t> </a:t>
            </a:r>
            <a:r>
              <a:rPr lang="en-US" dirty="0"/>
              <a:t>states </a:t>
            </a:r>
            <a:r>
              <a:rPr lang="en-US" dirty="0" smtClean="0"/>
              <a:t>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quarkonia</a:t>
            </a:r>
            <a:r>
              <a:rPr lang="en-US" dirty="0"/>
              <a:t>/open quark </a:t>
            </a:r>
          </a:p>
          <a:p>
            <a:pPr lvl="1"/>
            <a:r>
              <a:rPr lang="en-US" dirty="0" smtClean="0"/>
              <a:t>removes </a:t>
            </a:r>
            <a:r>
              <a:rPr lang="en-US" dirty="0"/>
              <a:t>initial state </a:t>
            </a:r>
            <a:r>
              <a:rPr lang="en-US" dirty="0" smtClean="0"/>
              <a:t>effects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094" y="1209838"/>
            <a:ext cx="4421354" cy="31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8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58418" y="629271"/>
            <a:ext cx="3492437" cy="4820656"/>
            <a:chOff x="158418" y="629271"/>
            <a:chExt cx="3492437" cy="48206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418" y="934871"/>
              <a:ext cx="3492437" cy="23007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5258" y="629271"/>
              <a:ext cx="3208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MEDICAL TOMOGRAPHY</a:t>
              </a:r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8418" y="3141603"/>
              <a:ext cx="33842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Good control, well know source</a:t>
              </a:r>
            </a:p>
            <a:p>
              <a:pPr marL="285750" indent="-285750">
                <a:buFont typeface="Arial"/>
                <a:buChar char="•"/>
              </a:pPr>
              <a:endParaRPr lang="en-US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Medium to probe (patient) is still</a:t>
              </a:r>
            </a:p>
            <a:p>
              <a:endParaRPr lang="en-US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Patient is the same for many events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20401" y="15860"/>
            <a:ext cx="6865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"/>
                <a:cs typeface="Times"/>
              </a:rPr>
              <a:t>Are Nuclear Physicists Well Paid for This ? </a:t>
            </a:r>
            <a:endParaRPr lang="en-US" sz="2800" b="1" dirty="0">
              <a:latin typeface="Times"/>
              <a:cs typeface="Time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916944" y="549063"/>
            <a:ext cx="5192294" cy="5807287"/>
            <a:chOff x="3916944" y="549063"/>
            <a:chExt cx="5192294" cy="580728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7578" y="848928"/>
              <a:ext cx="4858084" cy="15153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916944" y="2224548"/>
              <a:ext cx="5192294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Good control, well know source ?</a:t>
              </a:r>
            </a:p>
            <a:p>
              <a:pPr marL="285750" indent="-285750">
                <a:buFont typeface="Arial"/>
                <a:buChar char="•"/>
              </a:pPr>
              <a:endParaRPr lang="en-US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Medium to probe expands almost at the speed of light</a:t>
              </a:r>
            </a:p>
            <a:p>
              <a:endParaRPr lang="en-US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Medium geometry change every event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948972" y="3980948"/>
              <a:ext cx="3002244" cy="2375402"/>
              <a:chOff x="5461000" y="483609"/>
              <a:chExt cx="3002244" cy="237540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1000" y="668275"/>
                <a:ext cx="3002244" cy="2190736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549024" y="483609"/>
                <a:ext cx="7461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Event a</a:t>
                </a:r>
                <a:endParaRPr lang="en-US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590219" y="508794"/>
                <a:ext cx="7460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Event b</a:t>
                </a:r>
                <a:endParaRPr 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79209" y="497509"/>
                <a:ext cx="7406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Event c</a:t>
                </a:r>
                <a:endParaRPr lang="en-US" sz="12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951216" y="4737404"/>
              <a:ext cx="915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ATLAS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48972" y="549063"/>
              <a:ext cx="2553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QGP TOMOGRAPHY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90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944"/>
            <a:ext cx="8067675" cy="619125"/>
          </a:xfrm>
        </p:spPr>
        <p:txBody>
          <a:bodyPr/>
          <a:lstStyle/>
          <a:p>
            <a:r>
              <a:rPr lang="en-US" dirty="0" err="1" smtClean="0"/>
              <a:t>Bottomonium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55390"/>
            <a:ext cx="4303962" cy="4175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684" y="4668326"/>
            <a:ext cx="8916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Don’t expect coalescence for </a:t>
            </a:r>
            <a:r>
              <a:rPr lang="en-US" dirty="0" err="1" smtClean="0"/>
              <a:t>bottomonium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Local particle density (regardless the system) seems dominates breaking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Important to check energy dependence at RHIC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811" y="1219200"/>
            <a:ext cx="3297989" cy="23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8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944"/>
            <a:ext cx="8067675" cy="619125"/>
          </a:xfrm>
        </p:spPr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31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835296"/>
            <a:ext cx="3181684" cy="2211839"/>
            <a:chOff x="259612" y="833779"/>
            <a:chExt cx="3596348" cy="24013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12" y="1023313"/>
              <a:ext cx="3596348" cy="2211839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175" y="833779"/>
              <a:ext cx="1655010" cy="23856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460577" y="881171"/>
            <a:ext cx="2673683" cy="1991030"/>
            <a:chOff x="4872867" y="849529"/>
            <a:chExt cx="3975423" cy="2866892"/>
          </a:xfrm>
        </p:grpSpPr>
        <p:pic>
          <p:nvPicPr>
            <p:cNvPr id="8" name="Picture 7" descr="btojpsi_raa_projection_run14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867" y="849529"/>
              <a:ext cx="3975423" cy="28668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00743" y="1913288"/>
              <a:ext cx="1307506" cy="487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PHENIX</a:t>
              </a:r>
              <a:endParaRPr lang="en-US" sz="16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799361"/>
            <a:ext cx="2542669" cy="24425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3703052"/>
            <a:ext cx="3756528" cy="1746573"/>
            <a:chOff x="4459897" y="3785745"/>
            <a:chExt cx="4341686" cy="2145142"/>
          </a:xfrm>
        </p:grpSpPr>
        <p:pic>
          <p:nvPicPr>
            <p:cNvPr id="12" name="Picture 11" descr="chic_peaks_nonconverted_gamma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897" y="3855292"/>
              <a:ext cx="4341686" cy="2075595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732" y="3785745"/>
              <a:ext cx="1449329" cy="24653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430211" y="3529262"/>
            <a:ext cx="2665658" cy="2299370"/>
            <a:chOff x="5520555" y="3529262"/>
            <a:chExt cx="3166245" cy="26088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20555" y="3529262"/>
              <a:ext cx="3166245" cy="260884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32842" y="5646458"/>
              <a:ext cx="9815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SPHENIX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1985" y="3917149"/>
            <a:ext cx="2602532" cy="16441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51803" y="3587922"/>
            <a:ext cx="177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upgrades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51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944"/>
            <a:ext cx="8067675" cy="61912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105" y="724040"/>
            <a:ext cx="855579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Data produced at RHIC and LHC already have uncertainties smaller than theoretical calculation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Models can be used not for “predictions” but to use the data for QGP characterization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Needs to experimentally explore more </a:t>
            </a:r>
            <a:r>
              <a:rPr lang="en-US" sz="2400" dirty="0" err="1" smtClean="0">
                <a:latin typeface="Times"/>
                <a:cs typeface="Times"/>
              </a:rPr>
              <a:t>p</a:t>
            </a:r>
            <a:r>
              <a:rPr lang="en-US" sz="2400" baseline="-25000" dirty="0" err="1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&lt;</a:t>
            </a:r>
            <a:r>
              <a:rPr lang="en-US" sz="2400" dirty="0" err="1" smtClean="0">
                <a:latin typeface="Times"/>
                <a:cs typeface="Times"/>
              </a:rPr>
              <a:t>m</a:t>
            </a:r>
            <a:r>
              <a:rPr lang="en-US" sz="2400" baseline="-25000" dirty="0" err="1" smtClean="0">
                <a:latin typeface="Times"/>
                <a:cs typeface="Times"/>
              </a:rPr>
              <a:t>Q</a:t>
            </a:r>
            <a:endParaRPr lang="en-US" sz="2400" dirty="0" smtClean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Explore correlations to understand any possible subtle differences between light and heavy energy loss at high </a:t>
            </a:r>
            <a:r>
              <a:rPr lang="en-US" sz="2400" dirty="0" err="1" smtClean="0">
                <a:latin typeface="Times"/>
                <a:cs typeface="Times"/>
              </a:rPr>
              <a:t>p</a:t>
            </a:r>
            <a:r>
              <a:rPr lang="en-US" sz="2400" baseline="-25000" dirty="0" err="1" smtClean="0">
                <a:latin typeface="Times"/>
                <a:cs typeface="Times"/>
              </a:rPr>
              <a:t>T</a:t>
            </a:r>
            <a:endParaRPr lang="en-US" sz="2400" dirty="0" smtClean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BE VERY CAREFUL WITH INITIAL STATE EFFECTS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Seems that local particle density is the sole cause of </a:t>
            </a:r>
            <a:r>
              <a:rPr lang="en-US" sz="2400" dirty="0" err="1" smtClean="0">
                <a:latin typeface="Times"/>
                <a:cs typeface="Times"/>
              </a:rPr>
              <a:t>quarkonia</a:t>
            </a:r>
            <a:r>
              <a:rPr lang="en-US" sz="2400" dirty="0" smtClean="0">
                <a:latin typeface="Times"/>
                <a:cs typeface="Times"/>
              </a:rPr>
              <a:t> breaking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64924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3154947"/>
            <a:ext cx="8067675" cy="619125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5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576"/>
            <a:ext cx="8067675" cy="619125"/>
          </a:xfrm>
        </p:spPr>
        <p:txBody>
          <a:bodyPr/>
          <a:lstStyle/>
          <a:p>
            <a:r>
              <a:rPr lang="en-US" sz="3600" dirty="0" smtClean="0"/>
              <a:t>Initial State Effects in </a:t>
            </a:r>
            <a:r>
              <a:rPr lang="en-US" sz="3600" dirty="0" err="1" smtClean="0"/>
              <a:t>p+Pb</a:t>
            </a:r>
            <a:r>
              <a:rPr lang="en-US" sz="3600" dirty="0" smtClean="0"/>
              <a:t> at LHC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34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7537" y="1072398"/>
            <a:ext cx="3190873" cy="2206285"/>
            <a:chOff x="119541" y="3421014"/>
            <a:chExt cx="3300890" cy="23193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541" y="3421014"/>
              <a:ext cx="3300890" cy="231938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51840" y="3991094"/>
              <a:ext cx="919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Small-x</a:t>
              </a:r>
              <a:endParaRPr lang="en-US" sz="1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26484" y="1072398"/>
            <a:ext cx="3117516" cy="2206286"/>
            <a:chOff x="3873692" y="3400694"/>
            <a:chExt cx="3248467" cy="23367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3692" y="3400694"/>
              <a:ext cx="3248467" cy="23367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84240" y="3862457"/>
              <a:ext cx="9438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Large-x</a:t>
              </a:r>
              <a:endParaRPr lang="en-US" sz="16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30" y="775749"/>
            <a:ext cx="2542854" cy="25029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56381" y="500693"/>
            <a:ext cx="114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D-mesons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8408" y="610733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Times"/>
                <a:cs typeface="Times"/>
              </a:rPr>
              <a:t>c,b</a:t>
            </a:r>
            <a:r>
              <a:rPr lang="en-US" sz="2400" dirty="0" smtClean="0">
                <a:solidFill>
                  <a:srgbClr val="008000"/>
                </a:solidFill>
                <a:latin typeface="Times"/>
                <a:cs typeface="Times"/>
              </a:rPr>
              <a:t> -&gt; 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9650" y="610733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Times"/>
                <a:cs typeface="Times"/>
              </a:rPr>
              <a:t>c,b</a:t>
            </a:r>
            <a:r>
              <a:rPr lang="en-US" sz="2400" dirty="0" smtClean="0">
                <a:solidFill>
                  <a:srgbClr val="008000"/>
                </a:solidFill>
                <a:latin typeface="Times"/>
                <a:cs typeface="Times"/>
              </a:rPr>
              <a:t> -&gt; 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895" y="5804335"/>
            <a:ext cx="862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More modest initial state effects at LHC at mid-rapidity.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410" y="3355477"/>
            <a:ext cx="3080590" cy="23368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20" y="3410402"/>
            <a:ext cx="3237642" cy="25156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1270" y="3094542"/>
            <a:ext cx="114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D-mesons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2465" y="3071220"/>
            <a:ext cx="114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"/>
                <a:cs typeface="Times"/>
              </a:rPr>
              <a:t>D-mesons</a:t>
            </a:r>
            <a:endParaRPr lang="en-US" dirty="0">
              <a:solidFill>
                <a:srgbClr val="008000"/>
              </a:solidFill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2366" y="4959687"/>
            <a:ext cx="113752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1.5&lt;y&lt;4.0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7724" y="4833845"/>
            <a:ext cx="129126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-5.0&lt;y&lt;-2.5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7358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5" y="555724"/>
            <a:ext cx="7962485" cy="3220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5440" y="3214004"/>
            <a:ext cx="2159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Cronin enhancement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142300" y="3008717"/>
            <a:ext cx="241386" cy="2013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2792" y="708124"/>
            <a:ext cx="223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Coherent suppression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56500" y="1131434"/>
            <a:ext cx="558254" cy="1026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8731" y="-176646"/>
            <a:ext cx="957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DIS</a:t>
            </a:r>
            <a:endParaRPr lang="en-US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7269" y="-176646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p</a:t>
            </a:r>
            <a:r>
              <a:rPr lang="en-US" sz="4400" b="1" dirty="0" err="1" smtClean="0"/>
              <a:t>+A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77813" y="555724"/>
            <a:ext cx="223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Coherent suppression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7096663" y="925056"/>
            <a:ext cx="45637" cy="9610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91" y="535330"/>
            <a:ext cx="1067263" cy="467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904" y="895299"/>
            <a:ext cx="2160751" cy="364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250" y="3564722"/>
            <a:ext cx="355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For x&lt;0.01, </a:t>
            </a:r>
            <a:r>
              <a:rPr lang="en-US" b="1" i="1" dirty="0" err="1">
                <a:latin typeface="Times"/>
                <a:cs typeface="Times"/>
              </a:rPr>
              <a:t>l</a:t>
            </a:r>
            <a:r>
              <a:rPr lang="en-US" baseline="-25000" dirty="0" err="1" smtClean="0">
                <a:latin typeface="Times"/>
                <a:cs typeface="Times"/>
              </a:rPr>
              <a:t>probe</a:t>
            </a:r>
            <a:r>
              <a:rPr lang="en-US" dirty="0" smtClean="0">
                <a:latin typeface="Times"/>
                <a:cs typeface="Times"/>
              </a:rPr>
              <a:t> &gt; nuclear thickness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582792" y="4318341"/>
            <a:ext cx="3395149" cy="1455671"/>
            <a:chOff x="969832" y="4729571"/>
            <a:chExt cx="3395149" cy="1455671"/>
          </a:xfrm>
        </p:grpSpPr>
        <p:sp>
          <p:nvSpPr>
            <p:cNvPr id="8" name="Oval 7"/>
            <p:cNvSpPr/>
            <p:nvPr/>
          </p:nvSpPr>
          <p:spPr>
            <a:xfrm>
              <a:off x="969832" y="4729571"/>
              <a:ext cx="3166703" cy="14556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31406" y="5603913"/>
              <a:ext cx="2311619" cy="300545"/>
              <a:chOff x="510515" y="4795456"/>
              <a:chExt cx="1839792" cy="21545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10515" y="480492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71940" y="480492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46889" y="479545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08314" y="479545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595882" y="480492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857307" y="480492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132256" y="479545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126"/>
            <p:cNvGrpSpPr>
              <a:grpSpLocks noChangeAspect="1"/>
            </p:cNvGrpSpPr>
            <p:nvPr/>
          </p:nvGrpSpPr>
          <p:grpSpPr bwMode="auto">
            <a:xfrm rot="8332057">
              <a:off x="2643229" y="4961440"/>
              <a:ext cx="1267534" cy="169453"/>
              <a:chOff x="804" y="3206"/>
              <a:chExt cx="2344" cy="314"/>
            </a:xfrm>
          </p:grpSpPr>
          <p:sp>
            <p:nvSpPr>
              <p:cNvPr id="29" name="Freeform 127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28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29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30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131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32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33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Freeform 10"/>
            <p:cNvSpPr>
              <a:spLocks/>
            </p:cNvSpPr>
            <p:nvPr/>
          </p:nvSpPr>
          <p:spPr bwMode="auto">
            <a:xfrm flipH="1">
              <a:off x="1095190" y="5327207"/>
              <a:ext cx="1129371" cy="14867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 rot="19414505">
              <a:off x="2300487" y="5267170"/>
              <a:ext cx="470053" cy="136514"/>
              <a:chOff x="4942437" y="5983767"/>
              <a:chExt cx="678093" cy="158519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H="1" flipV="1">
                <a:off x="5198419" y="6045796"/>
                <a:ext cx="422111" cy="964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4942437" y="5983767"/>
                <a:ext cx="323656" cy="7187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2333804" y="5362306"/>
              <a:ext cx="2031177" cy="79939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206942" y="5371535"/>
              <a:ext cx="126864" cy="1506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39334" y="4925989"/>
              <a:ext cx="455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Q</a:t>
              </a:r>
              <a:r>
                <a:rPr lang="en-US" sz="2000" baseline="30000" dirty="0" smtClean="0">
                  <a:latin typeface="Times"/>
                  <a:cs typeface="Times"/>
                </a:rPr>
                <a:t>2</a:t>
              </a:r>
              <a:endParaRPr lang="en-US" sz="2000" baseline="30000" dirty="0">
                <a:latin typeface="Times"/>
                <a:cs typeface="Times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488730" y="4861342"/>
              <a:ext cx="102580" cy="768096"/>
              <a:chOff x="5550505" y="5201315"/>
              <a:chExt cx="119155" cy="523417"/>
            </a:xfrm>
          </p:grpSpPr>
          <p:sp>
            <p:nvSpPr>
              <p:cNvPr id="71" name="Freeform 127"/>
              <p:cNvSpPr>
                <a:spLocks noChangeAspect="1"/>
              </p:cNvSpPr>
              <p:nvPr/>
            </p:nvSpPr>
            <p:spPr bwMode="auto">
              <a:xfrm rot="16200000">
                <a:off x="5542903" y="5597976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128"/>
              <p:cNvSpPr>
                <a:spLocks noChangeAspect="1"/>
              </p:cNvSpPr>
              <p:nvPr/>
            </p:nvSpPr>
            <p:spPr bwMode="auto">
              <a:xfrm rot="16200000">
                <a:off x="5542130" y="5469064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129"/>
              <p:cNvSpPr>
                <a:spLocks noChangeAspect="1"/>
              </p:cNvSpPr>
              <p:nvPr/>
            </p:nvSpPr>
            <p:spPr bwMode="auto">
              <a:xfrm rot="16200000">
                <a:off x="5541356" y="5340151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Freeform 130"/>
              <p:cNvSpPr>
                <a:spLocks noChangeAspect="1"/>
              </p:cNvSpPr>
              <p:nvPr/>
            </p:nvSpPr>
            <p:spPr bwMode="auto">
              <a:xfrm rot="16200000">
                <a:off x="5540582" y="5211238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181880" y="5102355"/>
              <a:ext cx="91172" cy="550314"/>
              <a:chOff x="5265891" y="5350771"/>
              <a:chExt cx="118381" cy="394504"/>
            </a:xfrm>
          </p:grpSpPr>
          <p:sp>
            <p:nvSpPr>
              <p:cNvPr id="80" name="Freeform 127"/>
              <p:cNvSpPr>
                <a:spLocks noChangeAspect="1"/>
              </p:cNvSpPr>
              <p:nvPr/>
            </p:nvSpPr>
            <p:spPr bwMode="auto">
              <a:xfrm rot="16200000">
                <a:off x="5257515" y="5618519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128"/>
              <p:cNvSpPr>
                <a:spLocks noChangeAspect="1"/>
              </p:cNvSpPr>
              <p:nvPr/>
            </p:nvSpPr>
            <p:spPr bwMode="auto">
              <a:xfrm rot="16200000">
                <a:off x="5256742" y="5489607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129"/>
              <p:cNvSpPr>
                <a:spLocks noChangeAspect="1"/>
              </p:cNvSpPr>
              <p:nvPr/>
            </p:nvSpPr>
            <p:spPr bwMode="auto">
              <a:xfrm rot="16200000">
                <a:off x="5255968" y="5360694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765153" y="5438954"/>
              <a:ext cx="102211" cy="202882"/>
              <a:chOff x="5641679" y="5224647"/>
              <a:chExt cx="117607" cy="265591"/>
            </a:xfrm>
          </p:grpSpPr>
          <p:sp>
            <p:nvSpPr>
              <p:cNvPr id="91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023592" y="5425586"/>
              <a:ext cx="113041" cy="202882"/>
              <a:chOff x="5641679" y="5224647"/>
              <a:chExt cx="117607" cy="265591"/>
            </a:xfrm>
          </p:grpSpPr>
          <p:sp>
            <p:nvSpPr>
              <p:cNvPr id="94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393272" y="5371535"/>
              <a:ext cx="96090" cy="252101"/>
              <a:chOff x="5641679" y="5224647"/>
              <a:chExt cx="117607" cy="265591"/>
            </a:xfrm>
          </p:grpSpPr>
          <p:sp>
            <p:nvSpPr>
              <p:cNvPr id="97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413607" y="5425587"/>
              <a:ext cx="102211" cy="202882"/>
              <a:chOff x="5641679" y="5224647"/>
              <a:chExt cx="117607" cy="265591"/>
            </a:xfrm>
          </p:grpSpPr>
          <p:sp>
            <p:nvSpPr>
              <p:cNvPr id="146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4671797" y="4305185"/>
            <a:ext cx="3924974" cy="1455671"/>
            <a:chOff x="4853553" y="4511856"/>
            <a:chExt cx="3924974" cy="1455671"/>
          </a:xfrm>
        </p:grpSpPr>
        <p:sp>
          <p:nvSpPr>
            <p:cNvPr id="148" name="Oval 147"/>
            <p:cNvSpPr/>
            <p:nvPr/>
          </p:nvSpPr>
          <p:spPr>
            <a:xfrm>
              <a:off x="5383378" y="4511856"/>
              <a:ext cx="3166703" cy="14556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5744952" y="5386198"/>
              <a:ext cx="2311619" cy="300545"/>
              <a:chOff x="510515" y="4795456"/>
              <a:chExt cx="1839792" cy="215452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510515" y="480492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771940" y="480492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046889" y="479545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308314" y="479545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595882" y="480492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857307" y="480492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2132256" y="4795456"/>
                <a:ext cx="218051" cy="2059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26"/>
            <p:cNvGrpSpPr>
              <a:grpSpLocks noChangeAspect="1"/>
            </p:cNvGrpSpPr>
            <p:nvPr/>
          </p:nvGrpSpPr>
          <p:grpSpPr bwMode="auto">
            <a:xfrm rot="8332057">
              <a:off x="7056775" y="4743725"/>
              <a:ext cx="1267534" cy="169453"/>
              <a:chOff x="804" y="3206"/>
              <a:chExt cx="2344" cy="314"/>
            </a:xfrm>
          </p:grpSpPr>
          <p:sp>
            <p:nvSpPr>
              <p:cNvPr id="158" name="Freeform 127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Freeform 128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Freeform 129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Freeform 130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Freeform 131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132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Freeform 133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 rot="19414505">
              <a:off x="6714033" y="5049455"/>
              <a:ext cx="470053" cy="136514"/>
              <a:chOff x="4942437" y="5983767"/>
              <a:chExt cx="678093" cy="158519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flipH="1" flipV="1">
                <a:off x="5198419" y="6045796"/>
                <a:ext cx="422111" cy="964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 flipH="1" flipV="1">
                <a:off x="4942437" y="5983767"/>
                <a:ext cx="323656" cy="7187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Arrow Connector 168"/>
            <p:cNvCxnSpPr/>
            <p:nvPr/>
          </p:nvCxnSpPr>
          <p:spPr>
            <a:xfrm flipV="1">
              <a:off x="6747350" y="5144591"/>
              <a:ext cx="2031177" cy="79939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6620488" y="5153820"/>
              <a:ext cx="126864" cy="1506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474300" y="4755643"/>
              <a:ext cx="455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Q</a:t>
              </a:r>
              <a:r>
                <a:rPr lang="en-US" sz="2000" baseline="30000" dirty="0" smtClean="0">
                  <a:latin typeface="Times"/>
                  <a:cs typeface="Times"/>
                </a:rPr>
                <a:t>2</a:t>
              </a:r>
              <a:endParaRPr lang="en-US" sz="2000" baseline="30000" dirty="0">
                <a:latin typeface="Times"/>
                <a:cs typeface="Times"/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7902276" y="4643627"/>
              <a:ext cx="102580" cy="768096"/>
              <a:chOff x="5550505" y="5201315"/>
              <a:chExt cx="119155" cy="523417"/>
            </a:xfrm>
          </p:grpSpPr>
          <p:sp>
            <p:nvSpPr>
              <p:cNvPr id="173" name="Freeform 127"/>
              <p:cNvSpPr>
                <a:spLocks noChangeAspect="1"/>
              </p:cNvSpPr>
              <p:nvPr/>
            </p:nvSpPr>
            <p:spPr bwMode="auto">
              <a:xfrm rot="16200000">
                <a:off x="5542903" y="5597976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Freeform 128"/>
              <p:cNvSpPr>
                <a:spLocks noChangeAspect="1"/>
              </p:cNvSpPr>
              <p:nvPr/>
            </p:nvSpPr>
            <p:spPr bwMode="auto">
              <a:xfrm rot="16200000">
                <a:off x="5542130" y="5469064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Freeform 129"/>
              <p:cNvSpPr>
                <a:spLocks noChangeAspect="1"/>
              </p:cNvSpPr>
              <p:nvPr/>
            </p:nvSpPr>
            <p:spPr bwMode="auto">
              <a:xfrm rot="16200000">
                <a:off x="5541356" y="5340151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Freeform 130"/>
              <p:cNvSpPr>
                <a:spLocks noChangeAspect="1"/>
              </p:cNvSpPr>
              <p:nvPr/>
            </p:nvSpPr>
            <p:spPr bwMode="auto">
              <a:xfrm rot="16200000">
                <a:off x="5540582" y="5211238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7595426" y="4884640"/>
              <a:ext cx="91172" cy="550314"/>
              <a:chOff x="5265891" y="5350771"/>
              <a:chExt cx="118381" cy="394504"/>
            </a:xfrm>
          </p:grpSpPr>
          <p:sp>
            <p:nvSpPr>
              <p:cNvPr id="178" name="Freeform 127"/>
              <p:cNvSpPr>
                <a:spLocks noChangeAspect="1"/>
              </p:cNvSpPr>
              <p:nvPr/>
            </p:nvSpPr>
            <p:spPr bwMode="auto">
              <a:xfrm rot="16200000">
                <a:off x="5257515" y="5618519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Freeform 128"/>
              <p:cNvSpPr>
                <a:spLocks noChangeAspect="1"/>
              </p:cNvSpPr>
              <p:nvPr/>
            </p:nvSpPr>
            <p:spPr bwMode="auto">
              <a:xfrm rot="16200000">
                <a:off x="5256742" y="5489607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Freeform 129"/>
              <p:cNvSpPr>
                <a:spLocks noChangeAspect="1"/>
              </p:cNvSpPr>
              <p:nvPr/>
            </p:nvSpPr>
            <p:spPr bwMode="auto">
              <a:xfrm rot="16200000">
                <a:off x="5255968" y="5360694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7178699" y="5221239"/>
              <a:ext cx="102211" cy="202882"/>
              <a:chOff x="5641679" y="5224647"/>
              <a:chExt cx="117607" cy="265591"/>
            </a:xfrm>
          </p:grpSpPr>
          <p:sp>
            <p:nvSpPr>
              <p:cNvPr id="182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7437138" y="5207871"/>
              <a:ext cx="113041" cy="202882"/>
              <a:chOff x="5641679" y="5224647"/>
              <a:chExt cx="117607" cy="265591"/>
            </a:xfrm>
          </p:grpSpPr>
          <p:sp>
            <p:nvSpPr>
              <p:cNvPr id="185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7806818" y="5153820"/>
              <a:ext cx="96090" cy="252101"/>
              <a:chOff x="5641679" y="5224647"/>
              <a:chExt cx="117607" cy="265591"/>
            </a:xfrm>
          </p:grpSpPr>
          <p:sp>
            <p:nvSpPr>
              <p:cNvPr id="188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6827153" y="5207872"/>
              <a:ext cx="102211" cy="202882"/>
              <a:chOff x="5641679" y="5224647"/>
              <a:chExt cx="117607" cy="265591"/>
            </a:xfrm>
          </p:grpSpPr>
          <p:sp>
            <p:nvSpPr>
              <p:cNvPr id="191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00" name="Straight Arrow Connector 199"/>
            <p:cNvCxnSpPr/>
            <p:nvPr/>
          </p:nvCxnSpPr>
          <p:spPr>
            <a:xfrm>
              <a:off x="4853553" y="5234536"/>
              <a:ext cx="399167" cy="9757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endCxn id="170" idx="2"/>
            </p:cNvCxnSpPr>
            <p:nvPr/>
          </p:nvCxnSpPr>
          <p:spPr>
            <a:xfrm flipV="1">
              <a:off x="5232400" y="5229150"/>
              <a:ext cx="1388088" cy="15143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203"/>
            <p:cNvGrpSpPr/>
            <p:nvPr/>
          </p:nvGrpSpPr>
          <p:grpSpPr>
            <a:xfrm>
              <a:off x="5748337" y="5226889"/>
              <a:ext cx="102211" cy="202882"/>
              <a:chOff x="5641679" y="5224647"/>
              <a:chExt cx="117607" cy="265591"/>
            </a:xfrm>
          </p:grpSpPr>
          <p:sp>
            <p:nvSpPr>
              <p:cNvPr id="205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5872732" y="5237383"/>
              <a:ext cx="102211" cy="202882"/>
              <a:chOff x="5641679" y="5224647"/>
              <a:chExt cx="117607" cy="265591"/>
            </a:xfrm>
          </p:grpSpPr>
          <p:sp>
            <p:nvSpPr>
              <p:cNvPr id="208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6058914" y="5238668"/>
              <a:ext cx="102211" cy="202882"/>
              <a:chOff x="5641679" y="5224647"/>
              <a:chExt cx="117607" cy="265591"/>
            </a:xfrm>
          </p:grpSpPr>
          <p:sp>
            <p:nvSpPr>
              <p:cNvPr id="211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6476873" y="5218272"/>
              <a:ext cx="102211" cy="202882"/>
              <a:chOff x="5641679" y="5224647"/>
              <a:chExt cx="117607" cy="265591"/>
            </a:xfrm>
          </p:grpSpPr>
          <p:sp>
            <p:nvSpPr>
              <p:cNvPr id="214" name="Freeform 127"/>
              <p:cNvSpPr>
                <a:spLocks noChangeAspect="1"/>
              </p:cNvSpPr>
              <p:nvPr/>
            </p:nvSpPr>
            <p:spPr bwMode="auto">
              <a:xfrm rot="16200000">
                <a:off x="5632529" y="5363482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Freeform 128"/>
              <p:cNvSpPr>
                <a:spLocks noChangeAspect="1"/>
              </p:cNvSpPr>
              <p:nvPr/>
            </p:nvSpPr>
            <p:spPr bwMode="auto">
              <a:xfrm rot="16200000">
                <a:off x="5631756" y="5234570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" name="Group 126"/>
            <p:cNvGrpSpPr>
              <a:grpSpLocks noChangeAspect="1"/>
            </p:cNvGrpSpPr>
            <p:nvPr/>
          </p:nvGrpSpPr>
          <p:grpSpPr bwMode="auto">
            <a:xfrm rot="8332057">
              <a:off x="5519428" y="4773413"/>
              <a:ext cx="1267534" cy="169453"/>
              <a:chOff x="804" y="3206"/>
              <a:chExt cx="2344" cy="314"/>
            </a:xfrm>
          </p:grpSpPr>
          <p:sp>
            <p:nvSpPr>
              <p:cNvPr id="217" name="Freeform 127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Freeform 128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Freeform 129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Freeform 130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Freeform 131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Freeform 132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Freeform 133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6204117" y="4803275"/>
              <a:ext cx="102580" cy="634517"/>
              <a:chOff x="5550505" y="5201315"/>
              <a:chExt cx="119155" cy="523417"/>
            </a:xfrm>
          </p:grpSpPr>
          <p:sp>
            <p:nvSpPr>
              <p:cNvPr id="225" name="Freeform 127"/>
              <p:cNvSpPr>
                <a:spLocks noChangeAspect="1"/>
              </p:cNvSpPr>
              <p:nvPr/>
            </p:nvSpPr>
            <p:spPr bwMode="auto">
              <a:xfrm rot="16200000">
                <a:off x="5542903" y="5597976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Freeform 128"/>
              <p:cNvSpPr>
                <a:spLocks noChangeAspect="1"/>
              </p:cNvSpPr>
              <p:nvPr/>
            </p:nvSpPr>
            <p:spPr bwMode="auto">
              <a:xfrm rot="16200000">
                <a:off x="5542130" y="5469064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Freeform 129"/>
              <p:cNvSpPr>
                <a:spLocks noChangeAspect="1"/>
              </p:cNvSpPr>
              <p:nvPr/>
            </p:nvSpPr>
            <p:spPr bwMode="auto">
              <a:xfrm rot="16200000">
                <a:off x="5541356" y="5340151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Freeform 130"/>
              <p:cNvSpPr>
                <a:spLocks noChangeAspect="1"/>
              </p:cNvSpPr>
              <p:nvPr/>
            </p:nvSpPr>
            <p:spPr bwMode="auto">
              <a:xfrm rot="16200000">
                <a:off x="5540582" y="5211238"/>
                <a:ext cx="136679" cy="116834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0" name="TextBox 229"/>
          <p:cNvSpPr txBox="1"/>
          <p:nvPr/>
        </p:nvSpPr>
        <p:spPr>
          <a:xfrm>
            <a:off x="4781670" y="3817907"/>
            <a:ext cx="125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Initial-state </a:t>
            </a:r>
          </a:p>
          <a:p>
            <a:r>
              <a:rPr lang="en-US" dirty="0" smtClean="0"/>
              <a:t>energy loss</a:t>
            </a:r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6637062" y="3680059"/>
            <a:ext cx="1236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Final-state </a:t>
            </a:r>
          </a:p>
          <a:p>
            <a:r>
              <a:rPr lang="en-US" dirty="0" smtClean="0"/>
              <a:t>energy loss</a:t>
            </a:r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2024746" y="5753497"/>
            <a:ext cx="1236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Final-state </a:t>
            </a:r>
          </a:p>
          <a:p>
            <a:r>
              <a:rPr lang="en-US" dirty="0" smtClean="0"/>
              <a:t>energy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37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321" y="2162082"/>
            <a:ext cx="3520574" cy="337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6" y="0"/>
            <a:ext cx="8983579" cy="6191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QGP Tomography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2AD-9D43-544D-80A0-EC2E5B1C5A90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2789" y="1623117"/>
            <a:ext cx="8860799" cy="2174190"/>
            <a:chOff x="52789" y="1609749"/>
            <a:chExt cx="8860799" cy="2174190"/>
          </a:xfrm>
        </p:grpSpPr>
        <p:grpSp>
          <p:nvGrpSpPr>
            <p:cNvPr id="22" name="Group 21"/>
            <p:cNvGrpSpPr/>
            <p:nvPr/>
          </p:nvGrpSpPr>
          <p:grpSpPr>
            <a:xfrm>
              <a:off x="52789" y="1609749"/>
              <a:ext cx="4600491" cy="2174190"/>
              <a:chOff x="706029" y="2042709"/>
              <a:chExt cx="5268051" cy="2174190"/>
            </a:xfrm>
          </p:grpSpPr>
          <p:sp>
            <p:nvSpPr>
              <p:cNvPr id="26" name="Trapezoid 25"/>
              <p:cNvSpPr/>
              <p:nvPr/>
            </p:nvSpPr>
            <p:spPr>
              <a:xfrm rot="16200000">
                <a:off x="3069399" y="1336789"/>
                <a:ext cx="1277884" cy="3855057"/>
              </a:xfrm>
              <a:prstGeom prst="trapezoid">
                <a:avLst>
                  <a:gd name="adj" fmla="val 38516"/>
                </a:avLst>
              </a:prstGeom>
              <a:solidFill>
                <a:srgbClr val="FFFF00">
                  <a:alpha val="7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5400000">
                <a:off x="1075645" y="2769703"/>
                <a:ext cx="423000" cy="987337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n 27"/>
              <p:cNvSpPr/>
              <p:nvPr/>
            </p:nvSpPr>
            <p:spPr>
              <a:xfrm rot="5400000">
                <a:off x="5166031" y="3115531"/>
                <a:ext cx="1277883" cy="338215"/>
              </a:xfrm>
              <a:prstGeom prst="can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92477" y="3079345"/>
                <a:ext cx="4858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HF</a:t>
                </a:r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899" y="3749371"/>
                <a:ext cx="8509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nucleus</a:t>
                </a:r>
                <a:endParaRPr lang="en-US" sz="1400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6029" y="2042709"/>
                <a:ext cx="1366261" cy="21741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  <a:alpha val="42000"/>
                    </a:schemeClr>
                  </a:gs>
                  <a:gs pos="100000">
                    <a:schemeClr val="bg2">
                      <a:lumMod val="50000"/>
                      <a:alpha val="42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788628" y="2418574"/>
              <a:ext cx="41249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Needs to understand how the source is affected by the nucleus immediately after the collision (initial state effects)</a:t>
              </a:r>
              <a:r>
                <a:rPr lang="en-US" sz="1600" dirty="0" smtClean="0"/>
                <a:t>. </a:t>
              </a:r>
              <a:r>
                <a:rPr lang="en-US" sz="1600" dirty="0" smtClean="0"/>
                <a:t>Studied in small systems (</a:t>
              </a:r>
              <a:r>
                <a:rPr lang="en-US" sz="1600" dirty="0" err="1" smtClean="0"/>
                <a:t>p+A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d+A</a:t>
              </a:r>
              <a:r>
                <a:rPr lang="en-US" sz="1600" dirty="0" smtClean="0"/>
                <a:t>, </a:t>
              </a:r>
              <a:r>
                <a:rPr lang="mr-IN" sz="1600" dirty="0" smtClean="0"/>
                <a:t>…</a:t>
              </a:r>
              <a:r>
                <a:rPr lang="en-US" sz="1600" dirty="0" smtClean="0"/>
                <a:t>)</a:t>
              </a:r>
              <a:endParaRPr lang="en-US" sz="1600" dirty="0" smtClean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110" y="3746989"/>
            <a:ext cx="9123258" cy="2372247"/>
            <a:chOff x="20742" y="4134661"/>
            <a:chExt cx="9123258" cy="2372247"/>
          </a:xfrm>
        </p:grpSpPr>
        <p:grpSp>
          <p:nvGrpSpPr>
            <p:cNvPr id="33" name="Group 32"/>
            <p:cNvGrpSpPr/>
            <p:nvPr/>
          </p:nvGrpSpPr>
          <p:grpSpPr>
            <a:xfrm>
              <a:off x="20742" y="4332349"/>
              <a:ext cx="4632538" cy="2174559"/>
              <a:chOff x="20686" y="4553818"/>
              <a:chExt cx="4549351" cy="2174559"/>
            </a:xfrm>
          </p:grpSpPr>
          <p:sp>
            <p:nvSpPr>
              <p:cNvPr id="38" name="Trapezoid 37"/>
              <p:cNvSpPr/>
              <p:nvPr/>
            </p:nvSpPr>
            <p:spPr>
              <a:xfrm rot="16200000">
                <a:off x="3130703" y="5287155"/>
                <a:ext cx="1361565" cy="1002154"/>
              </a:xfrm>
              <a:prstGeom prst="trapezoid">
                <a:avLst>
                  <a:gd name="adj" fmla="val 15044"/>
                </a:avLst>
              </a:prstGeom>
              <a:gradFill flip="none" rotWithShape="1">
                <a:gsLst>
                  <a:gs pos="0">
                    <a:srgbClr val="FFFF00">
                      <a:alpha val="41000"/>
                    </a:srgbClr>
                  </a:gs>
                  <a:gs pos="53000">
                    <a:srgbClr val="FFFFFF"/>
                  </a:gs>
                  <a:gs pos="100000">
                    <a:srgbClr val="FFFF00">
                      <a:alpha val="41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an 38"/>
              <p:cNvSpPr/>
              <p:nvPr/>
            </p:nvSpPr>
            <p:spPr>
              <a:xfrm rot="5400000">
                <a:off x="364225" y="5307405"/>
                <a:ext cx="423000" cy="901236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apezoid 39"/>
              <p:cNvSpPr/>
              <p:nvPr/>
            </p:nvSpPr>
            <p:spPr>
              <a:xfrm rot="16200000">
                <a:off x="1195328" y="5261232"/>
                <a:ext cx="719353" cy="1002154"/>
              </a:xfrm>
              <a:prstGeom prst="trapezoid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898714" y="5233240"/>
                <a:ext cx="1610196" cy="114202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2" name="Can 41"/>
              <p:cNvSpPr/>
              <p:nvPr/>
            </p:nvSpPr>
            <p:spPr>
              <a:xfrm rot="5400000">
                <a:off x="3802358" y="5650554"/>
                <a:ext cx="1277883" cy="257474"/>
              </a:xfrm>
              <a:prstGeom prst="can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396302" y="5641098"/>
                <a:ext cx="497744" cy="233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QGP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5622" y="5573996"/>
                <a:ext cx="416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HF</a:t>
                </a:r>
                <a:endParaRPr lang="en-US" sz="1600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0686" y="4553818"/>
                <a:ext cx="1193130" cy="21745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  <a:alpha val="42000"/>
                    </a:schemeClr>
                  </a:gs>
                  <a:gs pos="100000">
                    <a:schemeClr val="bg2">
                      <a:lumMod val="50000"/>
                      <a:alpha val="42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5229" y="6138151"/>
                <a:ext cx="9460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nucleus</a:t>
                </a:r>
                <a:endParaRPr lang="en-US" sz="1600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653280" y="4134661"/>
              <a:ext cx="44907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QGP tomography done in A+A collisions. Measurements are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nuclear modification factor</a:t>
              </a:r>
            </a:p>
            <a:p>
              <a:pPr marL="285750" indent="-285750">
                <a:buFont typeface="Arial"/>
                <a:buChar char="•"/>
              </a:pPr>
              <a:endParaRPr lang="en-US" sz="1600" dirty="0"/>
            </a:p>
            <a:p>
              <a:endParaRPr lang="en-US" sz="1600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Fourier expansion of particle azimuthal asymmetries</a:t>
              </a:r>
              <a:endParaRPr lang="en-US" sz="1600" dirty="0"/>
            </a:p>
          </p:txBody>
        </p:sp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760" y="4916460"/>
              <a:ext cx="2179320" cy="433798"/>
            </a:xfrm>
            <a:prstGeom prst="rect">
              <a:avLst/>
            </a:prstGeom>
          </p:spPr>
        </p:pic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5881858"/>
              <a:ext cx="2214880" cy="43801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697863" y="5965039"/>
              <a:ext cx="14328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(event plane meth.)</a:t>
              </a:r>
              <a:endParaRPr lang="en-US" sz="1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5267" y="518010"/>
            <a:ext cx="8917293" cy="1550940"/>
            <a:chOff x="135267" y="518010"/>
            <a:chExt cx="8917293" cy="1550940"/>
          </a:xfrm>
        </p:grpSpPr>
        <p:grpSp>
          <p:nvGrpSpPr>
            <p:cNvPr id="15" name="Group 14"/>
            <p:cNvGrpSpPr/>
            <p:nvPr/>
          </p:nvGrpSpPr>
          <p:grpSpPr>
            <a:xfrm>
              <a:off x="135267" y="518010"/>
              <a:ext cx="4518013" cy="1277885"/>
              <a:chOff x="135267" y="737409"/>
              <a:chExt cx="5838813" cy="1277885"/>
            </a:xfrm>
          </p:grpSpPr>
          <p:sp>
            <p:nvSpPr>
              <p:cNvPr id="17" name="Can 16"/>
              <p:cNvSpPr/>
              <p:nvPr/>
            </p:nvSpPr>
            <p:spPr>
              <a:xfrm rot="5400000">
                <a:off x="515694" y="763158"/>
                <a:ext cx="423000" cy="1183854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rapezoid 17"/>
              <p:cNvSpPr/>
              <p:nvPr/>
            </p:nvSpPr>
            <p:spPr>
              <a:xfrm rot="16200000">
                <a:off x="2856669" y="-763904"/>
                <a:ext cx="1277884" cy="4280509"/>
              </a:xfrm>
              <a:prstGeom prst="trapezoid">
                <a:avLst>
                  <a:gd name="adj" fmla="val 38516"/>
                </a:avLst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an 18"/>
              <p:cNvSpPr/>
              <p:nvPr/>
            </p:nvSpPr>
            <p:spPr>
              <a:xfrm rot="5400000">
                <a:off x="5166031" y="1207245"/>
                <a:ext cx="1277883" cy="338215"/>
              </a:xfrm>
              <a:prstGeom prst="can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2890" y="1182439"/>
                <a:ext cx="548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HF</a:t>
                </a:r>
                <a:endParaRPr lang="en-US" sz="16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927600" y="915675"/>
              <a:ext cx="41249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Source intensity (cross section) measured in </a:t>
              </a:r>
              <a:r>
                <a:rPr lang="en-US" sz="1600" dirty="0" err="1" smtClean="0"/>
                <a:t>p+p</a:t>
              </a:r>
              <a:r>
                <a:rPr lang="en-US" sz="1600" dirty="0" smtClean="0"/>
                <a:t> collisions.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3859" y="169961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detector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87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2AD-9D43-544D-80A0-EC2E5B1C5A90}" type="datetime1">
              <a:rPr lang="en-US" smtClean="0"/>
              <a:t>9/12/17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78063" y="2648674"/>
            <a:ext cx="4867051" cy="1550940"/>
            <a:chOff x="135267" y="518010"/>
            <a:chExt cx="4867051" cy="1550940"/>
          </a:xfrm>
        </p:grpSpPr>
        <p:grpSp>
          <p:nvGrpSpPr>
            <p:cNvPr id="15" name="Group 14"/>
            <p:cNvGrpSpPr/>
            <p:nvPr/>
          </p:nvGrpSpPr>
          <p:grpSpPr>
            <a:xfrm>
              <a:off x="135267" y="518010"/>
              <a:ext cx="4518013" cy="1277885"/>
              <a:chOff x="135267" y="737409"/>
              <a:chExt cx="5838813" cy="1277885"/>
            </a:xfrm>
          </p:grpSpPr>
          <p:sp>
            <p:nvSpPr>
              <p:cNvPr id="17" name="Can 16"/>
              <p:cNvSpPr/>
              <p:nvPr/>
            </p:nvSpPr>
            <p:spPr>
              <a:xfrm rot="5400000">
                <a:off x="515694" y="763158"/>
                <a:ext cx="423000" cy="1183854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rapezoid 17"/>
              <p:cNvSpPr/>
              <p:nvPr/>
            </p:nvSpPr>
            <p:spPr>
              <a:xfrm rot="16200000">
                <a:off x="2856669" y="-763904"/>
                <a:ext cx="1277884" cy="4280509"/>
              </a:xfrm>
              <a:prstGeom prst="trapezoid">
                <a:avLst>
                  <a:gd name="adj" fmla="val 38516"/>
                </a:avLst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an 18"/>
              <p:cNvSpPr/>
              <p:nvPr/>
            </p:nvSpPr>
            <p:spPr>
              <a:xfrm rot="5400000">
                <a:off x="5166031" y="1207245"/>
                <a:ext cx="1277883" cy="338215"/>
              </a:xfrm>
              <a:prstGeom prst="can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2890" y="1182439"/>
                <a:ext cx="548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HF</a:t>
                </a:r>
                <a:endParaRPr lang="en-US" sz="16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073859" y="169961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detector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2000" y="4545263"/>
            <a:ext cx="72202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Understanding the source in </a:t>
            </a:r>
            <a:r>
              <a:rPr lang="en-US" sz="3200" dirty="0" err="1" smtClean="0">
                <a:latin typeface="Times"/>
                <a:cs typeface="Times"/>
              </a:rPr>
              <a:t>p+p</a:t>
            </a:r>
            <a:r>
              <a:rPr lang="en-US" sz="3200" dirty="0" smtClean="0">
                <a:latin typeface="Times"/>
                <a:cs typeface="Times"/>
              </a:rPr>
              <a:t> collisions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0087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576"/>
            <a:ext cx="8067675" cy="619125"/>
          </a:xfrm>
        </p:spPr>
        <p:txBody>
          <a:bodyPr/>
          <a:lstStyle/>
          <a:p>
            <a:r>
              <a:rPr lang="en-US" sz="3600" dirty="0" smtClean="0"/>
              <a:t>Heavy Quark in </a:t>
            </a:r>
            <a:r>
              <a:rPr lang="en-US" sz="3600" dirty="0" err="1" smtClean="0"/>
              <a:t>p+p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6</a:t>
            </a:fld>
            <a:endParaRPr lang="en-US"/>
          </a:p>
        </p:txBody>
      </p:sp>
      <p:pic>
        <p:nvPicPr>
          <p:cNvPr id="6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01"/>
            <a:ext cx="4419600" cy="4420755"/>
          </a:xfrm>
          <a:prstGeom prst="rect">
            <a:avLst/>
          </a:prstGeom>
        </p:spPr>
      </p:pic>
      <p:pic>
        <p:nvPicPr>
          <p:cNvPr id="7" name="Picture 2" descr="http://cms-results.web.cern.ch/cms-results/public-results/publications/BPH-15-004/CMS-BPH-15-004_Figure_003-a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35801"/>
            <a:ext cx="4397198" cy="42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09219" y="697021"/>
            <a:ext cx="96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2461" y="697021"/>
            <a:ext cx="99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527" y="5456810"/>
            <a:ext cx="884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Data has much better constraint than current theoretical uncertainties.</a:t>
            </a:r>
          </a:p>
        </p:txBody>
      </p:sp>
    </p:spTree>
    <p:extLst>
      <p:ext uri="{BB962C8B-B14F-4D97-AF65-F5344CB8AC3E}">
        <p14:creationId xmlns:p14="http://schemas.microsoft.com/office/powerpoint/2010/main" val="183459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576"/>
            <a:ext cx="8067675" cy="619125"/>
          </a:xfrm>
        </p:spPr>
        <p:txBody>
          <a:bodyPr/>
          <a:lstStyle/>
          <a:p>
            <a:r>
              <a:rPr lang="en-US" sz="3600" dirty="0" smtClean="0"/>
              <a:t>Heavy Quark Formation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0527" y="5687642"/>
            <a:ext cx="884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can also start to constrain HF production sources.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8" y="2638575"/>
            <a:ext cx="2566292" cy="1326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08" y="652194"/>
            <a:ext cx="25781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56327"/>
            <a:ext cx="2501900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454" y="714034"/>
            <a:ext cx="5272945" cy="49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53034" y="2013816"/>
            <a:ext cx="4600491" cy="2174190"/>
            <a:chOff x="706029" y="2042709"/>
            <a:chExt cx="5268051" cy="2174190"/>
          </a:xfrm>
        </p:grpSpPr>
        <p:sp>
          <p:nvSpPr>
            <p:cNvPr id="9" name="Trapezoid 8"/>
            <p:cNvSpPr/>
            <p:nvPr/>
          </p:nvSpPr>
          <p:spPr>
            <a:xfrm rot="16200000">
              <a:off x="3069399" y="1336789"/>
              <a:ext cx="1277884" cy="3855057"/>
            </a:xfrm>
            <a:prstGeom prst="trapezoid">
              <a:avLst>
                <a:gd name="adj" fmla="val 38516"/>
              </a:avLst>
            </a:prstGeom>
            <a:solidFill>
              <a:srgbClr val="FFFF0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 rot="5400000">
              <a:off x="1075645" y="2769703"/>
              <a:ext cx="423000" cy="987337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 rot="5400000">
              <a:off x="5166031" y="3115531"/>
              <a:ext cx="1277883" cy="338215"/>
            </a:xfrm>
            <a:prstGeom prst="can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2477" y="3079345"/>
              <a:ext cx="4858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HF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899" y="3749371"/>
              <a:ext cx="850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nucleus</a:t>
              </a:r>
              <a:endParaRPr lang="en-US" sz="1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06029" y="2042709"/>
              <a:ext cx="1366261" cy="217419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0000"/>
                    <a:alpha val="42000"/>
                  </a:schemeClr>
                </a:gs>
                <a:gs pos="100000">
                  <a:schemeClr val="bg2">
                    <a:lumMod val="50000"/>
                    <a:alpha val="4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79621" y="4879474"/>
            <a:ext cx="62486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Initial State studies in small systems.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8305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4" y="922422"/>
            <a:ext cx="7590589" cy="4681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576"/>
            <a:ext cx="8067675" cy="619125"/>
          </a:xfrm>
        </p:spPr>
        <p:txBody>
          <a:bodyPr/>
          <a:lstStyle/>
          <a:p>
            <a:r>
              <a:rPr lang="en-US" sz="3600" dirty="0" smtClean="0"/>
              <a:t>Initial State Effects at RHIC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754D-1276-6E46-B3F1-F71EBBCA817B}" type="datetime1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Experimental Overview on Heavy Quark Probes in Hot QCD Medium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03F7-57E6-FB45-AA42-533AA8BFDDC1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984" y="5710019"/>
            <a:ext cx="6754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RHIC data shows HF enhancement not described by EPS09.</a:t>
            </a:r>
          </a:p>
          <a:p>
            <a:r>
              <a:rPr lang="en-US" b="1" dirty="0" smtClean="0"/>
              <a:t>Incoherent multiple scattering can describe enhancement.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035671" y="518374"/>
            <a:ext cx="1563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Times"/>
                <a:cs typeface="Times"/>
              </a:rPr>
              <a:t>c,b</a:t>
            </a:r>
            <a:r>
              <a:rPr lang="en-US" sz="2800" dirty="0" smtClean="0">
                <a:solidFill>
                  <a:srgbClr val="008000"/>
                </a:solidFill>
                <a:latin typeface="Times"/>
                <a:cs typeface="Times"/>
              </a:rPr>
              <a:t> -&gt; </a:t>
            </a:r>
            <a:r>
              <a:rPr lang="en-US" sz="2800" dirty="0" err="1" smtClean="0">
                <a:solidFill>
                  <a:srgbClr val="008000"/>
                </a:solidFill>
                <a:latin typeface="Times"/>
                <a:cs typeface="Times"/>
              </a:rPr>
              <a:t>μ,e</a:t>
            </a:r>
            <a:endParaRPr lang="en-US" sz="2800" dirty="0" smtClean="0">
              <a:solidFill>
                <a:srgbClr val="008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0741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ENIX FOC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26425</TotalTime>
  <Words>1521</Words>
  <Application>Microsoft Macintosh PowerPoint</Application>
  <PresentationFormat>On-screen Show (4:3)</PresentationFormat>
  <Paragraphs>309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PHENIX FOCUS</vt:lpstr>
      <vt:lpstr>PowerPoint Presentation</vt:lpstr>
      <vt:lpstr>QGP Tomography with Heavy Quarks</vt:lpstr>
      <vt:lpstr>PowerPoint Presentation</vt:lpstr>
      <vt:lpstr>QGP Tomography</vt:lpstr>
      <vt:lpstr>PowerPoint Presentation</vt:lpstr>
      <vt:lpstr>Heavy Quark in p+p</vt:lpstr>
      <vt:lpstr>Heavy Quark Formation</vt:lpstr>
      <vt:lpstr>PowerPoint Presentation</vt:lpstr>
      <vt:lpstr>Initial State Effects at RHIC</vt:lpstr>
      <vt:lpstr>Initial State Effects in p+Pb-&gt;D at LHC</vt:lpstr>
      <vt:lpstr>PowerPoint Presentation</vt:lpstr>
      <vt:lpstr>HF Binary Scaling</vt:lpstr>
      <vt:lpstr>Quark-mass Dependency</vt:lpstr>
      <vt:lpstr>Initial state effects in RAA </vt:lpstr>
      <vt:lpstr>Removing initial state effects from RAA ?</vt:lpstr>
      <vt:lpstr>Nuclear Modification at LHC</vt:lpstr>
      <vt:lpstr>Looking at bottom-quarks RAA</vt:lpstr>
      <vt:lpstr>b-tagged di-jet imbalance</vt:lpstr>
      <vt:lpstr>b-tagged di-jet imbalance</vt:lpstr>
      <vt:lpstr>D-meson Azimuthal Anisotropy</vt:lpstr>
      <vt:lpstr>D-meson Azimuthal Anisotropy</vt:lpstr>
      <vt:lpstr>Comparison with Models</vt:lpstr>
      <vt:lpstr>Comparison with Models</vt:lpstr>
      <vt:lpstr>QGP parameters from data + models</vt:lpstr>
      <vt:lpstr>QUARKONIA</vt:lpstr>
      <vt:lpstr>Medium Thermometer</vt:lpstr>
      <vt:lpstr>J/ψ Breaking/Coalescence</vt:lpstr>
      <vt:lpstr>J/ψ Breaking/Coalescence</vt:lpstr>
      <vt:lpstr>Relative breaking</vt:lpstr>
      <vt:lpstr>Bottomonium</vt:lpstr>
      <vt:lpstr>FUTURE</vt:lpstr>
      <vt:lpstr>CONCLUSIONS</vt:lpstr>
      <vt:lpstr>BACKUP SLIDES</vt:lpstr>
      <vt:lpstr>Initial State Effects in p+Pb at LHC</vt:lpstr>
      <vt:lpstr>PowerPoint Presentation</vt:lpstr>
      <vt:lpstr>PowerPoint Presentation</vt:lpstr>
    </vt:vector>
  </TitlesOfParts>
  <Company>Los Alamos National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 Luiz da Silva</dc:creator>
  <cp:lastModifiedBy>Cesar Luiz da Silva</cp:lastModifiedBy>
  <cp:revision>476</cp:revision>
  <dcterms:created xsi:type="dcterms:W3CDTF">2015-01-20T14:24:01Z</dcterms:created>
  <dcterms:modified xsi:type="dcterms:W3CDTF">2017-09-14T05:19:57Z</dcterms:modified>
</cp:coreProperties>
</file>