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  <p:sldMasterId id="2147483720" r:id="rId5"/>
  </p:sldMasterIdLst>
  <p:notesMasterIdLst>
    <p:notesMasterId r:id="rId36"/>
  </p:notesMasterIdLst>
  <p:handoutMasterIdLst>
    <p:handoutMasterId r:id="rId37"/>
  </p:handoutMasterIdLst>
  <p:sldIdLst>
    <p:sldId id="294" r:id="rId6"/>
    <p:sldId id="259" r:id="rId7"/>
    <p:sldId id="260" r:id="rId8"/>
    <p:sldId id="261" r:id="rId9"/>
    <p:sldId id="262" r:id="rId10"/>
    <p:sldId id="264" r:id="rId11"/>
    <p:sldId id="263" r:id="rId12"/>
    <p:sldId id="265" r:id="rId13"/>
    <p:sldId id="291" r:id="rId14"/>
    <p:sldId id="292" r:id="rId15"/>
    <p:sldId id="266" r:id="rId16"/>
    <p:sldId id="293" r:id="rId17"/>
    <p:sldId id="267" r:id="rId18"/>
    <p:sldId id="268" r:id="rId19"/>
    <p:sldId id="277" r:id="rId20"/>
    <p:sldId id="269" r:id="rId21"/>
    <p:sldId id="285" r:id="rId22"/>
    <p:sldId id="270" r:id="rId23"/>
    <p:sldId id="272" r:id="rId24"/>
    <p:sldId id="271" r:id="rId25"/>
    <p:sldId id="273" r:id="rId26"/>
    <p:sldId id="274" r:id="rId27"/>
    <p:sldId id="279" r:id="rId28"/>
    <p:sldId id="280" r:id="rId29"/>
    <p:sldId id="278" r:id="rId30"/>
    <p:sldId id="281" r:id="rId31"/>
    <p:sldId id="288" r:id="rId32"/>
    <p:sldId id="256" r:id="rId33"/>
    <p:sldId id="282" r:id="rId34"/>
    <p:sldId id="283" r:id="rId3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4" autoAdjust="0"/>
    <p:restoredTop sz="94615" autoAdjust="0"/>
  </p:normalViewPr>
  <p:slideViewPr>
    <p:cSldViewPr>
      <p:cViewPr>
        <p:scale>
          <a:sx n="77" d="100"/>
          <a:sy n="77" d="100"/>
        </p:scale>
        <p:origin x="-1164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64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0A6F-86C9-4863-8957-07A0AAE413AF}" type="datetimeFigureOut">
              <a:rPr lang="es-MX" smtClean="0"/>
              <a:t>14/09/2017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F4FFB-6B5B-4580-9F7E-7ADF91697E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7114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74176-9CE9-4596-9EDD-3E769817C015}" type="datetimeFigureOut">
              <a:rPr lang="es-MX" smtClean="0"/>
              <a:t>14/09/2017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04A90-42A6-445B-9C83-C32A185FF5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4319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04A90-42A6-445B-9C83-C32A185FF561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354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04A90-42A6-445B-9C83-C32A185FF561}" type="slidenum">
              <a:rPr lang="es-MX">
                <a:solidFill>
                  <a:prstClr val="black"/>
                </a:solidFill>
              </a:rPr>
              <a:pPr/>
              <a:t>3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54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04A90-42A6-445B-9C83-C32A185FF561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0114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04A90-42A6-445B-9C83-C32A185FF561}" type="slidenum">
              <a:rPr lang="es-MX" smtClean="0"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7352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04A90-42A6-445B-9C83-C32A185FF561}" type="slidenum">
              <a:rPr lang="es-MX" smtClean="0"/>
              <a:t>28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603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6D8B8-918B-40C1-B33F-C0142FDB513A}" type="slidenum">
              <a:rPr lang="en-GB" altLang="es-MX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 alt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89003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ACFA7-E51A-48F4-BB9C-C9A5A9020041}" type="slidenum">
              <a:rPr lang="en-GB" altLang="es-MX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 alt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98608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A22E9-C1C8-4F87-8D22-EDCE8AA2914E}" type="slidenum">
              <a:rPr lang="en-GB" altLang="es-MX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 alt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34194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44016-8F67-4821-A888-ADD7B65285C9}" type="slidenum">
              <a:rPr lang="en-GB" altLang="es-MX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 alt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30930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163FC-1C12-46C7-A3E3-BC66B6F75A63}" type="slidenum">
              <a:rPr lang="en-GB" altLang="es-MX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 alt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58172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E5BA1-984B-4803-BE54-57EE909BC4D6}" type="slidenum">
              <a:rPr lang="en-GB" altLang="es-MX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 alt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86277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ED36D-DC38-47C4-A4DA-A943C3AD24BC}" type="slidenum">
              <a:rPr lang="en-GB" altLang="es-MX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 alt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60105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2BE71-79FC-4630-A41A-82B014B6AADC}" type="slidenum">
              <a:rPr lang="en-GB" altLang="es-MX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 alt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19491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22B69-1635-4DD2-B2F5-F93363FEA0DF}" type="slidenum">
              <a:rPr lang="en-GB" altLang="es-MX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 alt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9730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9969B-F007-494E-8E4D-C7FE6D000052}" type="slidenum">
              <a:rPr lang="en-GB" altLang="es-MX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 alt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33085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4D2B4-E415-46D5-AF8D-FDD4AF0E83E0}" type="slidenum">
              <a:rPr lang="en-GB" altLang="es-MX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 alt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11553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26EA1-E0C1-4F82-8373-835D69585A43}" type="slidenum">
              <a:rPr lang="en-GB" altLang="es-MX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 alt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23609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BD941-64FE-40BA-9E7C-F8918BF7FCE5}" type="slidenum">
              <a:rPr lang="en-GB" altLang="es-MX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 alt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31188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358F4-419E-4787-93BA-C3E02627E0C7}" type="slidenum">
              <a:rPr lang="en-GB" altLang="es-MX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 alt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93556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A7D3F-BA4B-4E33-9B8C-99BF650AD124}" type="slidenum">
              <a:rPr lang="en-GB" altLang="es-MX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 alt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47713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A3B01-948B-46F5-895B-41C008AA04DB}" type="slidenum">
              <a:rPr lang="en-GB" altLang="es-MX">
                <a:solidFill>
                  <a:srgbClr val="000000"/>
                </a:solidFill>
              </a:rPr>
              <a:pPr/>
              <a:t>‹Nº›</a:t>
            </a:fld>
            <a:endParaRPr lang="en-GB" alt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50728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B14CD4-DBC9-4E80-B1B3-8CCC67C6AB70}" type="slidenum">
              <a:rPr lang="en-GB" altLang="es-MX">
                <a:solidFill>
                  <a:srgbClr val="000000"/>
                </a:solidFill>
              </a:rPr>
              <a:pPr/>
              <a:t>‹Nº›</a:t>
            </a:fld>
            <a:endParaRPr lang="en-GB" alt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31409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DEF294-3D77-4473-B57F-97F9FE9929F3}" type="slidenum">
              <a:rPr lang="en-GB" altLang="es-MX">
                <a:solidFill>
                  <a:srgbClr val="000000"/>
                </a:solidFill>
              </a:rPr>
              <a:pPr/>
              <a:t>‹Nº›</a:t>
            </a:fld>
            <a:endParaRPr lang="en-GB" alt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17225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8906E-4B99-43AB-8F99-FA9EDF61918A}" type="slidenum">
              <a:rPr lang="en-GB" altLang="es-MX">
                <a:solidFill>
                  <a:srgbClr val="000000"/>
                </a:solidFill>
              </a:rPr>
              <a:pPr/>
              <a:t>‹Nº›</a:t>
            </a:fld>
            <a:endParaRPr lang="en-GB" alt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9139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52F05-1557-4559-AEFD-5E2DF068D059}" type="slidenum">
              <a:rPr lang="en-GB" altLang="es-MX">
                <a:solidFill>
                  <a:srgbClr val="000000"/>
                </a:solidFill>
              </a:rPr>
              <a:pPr/>
              <a:t>‹Nº›</a:t>
            </a:fld>
            <a:endParaRPr lang="en-GB" alt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1387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0ED7D-E8F5-4957-9141-A00E481DFCCF}" type="slidenum">
              <a:rPr lang="en-GB" altLang="es-MX">
                <a:solidFill>
                  <a:srgbClr val="000000"/>
                </a:solidFill>
              </a:rPr>
              <a:pPr/>
              <a:t>‹Nº›</a:t>
            </a:fld>
            <a:endParaRPr lang="en-GB" alt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74266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2F0909-47BC-4899-91D9-9FCE01A8F417}" type="slidenum">
              <a:rPr lang="en-GB" altLang="es-MX">
                <a:solidFill>
                  <a:srgbClr val="000000"/>
                </a:solidFill>
              </a:rPr>
              <a:pPr/>
              <a:t>‹Nº›</a:t>
            </a:fld>
            <a:endParaRPr lang="en-GB" alt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26308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AE5BD-CFDD-4CC4-AA6C-1BDFF2244B0A}" type="slidenum">
              <a:rPr lang="en-GB" altLang="es-MX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 alt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442742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0FE92-6509-445E-AC5C-09D48E4D78D4}" type="slidenum">
              <a:rPr lang="en-GB" altLang="es-MX">
                <a:solidFill>
                  <a:srgbClr val="000000"/>
                </a:solidFill>
              </a:rPr>
              <a:pPr/>
              <a:t>‹Nº›</a:t>
            </a:fld>
            <a:endParaRPr lang="en-GB" alt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92908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C53EEF-D897-41AC-AE61-467BEEEF8F5B}" type="slidenum">
              <a:rPr lang="en-GB" altLang="es-MX">
                <a:solidFill>
                  <a:srgbClr val="000000"/>
                </a:solidFill>
              </a:rPr>
              <a:pPr/>
              <a:t>‹Nº›</a:t>
            </a:fld>
            <a:endParaRPr lang="en-GB" alt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164899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66B7C-FFF7-496B-B089-0913316A4489}" type="slidenum">
              <a:rPr lang="en-GB" altLang="es-MX">
                <a:solidFill>
                  <a:srgbClr val="000000"/>
                </a:solidFill>
              </a:rPr>
              <a:pPr/>
              <a:t>‹Nº›</a:t>
            </a:fld>
            <a:endParaRPr lang="en-GB" alt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51851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B7683-E76A-485E-9DCB-F5DAEDC50AEE}" type="slidenum">
              <a:rPr lang="en-GB" altLang="es-MX">
                <a:solidFill>
                  <a:srgbClr val="000000"/>
                </a:solidFill>
              </a:rPr>
              <a:pPr/>
              <a:t>‹Nº›</a:t>
            </a:fld>
            <a:endParaRPr lang="en-GB" alt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002660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A3B01-948B-46F5-895B-41C008AA04DB}" type="slidenum">
              <a:rPr lang="en-GB" altLang="es-MX">
                <a:solidFill>
                  <a:srgbClr val="000000"/>
                </a:solidFill>
              </a:rPr>
              <a:pPr/>
              <a:t>‹Nº›</a:t>
            </a:fld>
            <a:endParaRPr lang="en-GB" alt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32900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B14CD4-DBC9-4E80-B1B3-8CCC67C6AB70}" type="slidenum">
              <a:rPr lang="en-GB" altLang="es-MX">
                <a:solidFill>
                  <a:srgbClr val="000000"/>
                </a:solidFill>
              </a:rPr>
              <a:pPr/>
              <a:t>‹Nº›</a:t>
            </a:fld>
            <a:endParaRPr lang="en-GB" alt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812933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DEF294-3D77-4473-B57F-97F9FE9929F3}" type="slidenum">
              <a:rPr lang="en-GB" altLang="es-MX">
                <a:solidFill>
                  <a:srgbClr val="000000"/>
                </a:solidFill>
              </a:rPr>
              <a:pPr/>
              <a:t>‹Nº›</a:t>
            </a:fld>
            <a:endParaRPr lang="en-GB" alt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71884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8906E-4B99-43AB-8F99-FA9EDF61918A}" type="slidenum">
              <a:rPr lang="en-GB" altLang="es-MX">
                <a:solidFill>
                  <a:srgbClr val="000000"/>
                </a:solidFill>
              </a:rPr>
              <a:pPr/>
              <a:t>‹Nº›</a:t>
            </a:fld>
            <a:endParaRPr lang="en-GB" alt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753876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52F05-1557-4559-AEFD-5E2DF068D059}" type="slidenum">
              <a:rPr lang="en-GB" altLang="es-MX">
                <a:solidFill>
                  <a:srgbClr val="000000"/>
                </a:solidFill>
              </a:rPr>
              <a:pPr/>
              <a:t>‹Nº›</a:t>
            </a:fld>
            <a:endParaRPr lang="en-GB" alt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372288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0ED7D-E8F5-4957-9141-A00E481DFCCF}" type="slidenum">
              <a:rPr lang="en-GB" altLang="es-MX">
                <a:solidFill>
                  <a:srgbClr val="000000"/>
                </a:solidFill>
              </a:rPr>
              <a:pPr/>
              <a:t>‹Nº›</a:t>
            </a:fld>
            <a:endParaRPr lang="en-GB" alt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74248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DF460-976C-4A45-89F5-A71A6DF8E3E5}" type="slidenum">
              <a:rPr lang="en-GB" altLang="es-MX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 alt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078223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2F0909-47BC-4899-91D9-9FCE01A8F417}" type="slidenum">
              <a:rPr lang="en-GB" altLang="es-MX">
                <a:solidFill>
                  <a:srgbClr val="000000"/>
                </a:solidFill>
              </a:rPr>
              <a:pPr/>
              <a:t>‹Nº›</a:t>
            </a:fld>
            <a:endParaRPr lang="en-GB" alt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815299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0FE92-6509-445E-AC5C-09D48E4D78D4}" type="slidenum">
              <a:rPr lang="en-GB" altLang="es-MX">
                <a:solidFill>
                  <a:srgbClr val="000000"/>
                </a:solidFill>
              </a:rPr>
              <a:pPr/>
              <a:t>‹Nº›</a:t>
            </a:fld>
            <a:endParaRPr lang="en-GB" alt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739732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C53EEF-D897-41AC-AE61-467BEEEF8F5B}" type="slidenum">
              <a:rPr lang="en-GB" altLang="es-MX">
                <a:solidFill>
                  <a:srgbClr val="000000"/>
                </a:solidFill>
              </a:rPr>
              <a:pPr/>
              <a:t>‹Nº›</a:t>
            </a:fld>
            <a:endParaRPr lang="en-GB" alt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82344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66B7C-FFF7-496B-B089-0913316A4489}" type="slidenum">
              <a:rPr lang="en-GB" altLang="es-MX">
                <a:solidFill>
                  <a:srgbClr val="000000"/>
                </a:solidFill>
              </a:rPr>
              <a:pPr/>
              <a:t>‹Nº›</a:t>
            </a:fld>
            <a:endParaRPr lang="en-GB" alt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067386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B7683-E76A-485E-9DCB-F5DAEDC50AEE}" type="slidenum">
              <a:rPr lang="en-GB" altLang="es-MX">
                <a:solidFill>
                  <a:srgbClr val="000000"/>
                </a:solidFill>
              </a:rPr>
              <a:pPr/>
              <a:t>‹Nº›</a:t>
            </a:fld>
            <a:endParaRPr lang="en-GB" alt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913689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A3B01-948B-46F5-895B-41C008AA04DB}" type="slidenum">
              <a:rPr lang="en-GB" altLang="es-MX">
                <a:solidFill>
                  <a:srgbClr val="000000"/>
                </a:solidFill>
              </a:rPr>
              <a:pPr/>
              <a:t>‹Nº›</a:t>
            </a:fld>
            <a:endParaRPr lang="en-GB" alt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32900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B14CD4-DBC9-4E80-B1B3-8CCC67C6AB70}" type="slidenum">
              <a:rPr lang="en-GB" altLang="es-MX">
                <a:solidFill>
                  <a:srgbClr val="000000"/>
                </a:solidFill>
              </a:rPr>
              <a:pPr/>
              <a:t>‹Nº›</a:t>
            </a:fld>
            <a:endParaRPr lang="en-GB" alt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812933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DEF294-3D77-4473-B57F-97F9FE9929F3}" type="slidenum">
              <a:rPr lang="en-GB" altLang="es-MX">
                <a:solidFill>
                  <a:srgbClr val="000000"/>
                </a:solidFill>
              </a:rPr>
              <a:pPr/>
              <a:t>‹Nº›</a:t>
            </a:fld>
            <a:endParaRPr lang="en-GB" alt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718844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8906E-4B99-43AB-8F99-FA9EDF61918A}" type="slidenum">
              <a:rPr lang="en-GB" altLang="es-MX">
                <a:solidFill>
                  <a:srgbClr val="000000"/>
                </a:solidFill>
              </a:rPr>
              <a:pPr/>
              <a:t>‹Nº›</a:t>
            </a:fld>
            <a:endParaRPr lang="en-GB" alt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753876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52F05-1557-4559-AEFD-5E2DF068D059}" type="slidenum">
              <a:rPr lang="en-GB" altLang="es-MX">
                <a:solidFill>
                  <a:srgbClr val="000000"/>
                </a:solidFill>
              </a:rPr>
              <a:pPr/>
              <a:t>‹Nº›</a:t>
            </a:fld>
            <a:endParaRPr lang="en-GB" alt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37228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55FDA-E1A5-4405-9678-7FF922CB8145}" type="slidenum">
              <a:rPr lang="en-GB" altLang="es-MX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 alt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43501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0ED7D-E8F5-4957-9141-A00E481DFCCF}" type="slidenum">
              <a:rPr lang="en-GB" altLang="es-MX">
                <a:solidFill>
                  <a:srgbClr val="000000"/>
                </a:solidFill>
              </a:rPr>
              <a:pPr/>
              <a:t>‹Nº›</a:t>
            </a:fld>
            <a:endParaRPr lang="en-GB" alt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742488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2F0909-47BC-4899-91D9-9FCE01A8F417}" type="slidenum">
              <a:rPr lang="en-GB" altLang="es-MX">
                <a:solidFill>
                  <a:srgbClr val="000000"/>
                </a:solidFill>
              </a:rPr>
              <a:pPr/>
              <a:t>‹Nº›</a:t>
            </a:fld>
            <a:endParaRPr lang="en-GB" alt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815299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0FE92-6509-445E-AC5C-09D48E4D78D4}" type="slidenum">
              <a:rPr lang="en-GB" altLang="es-MX">
                <a:solidFill>
                  <a:srgbClr val="000000"/>
                </a:solidFill>
              </a:rPr>
              <a:pPr/>
              <a:t>‹Nº›</a:t>
            </a:fld>
            <a:endParaRPr lang="en-GB" alt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739732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C53EEF-D897-41AC-AE61-467BEEEF8F5B}" type="slidenum">
              <a:rPr lang="en-GB" altLang="es-MX">
                <a:solidFill>
                  <a:srgbClr val="000000"/>
                </a:solidFill>
              </a:rPr>
              <a:pPr/>
              <a:t>‹Nº›</a:t>
            </a:fld>
            <a:endParaRPr lang="en-GB" alt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823449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66B7C-FFF7-496B-B089-0913316A4489}" type="slidenum">
              <a:rPr lang="en-GB" altLang="es-MX">
                <a:solidFill>
                  <a:srgbClr val="000000"/>
                </a:solidFill>
              </a:rPr>
              <a:pPr/>
              <a:t>‹Nº›</a:t>
            </a:fld>
            <a:endParaRPr lang="en-GB" alt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067386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B7683-E76A-485E-9DCB-F5DAEDC50AEE}" type="slidenum">
              <a:rPr lang="en-GB" altLang="es-MX">
                <a:solidFill>
                  <a:srgbClr val="000000"/>
                </a:solidFill>
              </a:rPr>
              <a:pPr/>
              <a:t>‹Nº›</a:t>
            </a:fld>
            <a:endParaRPr lang="en-GB" alt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91368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1190C-76B2-4C22-ABD7-34DCC18C2BB9}" type="slidenum">
              <a:rPr lang="en-GB" altLang="es-MX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 alt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27042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2F0DC-5E39-4EEA-B4F1-30659E3F4E0E}" type="slidenum">
              <a:rPr lang="en-GB" altLang="es-MX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 alt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6895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85D14-1926-49C5-89BB-7E55C92F9B1F}" type="slidenum">
              <a:rPr lang="en-GB" altLang="es-MX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 alt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40447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187B7-58AA-4C16-9A09-5D4349EFDB3E}" type="slidenum">
              <a:rPr lang="en-GB" altLang="es-MX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 alt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58913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MX" smtClean="0"/>
              <a:t>Haga clic para cambiar el estilo de título	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MX" smtClean="0"/>
              <a:t>Haga clic para modificar el estilo de texto del patrón</a:t>
            </a:r>
          </a:p>
          <a:p>
            <a:pPr lvl="1"/>
            <a:r>
              <a:rPr lang="en-GB" altLang="es-MX" smtClean="0"/>
              <a:t>Segundo nivel</a:t>
            </a:r>
          </a:p>
          <a:p>
            <a:pPr lvl="2"/>
            <a:r>
              <a:rPr lang="en-GB" altLang="es-MX" smtClean="0"/>
              <a:t>Tercer nivel</a:t>
            </a:r>
          </a:p>
          <a:p>
            <a:pPr lvl="3"/>
            <a:r>
              <a:rPr lang="en-GB" altLang="es-MX" smtClean="0"/>
              <a:t>Cuarto nivel</a:t>
            </a:r>
          </a:p>
          <a:p>
            <a:pPr lvl="4"/>
            <a:r>
              <a:rPr lang="en-GB" altLang="es-MX" smtClean="0"/>
              <a:t>Quinto nivel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aseline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24D98E-288B-4888-A057-6381B1C335EF}" type="slidenum">
              <a:rPr lang="en-GB" altLang="es-MX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GB" alt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426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8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8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8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8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8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MX" smtClean="0"/>
              <a:t>Haga clic para cambiar el estilo de título	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MX" smtClean="0"/>
              <a:t>Haga clic para modificar el estilo de texto del patrón</a:t>
            </a:r>
          </a:p>
          <a:p>
            <a:pPr lvl="1"/>
            <a:r>
              <a:rPr lang="en-GB" altLang="es-MX" smtClean="0"/>
              <a:t>Segundo nivel</a:t>
            </a:r>
          </a:p>
          <a:p>
            <a:pPr lvl="2"/>
            <a:r>
              <a:rPr lang="en-GB" altLang="es-MX" smtClean="0"/>
              <a:t>Tercer nivel</a:t>
            </a:r>
          </a:p>
          <a:p>
            <a:pPr lvl="3"/>
            <a:r>
              <a:rPr lang="en-GB" altLang="es-MX" smtClean="0"/>
              <a:t>Cuarto nivel</a:t>
            </a:r>
          </a:p>
          <a:p>
            <a:pPr lvl="4"/>
            <a:r>
              <a:rPr lang="en-GB" altLang="es-MX" smtClean="0"/>
              <a:t>Quinto nivel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aseline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A4CEF6-5AB6-4394-80C1-F491CEA0101C}" type="slidenum">
              <a:rPr lang="en-GB" altLang="es-MX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GB" alt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481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8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8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8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8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8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MX" smtClean="0"/>
              <a:t>Haga clic para cambiar el estilo de título	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MX" smtClean="0"/>
              <a:t>Haga clic para modificar el estilo de texto del patrón</a:t>
            </a:r>
          </a:p>
          <a:p>
            <a:pPr lvl="1"/>
            <a:r>
              <a:rPr lang="en-GB" altLang="es-MX" smtClean="0"/>
              <a:t>Segundo nivel</a:t>
            </a:r>
          </a:p>
          <a:p>
            <a:pPr lvl="2"/>
            <a:r>
              <a:rPr lang="en-GB" altLang="es-MX" smtClean="0"/>
              <a:t>Tercer nivel</a:t>
            </a:r>
          </a:p>
          <a:p>
            <a:pPr lvl="3"/>
            <a:r>
              <a:rPr lang="en-GB" altLang="es-MX" smtClean="0"/>
              <a:t>Cuarto nivel</a:t>
            </a:r>
          </a:p>
          <a:p>
            <a:pPr lvl="4"/>
            <a:r>
              <a:rPr lang="en-GB" altLang="es-MX" smtClean="0"/>
              <a:t>Quinto nivel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95C2DB-37FA-431C-BDB6-F73F1736490A}" type="slidenum">
              <a:rPr lang="en-GB" altLang="es-MX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GB" alt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94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8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8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8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8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8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MX" smtClean="0"/>
              <a:t>Haga clic para cambiar el estilo de título	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MX" smtClean="0"/>
              <a:t>Haga clic para modificar el estilo de texto del patrón</a:t>
            </a:r>
          </a:p>
          <a:p>
            <a:pPr lvl="1"/>
            <a:r>
              <a:rPr lang="en-GB" altLang="es-MX" smtClean="0"/>
              <a:t>Segundo nivel</a:t>
            </a:r>
          </a:p>
          <a:p>
            <a:pPr lvl="2"/>
            <a:r>
              <a:rPr lang="en-GB" altLang="es-MX" smtClean="0"/>
              <a:t>Tercer nivel</a:t>
            </a:r>
          </a:p>
          <a:p>
            <a:pPr lvl="3"/>
            <a:r>
              <a:rPr lang="en-GB" altLang="es-MX" smtClean="0"/>
              <a:t>Cuarto nivel</a:t>
            </a:r>
          </a:p>
          <a:p>
            <a:pPr lvl="4"/>
            <a:r>
              <a:rPr lang="en-GB" altLang="es-MX" smtClean="0"/>
              <a:t>Quinto nivel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95C2DB-37FA-431C-BDB6-F73F1736490A}" type="slidenum">
              <a:rPr lang="en-GB" altLang="es-MX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GB" alt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10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8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8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8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8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8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MX" smtClean="0"/>
              <a:t>Haga clic para cambiar el estilo de título	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MX" smtClean="0"/>
              <a:t>Haga clic para modificar el estilo de texto del patrón</a:t>
            </a:r>
          </a:p>
          <a:p>
            <a:pPr lvl="1"/>
            <a:r>
              <a:rPr lang="en-GB" altLang="es-MX" smtClean="0"/>
              <a:t>Segundo nivel</a:t>
            </a:r>
          </a:p>
          <a:p>
            <a:pPr lvl="2"/>
            <a:r>
              <a:rPr lang="en-GB" altLang="es-MX" smtClean="0"/>
              <a:t>Tercer nivel</a:t>
            </a:r>
          </a:p>
          <a:p>
            <a:pPr lvl="3"/>
            <a:r>
              <a:rPr lang="en-GB" altLang="es-MX" smtClean="0"/>
              <a:t>Cuarto nivel</a:t>
            </a:r>
          </a:p>
          <a:p>
            <a:pPr lvl="4"/>
            <a:r>
              <a:rPr lang="en-GB" altLang="es-MX" smtClean="0"/>
              <a:t>Quinto nivel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s-MX">
              <a:solidFill>
                <a:srgbClr val="000000"/>
              </a:solidFill>
            </a:endParaRP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95C2DB-37FA-431C-BDB6-F73F1736490A}" type="slidenum">
              <a:rPr lang="en-GB" altLang="es-MX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GB" alt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10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8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8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8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8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8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s-ES" altLang="es-MX" sz="3000" dirty="0">
                <a:solidFill>
                  <a:srgbClr val="FFFF00"/>
                </a:solidFill>
                <a:ea typeface="+mn-ea"/>
              </a:rPr>
              <a:t>Continuum </a:t>
            </a:r>
            <a:r>
              <a:rPr lang="es-ES" altLang="es-MX" sz="3000" dirty="0" err="1">
                <a:solidFill>
                  <a:srgbClr val="FFFF00"/>
                </a:solidFill>
                <a:ea typeface="+mn-ea"/>
              </a:rPr>
              <a:t>threshold</a:t>
            </a:r>
            <a:r>
              <a:rPr lang="es-ES" altLang="es-MX" sz="3000" dirty="0">
                <a:solidFill>
                  <a:srgbClr val="FFFF00"/>
                </a:solidFill>
                <a:ea typeface="+mn-ea"/>
              </a:rPr>
              <a:t> and </a:t>
            </a:r>
            <a:r>
              <a:rPr lang="es-ES" altLang="es-MX" sz="3000" dirty="0" err="1">
                <a:solidFill>
                  <a:srgbClr val="FFFF00"/>
                </a:solidFill>
                <a:ea typeface="+mn-ea"/>
              </a:rPr>
              <a:t>Polyakov</a:t>
            </a:r>
            <a:r>
              <a:rPr lang="es-ES" altLang="es-MX" sz="3000" dirty="0">
                <a:solidFill>
                  <a:srgbClr val="FFFF00"/>
                </a:solidFill>
                <a:ea typeface="+mn-ea"/>
              </a:rPr>
              <a:t> </a:t>
            </a:r>
            <a:r>
              <a:rPr lang="es-ES" altLang="es-MX" sz="3000" dirty="0" err="1">
                <a:solidFill>
                  <a:srgbClr val="FFFF00"/>
                </a:solidFill>
                <a:ea typeface="+mn-ea"/>
              </a:rPr>
              <a:t>loop</a:t>
            </a:r>
            <a:r>
              <a:rPr lang="es-ES" altLang="es-MX" sz="3000" dirty="0">
                <a:solidFill>
                  <a:srgbClr val="FFFF00"/>
                </a:solidFill>
                <a:ea typeface="+mn-ea"/>
              </a:rPr>
              <a:t> as </a:t>
            </a:r>
            <a:r>
              <a:rPr lang="es-ES" altLang="es-MX" sz="3000" dirty="0" err="1">
                <a:solidFill>
                  <a:srgbClr val="FFFF00"/>
                </a:solidFill>
                <a:ea typeface="+mn-ea"/>
              </a:rPr>
              <a:t>deconfinement</a:t>
            </a:r>
            <a:r>
              <a:rPr lang="es-ES" altLang="es-MX" sz="3000" dirty="0">
                <a:solidFill>
                  <a:srgbClr val="FFFF00"/>
                </a:solidFill>
                <a:ea typeface="+mn-ea"/>
              </a:rPr>
              <a:t> </a:t>
            </a:r>
            <a:r>
              <a:rPr lang="es-ES" altLang="es-MX" sz="3000" dirty="0" err="1">
                <a:solidFill>
                  <a:srgbClr val="FFFF00"/>
                </a:solidFill>
                <a:ea typeface="+mn-ea"/>
              </a:rPr>
              <a:t>order</a:t>
            </a:r>
            <a:r>
              <a:rPr lang="es-ES" altLang="es-MX" sz="3000" dirty="0">
                <a:solidFill>
                  <a:srgbClr val="FFFF00"/>
                </a:solidFill>
                <a:ea typeface="+mn-ea"/>
              </a:rPr>
              <a:t> </a:t>
            </a:r>
            <a:r>
              <a:rPr lang="es-ES" altLang="es-MX" sz="3000" dirty="0" err="1">
                <a:solidFill>
                  <a:srgbClr val="FFFF00"/>
                </a:solidFill>
                <a:ea typeface="+mn-ea"/>
              </a:rPr>
              <a:t>parameters</a:t>
            </a:r>
            <a:r>
              <a:rPr lang="es-ES" altLang="es-MX" sz="3000" dirty="0">
                <a:solidFill>
                  <a:srgbClr val="FFFF00"/>
                </a:solidFill>
                <a:ea typeface="+mn-ea"/>
              </a:rPr>
              <a:t>.</a:t>
            </a:r>
            <a:br>
              <a:rPr lang="es-ES" altLang="es-MX" sz="3000" dirty="0">
                <a:solidFill>
                  <a:srgbClr val="FFFF00"/>
                </a:solidFill>
                <a:ea typeface="+mn-ea"/>
              </a:rPr>
            </a:br>
            <a:endParaRPr lang="es-MX" sz="3000" dirty="0"/>
          </a:p>
        </p:txBody>
      </p:sp>
      <p:pic>
        <p:nvPicPr>
          <p:cNvPr id="1028" name="Picture 4" descr="La Malinche as seen from nea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501008"/>
            <a:ext cx="4384894" cy="328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2400" dirty="0" smtClean="0">
                <a:solidFill>
                  <a:srgbClr val="FFFF00"/>
                </a:solidFill>
              </a:rPr>
              <a:t>M. </a:t>
            </a:r>
            <a:r>
              <a:rPr lang="es-MX" sz="2400" dirty="0" err="1" smtClean="0">
                <a:solidFill>
                  <a:srgbClr val="FFFF00"/>
                </a:solidFill>
              </a:rPr>
              <a:t>Loewe</a:t>
            </a:r>
            <a:r>
              <a:rPr lang="es-MX" sz="2400" dirty="0" smtClean="0">
                <a:solidFill>
                  <a:srgbClr val="FFFF00"/>
                </a:solidFill>
              </a:rPr>
              <a:t>, Pontificia Universidad Católica de Chile (PUC) and CCTVAL, Valparaíso</a:t>
            </a:r>
          </a:p>
          <a:p>
            <a:r>
              <a:rPr lang="es-MX" sz="2400" dirty="0" smtClean="0">
                <a:solidFill>
                  <a:srgbClr val="FFFF00"/>
                </a:solidFill>
              </a:rPr>
              <a:t>J. P. Carlomagno: Universidad Nacional de La Plata,</a:t>
            </a:r>
          </a:p>
          <a:p>
            <a:r>
              <a:rPr lang="es-MX" sz="2400" dirty="0" smtClean="0">
                <a:solidFill>
                  <a:srgbClr val="FFFF00"/>
                </a:solidFill>
              </a:rPr>
              <a:t>Argentina</a:t>
            </a:r>
            <a:endParaRPr lang="es-MX" sz="2400" dirty="0">
              <a:solidFill>
                <a:srgbClr val="FFFF0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340768"/>
            <a:ext cx="11096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8173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457200" y="200025"/>
            <a:ext cx="8229600" cy="74613"/>
          </a:xfrm>
        </p:spPr>
        <p:txBody>
          <a:bodyPr/>
          <a:lstStyle/>
          <a:p>
            <a:pPr eaLnBrk="1" hangingPunct="1"/>
            <a:endParaRPr lang="es-ES" altLang="es-MX" sz="4000" smtClean="0"/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3657600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5165725" y="725488"/>
            <a:ext cx="323691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MX" sz="2400">
                <a:solidFill>
                  <a:srgbClr val="FFFF00"/>
                </a:solidFill>
              </a:rPr>
              <a:t>Here we have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MX" sz="2400">
                <a:solidFill>
                  <a:srgbClr val="FFFF00"/>
                </a:solidFill>
              </a:rPr>
              <a:t>four-quark condensate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MX" sz="2400">
                <a:solidFill>
                  <a:srgbClr val="FFFF00"/>
                </a:solidFill>
              </a:rPr>
              <a:t>Dimension 6</a:t>
            </a: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898525" y="2706688"/>
            <a:ext cx="76628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MX" sz="2400">
                <a:solidFill>
                  <a:srgbClr val="FFFF00"/>
                </a:solidFill>
              </a:rPr>
              <a:t>In principle there are several condensates of increasing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MX" sz="2400">
                <a:solidFill>
                  <a:srgbClr val="FFFF00"/>
                </a:solidFill>
              </a:rPr>
              <a:t>order. In this way we will get an expansion of the form</a:t>
            </a:r>
          </a:p>
        </p:txBody>
      </p:sp>
      <p:pic>
        <p:nvPicPr>
          <p:cNvPr id="17414" name="Picture 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4191000"/>
            <a:ext cx="8229600" cy="896938"/>
          </a:xfrm>
        </p:spPr>
      </p:pic>
    </p:spTree>
    <p:extLst>
      <p:ext uri="{BB962C8B-B14F-4D97-AF65-F5344CB8AC3E}">
        <p14:creationId xmlns:p14="http://schemas.microsoft.com/office/powerpoint/2010/main" val="671776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766" y="1844824"/>
            <a:ext cx="5256586" cy="869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3843101"/>
            <a:ext cx="33051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187624" y="1196752"/>
            <a:ext cx="6272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smtClean="0">
                <a:solidFill>
                  <a:srgbClr val="FFFF00"/>
                </a:solidFill>
              </a:rPr>
              <a:t>d=4, a </a:t>
            </a:r>
            <a:r>
              <a:rPr lang="es-MX" sz="2400" dirty="0" err="1" smtClean="0">
                <a:solidFill>
                  <a:srgbClr val="FFFF00"/>
                </a:solidFill>
              </a:rPr>
              <a:t>renormalization</a:t>
            </a:r>
            <a:r>
              <a:rPr lang="es-MX" sz="2400" dirty="0" smtClean="0">
                <a:solidFill>
                  <a:srgbClr val="FFFF00"/>
                </a:solidFill>
              </a:rPr>
              <a:t> </a:t>
            </a:r>
            <a:r>
              <a:rPr lang="es-MX" sz="2400" dirty="0" err="1" smtClean="0">
                <a:solidFill>
                  <a:srgbClr val="FFFF00"/>
                </a:solidFill>
              </a:rPr>
              <a:t>group</a:t>
            </a:r>
            <a:r>
              <a:rPr lang="es-MX" sz="2400" dirty="0" smtClean="0">
                <a:solidFill>
                  <a:srgbClr val="FFFF00"/>
                </a:solidFill>
              </a:rPr>
              <a:t> </a:t>
            </a:r>
            <a:r>
              <a:rPr lang="es-MX" sz="2400" dirty="0" err="1" smtClean="0">
                <a:solidFill>
                  <a:srgbClr val="FFFF00"/>
                </a:solidFill>
              </a:rPr>
              <a:t>invariant</a:t>
            </a:r>
            <a:r>
              <a:rPr lang="es-MX" sz="2400" dirty="0" smtClean="0">
                <a:solidFill>
                  <a:srgbClr val="FFFF00"/>
                </a:solidFill>
              </a:rPr>
              <a:t> </a:t>
            </a:r>
            <a:r>
              <a:rPr lang="es-MX" sz="2400" dirty="0" err="1" smtClean="0">
                <a:solidFill>
                  <a:srgbClr val="FFFF00"/>
                </a:solidFill>
              </a:rPr>
              <a:t>object</a:t>
            </a:r>
            <a:endParaRPr lang="es-MX" sz="2400" dirty="0">
              <a:solidFill>
                <a:srgbClr val="FFFF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475656" y="3212976"/>
            <a:ext cx="6439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>
                <a:solidFill>
                  <a:srgbClr val="FFFF00"/>
                </a:solidFill>
              </a:rPr>
              <a:t>d</a:t>
            </a:r>
            <a:r>
              <a:rPr lang="es-MX" sz="2400" dirty="0" smtClean="0">
                <a:solidFill>
                  <a:srgbClr val="FFFF00"/>
                </a:solidFill>
              </a:rPr>
              <a:t> = 6, in </a:t>
            </a:r>
            <a:r>
              <a:rPr lang="es-MX" sz="2400" dirty="0" err="1" smtClean="0">
                <a:solidFill>
                  <a:srgbClr val="FFFF00"/>
                </a:solidFill>
              </a:rPr>
              <a:t>the</a:t>
            </a:r>
            <a:r>
              <a:rPr lang="es-MX" sz="2400" dirty="0" smtClean="0">
                <a:solidFill>
                  <a:srgbClr val="FFFF00"/>
                </a:solidFill>
              </a:rPr>
              <a:t> </a:t>
            </a:r>
            <a:r>
              <a:rPr lang="es-MX" sz="2400" dirty="0" err="1" smtClean="0">
                <a:solidFill>
                  <a:srgbClr val="FFFF00"/>
                </a:solidFill>
              </a:rPr>
              <a:t>vacuum</a:t>
            </a:r>
            <a:r>
              <a:rPr lang="es-MX" sz="2400" dirty="0" smtClean="0">
                <a:solidFill>
                  <a:srgbClr val="FFFF00"/>
                </a:solidFill>
              </a:rPr>
              <a:t> </a:t>
            </a:r>
            <a:r>
              <a:rPr lang="es-MX" sz="2400" dirty="0" err="1" smtClean="0">
                <a:solidFill>
                  <a:srgbClr val="FFFF00"/>
                </a:solidFill>
              </a:rPr>
              <a:t>saturation</a:t>
            </a:r>
            <a:r>
              <a:rPr lang="es-MX" sz="2400" dirty="0" smtClean="0">
                <a:solidFill>
                  <a:srgbClr val="FFFF00"/>
                </a:solidFill>
              </a:rPr>
              <a:t> </a:t>
            </a:r>
            <a:r>
              <a:rPr lang="es-MX" sz="2400" dirty="0" err="1" smtClean="0">
                <a:solidFill>
                  <a:srgbClr val="FFFF00"/>
                </a:solidFill>
              </a:rPr>
              <a:t>approximation</a:t>
            </a:r>
            <a:endParaRPr lang="es-MX" sz="2400" dirty="0">
              <a:solidFill>
                <a:srgbClr val="FFFF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7544" y="5085184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rgbClr val="FFFF00"/>
                </a:solidFill>
              </a:rPr>
              <a:t>The </a:t>
            </a:r>
            <a:r>
              <a:rPr lang="es-MX" sz="2400" dirty="0" err="1" smtClean="0">
                <a:solidFill>
                  <a:srgbClr val="FFFF00"/>
                </a:solidFill>
              </a:rPr>
              <a:t>thermal</a:t>
            </a:r>
            <a:r>
              <a:rPr lang="es-MX" sz="2400" dirty="0" smtClean="0">
                <a:solidFill>
                  <a:srgbClr val="FFFF00"/>
                </a:solidFill>
              </a:rPr>
              <a:t> </a:t>
            </a:r>
            <a:r>
              <a:rPr lang="es-MX" sz="2400" dirty="0" err="1" smtClean="0">
                <a:solidFill>
                  <a:srgbClr val="FFFF00"/>
                </a:solidFill>
              </a:rPr>
              <a:t>extension</a:t>
            </a:r>
            <a:r>
              <a:rPr lang="es-MX" sz="2400" dirty="0" smtClean="0">
                <a:solidFill>
                  <a:srgbClr val="FFFF00"/>
                </a:solidFill>
              </a:rPr>
              <a:t> </a:t>
            </a:r>
            <a:r>
              <a:rPr lang="es-MX" sz="2400" dirty="0" err="1" smtClean="0">
                <a:solidFill>
                  <a:srgbClr val="FFFF00"/>
                </a:solidFill>
              </a:rPr>
              <a:t>is</a:t>
            </a:r>
            <a:r>
              <a:rPr lang="es-MX" sz="2400" dirty="0" smtClean="0">
                <a:solidFill>
                  <a:srgbClr val="FFFF00"/>
                </a:solidFill>
              </a:rPr>
              <a:t> </a:t>
            </a:r>
            <a:r>
              <a:rPr lang="es-MX" sz="2400" dirty="0" err="1" smtClean="0">
                <a:solidFill>
                  <a:srgbClr val="FFFF00"/>
                </a:solidFill>
              </a:rPr>
              <a:t>fairly</a:t>
            </a:r>
            <a:r>
              <a:rPr lang="es-MX" sz="2400" dirty="0" smtClean="0">
                <a:solidFill>
                  <a:srgbClr val="FFFF00"/>
                </a:solidFill>
              </a:rPr>
              <a:t> </a:t>
            </a:r>
            <a:r>
              <a:rPr lang="es-MX" sz="2400" dirty="0" err="1" smtClean="0">
                <a:solidFill>
                  <a:srgbClr val="FFFF00"/>
                </a:solidFill>
              </a:rPr>
              <a:t>straightforward</a:t>
            </a:r>
            <a:r>
              <a:rPr lang="es-MX" sz="2400" dirty="0" smtClean="0">
                <a:solidFill>
                  <a:srgbClr val="FFFF00"/>
                </a:solidFill>
              </a:rPr>
              <a:t>. Wilson </a:t>
            </a:r>
            <a:r>
              <a:rPr lang="es-MX" sz="2400" dirty="0" err="1" smtClean="0">
                <a:solidFill>
                  <a:srgbClr val="FFFF00"/>
                </a:solidFill>
              </a:rPr>
              <a:t>coefficients</a:t>
            </a:r>
            <a:r>
              <a:rPr lang="es-MX" sz="2400" dirty="0" smtClean="0">
                <a:solidFill>
                  <a:srgbClr val="FFFF00"/>
                </a:solidFill>
              </a:rPr>
              <a:t> </a:t>
            </a:r>
            <a:r>
              <a:rPr lang="es-MX" sz="2400" dirty="0" err="1" smtClean="0">
                <a:solidFill>
                  <a:srgbClr val="FFFF00"/>
                </a:solidFill>
              </a:rPr>
              <a:t>remain</a:t>
            </a:r>
            <a:r>
              <a:rPr lang="es-MX" sz="2400" dirty="0" smtClean="0">
                <a:solidFill>
                  <a:srgbClr val="FFFF00"/>
                </a:solidFill>
              </a:rPr>
              <a:t> T-</a:t>
            </a:r>
            <a:r>
              <a:rPr lang="es-MX" sz="2400" dirty="0" err="1" smtClean="0">
                <a:solidFill>
                  <a:srgbClr val="FFFF00"/>
                </a:solidFill>
              </a:rPr>
              <a:t>independent</a:t>
            </a:r>
            <a:r>
              <a:rPr lang="es-MX" sz="2400" dirty="0" smtClean="0">
                <a:solidFill>
                  <a:srgbClr val="FFFF00"/>
                </a:solidFill>
              </a:rPr>
              <a:t>, </a:t>
            </a:r>
            <a:r>
              <a:rPr lang="es-MX" sz="2400" dirty="0" err="1" smtClean="0">
                <a:solidFill>
                  <a:srgbClr val="FFFF00"/>
                </a:solidFill>
              </a:rPr>
              <a:t>leading</a:t>
            </a:r>
            <a:r>
              <a:rPr lang="es-MX" sz="2400" dirty="0" smtClean="0">
                <a:solidFill>
                  <a:srgbClr val="FFFF00"/>
                </a:solidFill>
              </a:rPr>
              <a:t> </a:t>
            </a:r>
            <a:r>
              <a:rPr lang="es-MX" sz="2400" dirty="0" err="1" smtClean="0">
                <a:solidFill>
                  <a:srgbClr val="FFFF00"/>
                </a:solidFill>
              </a:rPr>
              <a:t>order</a:t>
            </a:r>
            <a:r>
              <a:rPr lang="es-MX" sz="2400" dirty="0" smtClean="0">
                <a:solidFill>
                  <a:srgbClr val="FFFF00"/>
                </a:solidFill>
              </a:rPr>
              <a:t> in </a:t>
            </a:r>
            <a:r>
              <a:rPr lang="el-GR" sz="2400" dirty="0" smtClean="0">
                <a:solidFill>
                  <a:srgbClr val="FFFF00"/>
                </a:solidFill>
              </a:rPr>
              <a:t>α</a:t>
            </a:r>
            <a:r>
              <a:rPr lang="es-MX" sz="2400" baseline="-25000" dirty="0" smtClean="0">
                <a:solidFill>
                  <a:srgbClr val="FFFF00"/>
                </a:solidFill>
              </a:rPr>
              <a:t>s</a:t>
            </a:r>
            <a:r>
              <a:rPr lang="es-MX" sz="2400" dirty="0" smtClean="0">
                <a:solidFill>
                  <a:srgbClr val="FFFF00"/>
                </a:solidFill>
              </a:rPr>
              <a:t>, </a:t>
            </a:r>
            <a:r>
              <a:rPr lang="es-MX" sz="2400" dirty="0" err="1" smtClean="0">
                <a:solidFill>
                  <a:srgbClr val="FFFF00"/>
                </a:solidFill>
              </a:rPr>
              <a:t>whereas</a:t>
            </a:r>
            <a:r>
              <a:rPr lang="es-MX" sz="2400" dirty="0" smtClean="0">
                <a:solidFill>
                  <a:srgbClr val="FFFF00"/>
                </a:solidFill>
              </a:rPr>
              <a:t> </a:t>
            </a:r>
            <a:r>
              <a:rPr lang="es-MX" sz="2400" dirty="0" err="1" smtClean="0">
                <a:solidFill>
                  <a:srgbClr val="FFFF00"/>
                </a:solidFill>
              </a:rPr>
              <a:t>the</a:t>
            </a:r>
            <a:r>
              <a:rPr lang="es-MX" sz="2400" dirty="0" smtClean="0">
                <a:solidFill>
                  <a:srgbClr val="FFFF00"/>
                </a:solidFill>
              </a:rPr>
              <a:t> </a:t>
            </a:r>
            <a:r>
              <a:rPr lang="es-MX" sz="2400" dirty="0" err="1" smtClean="0">
                <a:solidFill>
                  <a:srgbClr val="FFFF00"/>
                </a:solidFill>
              </a:rPr>
              <a:t>condensates</a:t>
            </a:r>
            <a:r>
              <a:rPr lang="es-MX" sz="2400" dirty="0" smtClean="0">
                <a:solidFill>
                  <a:srgbClr val="FFFF00"/>
                </a:solidFill>
              </a:rPr>
              <a:t> </a:t>
            </a:r>
            <a:r>
              <a:rPr lang="es-MX" sz="2400" dirty="0" err="1" smtClean="0">
                <a:solidFill>
                  <a:srgbClr val="FFFF00"/>
                </a:solidFill>
              </a:rPr>
              <a:t>become</a:t>
            </a:r>
            <a:r>
              <a:rPr lang="es-MX" sz="2400" dirty="0" smtClean="0">
                <a:solidFill>
                  <a:srgbClr val="FFFF00"/>
                </a:solidFill>
              </a:rPr>
              <a:t> T-</a:t>
            </a:r>
            <a:r>
              <a:rPr lang="es-MX" sz="2400" dirty="0" err="1" smtClean="0">
                <a:solidFill>
                  <a:srgbClr val="FFFF00"/>
                </a:solidFill>
              </a:rPr>
              <a:t>dependent</a:t>
            </a:r>
            <a:r>
              <a:rPr lang="es-MX" sz="2400" dirty="0" smtClean="0">
                <a:solidFill>
                  <a:srgbClr val="FFFF00"/>
                </a:solidFill>
              </a:rPr>
              <a:t>.</a:t>
            </a:r>
            <a:endParaRPr lang="es-MX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altLang="es-MX" dirty="0" err="1" smtClean="0">
                <a:solidFill>
                  <a:srgbClr val="FFFF00"/>
                </a:solidFill>
              </a:rPr>
              <a:t>There</a:t>
            </a:r>
            <a:r>
              <a:rPr lang="es-ES" altLang="es-MX" dirty="0" smtClean="0">
                <a:solidFill>
                  <a:srgbClr val="FFFF00"/>
                </a:solidFill>
              </a:rPr>
              <a:t> are </a:t>
            </a:r>
            <a:r>
              <a:rPr lang="es-ES" altLang="es-MX" dirty="0" err="1" smtClean="0">
                <a:solidFill>
                  <a:srgbClr val="FFFF00"/>
                </a:solidFill>
              </a:rPr>
              <a:t>important</a:t>
            </a:r>
            <a:r>
              <a:rPr lang="es-ES" altLang="es-MX" dirty="0" smtClean="0">
                <a:solidFill>
                  <a:srgbClr val="FFFF00"/>
                </a:solidFill>
              </a:rPr>
              <a:t> </a:t>
            </a:r>
            <a:r>
              <a:rPr lang="es-ES" altLang="es-MX" dirty="0" err="1" smtClean="0">
                <a:solidFill>
                  <a:srgbClr val="FFFF00"/>
                </a:solidFill>
              </a:rPr>
              <a:t>differences</a:t>
            </a:r>
            <a:r>
              <a:rPr lang="es-ES" altLang="es-MX" dirty="0" smtClean="0">
                <a:solidFill>
                  <a:srgbClr val="FFFF00"/>
                </a:solidFill>
              </a:rPr>
              <a:t> </a:t>
            </a:r>
            <a:r>
              <a:rPr lang="es-ES" altLang="es-MX" dirty="0" err="1" smtClean="0">
                <a:solidFill>
                  <a:srgbClr val="FFFF00"/>
                </a:solidFill>
              </a:rPr>
              <a:t>when</a:t>
            </a:r>
            <a:r>
              <a:rPr lang="es-ES" altLang="es-MX" dirty="0" smtClean="0">
                <a:solidFill>
                  <a:srgbClr val="FFFF00"/>
                </a:solidFill>
              </a:rPr>
              <a:t> </a:t>
            </a:r>
            <a:r>
              <a:rPr lang="es-ES" altLang="es-MX" dirty="0" err="1" smtClean="0">
                <a:solidFill>
                  <a:srgbClr val="FFFF00"/>
                </a:solidFill>
              </a:rPr>
              <a:t>the</a:t>
            </a:r>
            <a:endParaRPr lang="es-ES" altLang="es-MX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s-ES" altLang="es-MX" dirty="0" smtClean="0">
                <a:solidFill>
                  <a:srgbClr val="FFFF00"/>
                </a:solidFill>
              </a:rPr>
              <a:t>QCD Sum Rules are extended to </a:t>
            </a:r>
            <a:r>
              <a:rPr lang="es-ES" altLang="es-MX" dirty="0" err="1" smtClean="0">
                <a:solidFill>
                  <a:srgbClr val="FFFF00"/>
                </a:solidFill>
              </a:rPr>
              <a:t>finite</a:t>
            </a:r>
            <a:r>
              <a:rPr lang="es-ES" altLang="es-MX" dirty="0" smtClean="0">
                <a:solidFill>
                  <a:srgbClr val="FFFF00"/>
                </a:solidFill>
              </a:rPr>
              <a:t> T:</a:t>
            </a:r>
          </a:p>
          <a:p>
            <a:pPr eaLnBrk="1" hangingPunct="1"/>
            <a:endParaRPr lang="es-ES" altLang="es-MX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s-ES" altLang="es-MX" sz="2800" dirty="0" smtClean="0">
                <a:solidFill>
                  <a:srgbClr val="FFFF00"/>
                </a:solidFill>
              </a:rPr>
              <a:t>1) </a:t>
            </a:r>
            <a:r>
              <a:rPr lang="es-ES" altLang="es-MX" sz="2800" dirty="0" err="1" smtClean="0">
                <a:solidFill>
                  <a:srgbClr val="FFFF00"/>
                </a:solidFill>
              </a:rPr>
              <a:t>The</a:t>
            </a:r>
            <a:r>
              <a:rPr lang="es-ES" altLang="es-MX" sz="2800" dirty="0" smtClean="0">
                <a:solidFill>
                  <a:srgbClr val="FFFF00"/>
                </a:solidFill>
              </a:rPr>
              <a:t> </a:t>
            </a:r>
            <a:r>
              <a:rPr lang="es-ES" altLang="es-MX" sz="2800" dirty="0" err="1" smtClean="0">
                <a:solidFill>
                  <a:srgbClr val="FFFF00"/>
                </a:solidFill>
              </a:rPr>
              <a:t>vacuum</a:t>
            </a:r>
            <a:r>
              <a:rPr lang="es-ES" altLang="es-MX" sz="2800" dirty="0" smtClean="0">
                <a:solidFill>
                  <a:srgbClr val="FFFF00"/>
                </a:solidFill>
              </a:rPr>
              <a:t> </a:t>
            </a:r>
            <a:r>
              <a:rPr lang="es-ES" altLang="es-MX" sz="2800" dirty="0" err="1" smtClean="0">
                <a:solidFill>
                  <a:srgbClr val="FFFF00"/>
                </a:solidFill>
              </a:rPr>
              <a:t>is</a:t>
            </a:r>
            <a:r>
              <a:rPr lang="es-ES" altLang="es-MX" sz="2800" dirty="0" smtClean="0">
                <a:solidFill>
                  <a:srgbClr val="FFFF00"/>
                </a:solidFill>
              </a:rPr>
              <a:t> </a:t>
            </a:r>
            <a:r>
              <a:rPr lang="es-ES" altLang="es-MX" sz="2800" dirty="0" err="1" smtClean="0">
                <a:solidFill>
                  <a:srgbClr val="FFFF00"/>
                </a:solidFill>
              </a:rPr>
              <a:t>populated</a:t>
            </a:r>
            <a:r>
              <a:rPr lang="es-ES" altLang="es-MX" sz="2800" dirty="0" smtClean="0">
                <a:solidFill>
                  <a:srgbClr val="FFFF00"/>
                </a:solidFill>
              </a:rPr>
              <a:t> (a </a:t>
            </a:r>
            <a:r>
              <a:rPr lang="es-ES" altLang="es-MX" sz="2800" dirty="0" err="1" smtClean="0">
                <a:solidFill>
                  <a:srgbClr val="FFFF00"/>
                </a:solidFill>
              </a:rPr>
              <a:t>thermal</a:t>
            </a:r>
            <a:r>
              <a:rPr lang="es-ES" altLang="es-MX" sz="2800" dirty="0" smtClean="0">
                <a:solidFill>
                  <a:srgbClr val="FFFF00"/>
                </a:solidFill>
              </a:rPr>
              <a:t> </a:t>
            </a:r>
            <a:r>
              <a:rPr lang="es-ES" altLang="es-MX" sz="2800" dirty="0" err="1" smtClean="0">
                <a:solidFill>
                  <a:srgbClr val="FFFF00"/>
                </a:solidFill>
              </a:rPr>
              <a:t>vacuum</a:t>
            </a:r>
            <a:r>
              <a:rPr lang="es-ES" altLang="es-MX" sz="2800" dirty="0" smtClean="0">
                <a:solidFill>
                  <a:srgbClr val="FFFF00"/>
                </a:solidFill>
              </a:rPr>
              <a:t>)</a:t>
            </a:r>
          </a:p>
          <a:p>
            <a:pPr eaLnBrk="1" hangingPunct="1"/>
            <a:endParaRPr lang="es-ES" altLang="es-MX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s-ES" altLang="es-MX" sz="2800" dirty="0" smtClean="0">
                <a:solidFill>
                  <a:srgbClr val="FFFF00"/>
                </a:solidFill>
              </a:rPr>
              <a:t>2) A new </a:t>
            </a:r>
            <a:r>
              <a:rPr lang="es-ES" altLang="es-MX" sz="2800" dirty="0" err="1" smtClean="0">
                <a:solidFill>
                  <a:srgbClr val="FFFF00"/>
                </a:solidFill>
              </a:rPr>
              <a:t>analytic</a:t>
            </a:r>
            <a:r>
              <a:rPr lang="es-ES" altLang="es-MX" sz="2800" dirty="0" smtClean="0">
                <a:solidFill>
                  <a:srgbClr val="FFFF00"/>
                </a:solidFill>
              </a:rPr>
              <a:t> </a:t>
            </a:r>
            <a:r>
              <a:rPr lang="es-ES" altLang="es-MX" sz="2800" dirty="0" err="1" smtClean="0">
                <a:solidFill>
                  <a:srgbClr val="FFFF00"/>
                </a:solidFill>
              </a:rPr>
              <a:t>structure</a:t>
            </a:r>
            <a:r>
              <a:rPr lang="es-ES" altLang="es-MX" sz="2800" dirty="0" smtClean="0">
                <a:solidFill>
                  <a:srgbClr val="FFFF00"/>
                </a:solidFill>
              </a:rPr>
              <a:t> in </a:t>
            </a:r>
            <a:r>
              <a:rPr lang="es-ES" altLang="es-MX" sz="2800" dirty="0" err="1" smtClean="0">
                <a:solidFill>
                  <a:srgbClr val="FFFF00"/>
                </a:solidFill>
              </a:rPr>
              <a:t>the</a:t>
            </a:r>
            <a:r>
              <a:rPr lang="es-ES" altLang="es-MX" sz="2800" dirty="0" smtClean="0">
                <a:solidFill>
                  <a:srgbClr val="FFFF00"/>
                </a:solidFill>
              </a:rPr>
              <a:t> </a:t>
            </a:r>
            <a:r>
              <a:rPr lang="es-ES" altLang="es-MX" sz="2800" dirty="0" err="1" smtClean="0">
                <a:solidFill>
                  <a:srgbClr val="FFFF00"/>
                </a:solidFill>
              </a:rPr>
              <a:t>complex</a:t>
            </a:r>
            <a:endParaRPr lang="es-ES" altLang="es-MX" sz="2800" dirty="0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</a:pPr>
            <a:r>
              <a:rPr lang="es-ES" altLang="es-MX" sz="2800" dirty="0" smtClean="0">
                <a:solidFill>
                  <a:srgbClr val="FFFF00"/>
                </a:solidFill>
              </a:rPr>
              <a:t>   s-</a:t>
            </a:r>
            <a:r>
              <a:rPr lang="es-ES" altLang="es-MX" sz="2800" dirty="0" err="1" smtClean="0">
                <a:solidFill>
                  <a:srgbClr val="FFFF00"/>
                </a:solidFill>
              </a:rPr>
              <a:t>plane</a:t>
            </a:r>
            <a:r>
              <a:rPr lang="es-ES" altLang="es-MX" sz="2800" dirty="0" smtClean="0">
                <a:solidFill>
                  <a:srgbClr val="FFFF00"/>
                </a:solidFill>
              </a:rPr>
              <a:t> </a:t>
            </a:r>
            <a:r>
              <a:rPr lang="es-ES" altLang="es-MX" sz="2800" dirty="0" err="1" smtClean="0">
                <a:solidFill>
                  <a:srgbClr val="FFFF00"/>
                </a:solidFill>
              </a:rPr>
              <a:t>appears</a:t>
            </a:r>
            <a:r>
              <a:rPr lang="es-ES" altLang="es-MX" sz="2800" dirty="0" smtClean="0">
                <a:solidFill>
                  <a:srgbClr val="FFFF00"/>
                </a:solidFill>
              </a:rPr>
              <a:t>, </a:t>
            </a:r>
            <a:r>
              <a:rPr lang="es-ES" altLang="es-MX" sz="2800" dirty="0" err="1" smtClean="0">
                <a:solidFill>
                  <a:srgbClr val="FFFF00"/>
                </a:solidFill>
              </a:rPr>
              <a:t>due</a:t>
            </a:r>
            <a:r>
              <a:rPr lang="es-ES" altLang="es-MX" sz="2800" dirty="0" smtClean="0">
                <a:solidFill>
                  <a:srgbClr val="FFFF00"/>
                </a:solidFill>
              </a:rPr>
              <a:t> to </a:t>
            </a:r>
            <a:r>
              <a:rPr lang="es-ES" altLang="es-MX" sz="2800" dirty="0" err="1" smtClean="0">
                <a:solidFill>
                  <a:srgbClr val="FFFF00"/>
                </a:solidFill>
              </a:rPr>
              <a:t>scattering</a:t>
            </a:r>
            <a:r>
              <a:rPr lang="es-ES" altLang="es-MX" sz="2800" dirty="0" smtClean="0">
                <a:solidFill>
                  <a:srgbClr val="FFFF00"/>
                </a:solidFill>
              </a:rPr>
              <a:t>. </a:t>
            </a:r>
            <a:r>
              <a:rPr lang="es-ES" altLang="es-MX" sz="2800" dirty="0" err="1" smtClean="0">
                <a:solidFill>
                  <a:srgbClr val="FFFF00"/>
                </a:solidFill>
              </a:rPr>
              <a:t>This</a:t>
            </a:r>
            <a:r>
              <a:rPr lang="es-ES" altLang="es-MX" sz="2800" dirty="0" smtClean="0">
                <a:solidFill>
                  <a:srgbClr val="FFFF00"/>
                </a:solidFill>
              </a:rPr>
              <a:t> </a:t>
            </a:r>
            <a:r>
              <a:rPr lang="es-ES" altLang="es-MX" sz="2800" dirty="0" err="1" smtClean="0">
                <a:solidFill>
                  <a:srgbClr val="FFFF00"/>
                </a:solidFill>
              </a:rPr>
              <a:t>effect</a:t>
            </a:r>
            <a:r>
              <a:rPr lang="es-ES" altLang="es-MX" sz="2800" dirty="0" smtClean="0">
                <a:solidFill>
                  <a:srgbClr val="FFFF00"/>
                </a:solidFill>
              </a:rPr>
              <a:t> </a:t>
            </a:r>
            <a:r>
              <a:rPr lang="es-ES" altLang="es-MX" sz="2800" dirty="0" err="1" smtClean="0">
                <a:solidFill>
                  <a:srgbClr val="FFFF00"/>
                </a:solidFill>
              </a:rPr>
              <a:t>turns</a:t>
            </a:r>
            <a:r>
              <a:rPr lang="es-ES" altLang="es-MX" sz="2800" dirty="0" smtClean="0">
                <a:solidFill>
                  <a:srgbClr val="FFFF00"/>
                </a:solidFill>
              </a:rPr>
              <a:t> </a:t>
            </a:r>
            <a:r>
              <a:rPr lang="es-ES" altLang="es-MX" sz="2800" dirty="0" err="1" smtClean="0">
                <a:solidFill>
                  <a:srgbClr val="FFFF00"/>
                </a:solidFill>
              </a:rPr>
              <a:t>out</a:t>
            </a:r>
            <a:r>
              <a:rPr lang="es-ES" altLang="es-MX" sz="2800" dirty="0" smtClean="0">
                <a:solidFill>
                  <a:srgbClr val="FFFF00"/>
                </a:solidFill>
              </a:rPr>
              <a:t> to be </a:t>
            </a:r>
            <a:r>
              <a:rPr lang="es-ES" altLang="es-MX" sz="2800" dirty="0" err="1" smtClean="0">
                <a:solidFill>
                  <a:srgbClr val="FFFF00"/>
                </a:solidFill>
              </a:rPr>
              <a:t>very</a:t>
            </a:r>
            <a:r>
              <a:rPr lang="es-ES" altLang="es-MX" sz="2800" dirty="0" smtClean="0">
                <a:solidFill>
                  <a:srgbClr val="FFFF00"/>
                </a:solidFill>
              </a:rPr>
              <a:t> </a:t>
            </a:r>
            <a:r>
              <a:rPr lang="es-ES" altLang="es-MX" sz="2800" dirty="0" err="1" smtClean="0">
                <a:solidFill>
                  <a:srgbClr val="FFFF00"/>
                </a:solidFill>
              </a:rPr>
              <a:t>important</a:t>
            </a:r>
            <a:endParaRPr lang="es-ES" altLang="es-MX" sz="28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7357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186" y="1340768"/>
            <a:ext cx="5472608" cy="1326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3316066"/>
            <a:ext cx="2736303" cy="739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115616" y="692696"/>
            <a:ext cx="7229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err="1" smtClean="0">
                <a:solidFill>
                  <a:srgbClr val="FFFF00"/>
                </a:solidFill>
              </a:rPr>
              <a:t>Spectral</a:t>
            </a:r>
            <a:r>
              <a:rPr lang="es-MX" sz="2400" dirty="0" smtClean="0">
                <a:solidFill>
                  <a:srgbClr val="FFFF00"/>
                </a:solidFill>
              </a:rPr>
              <a:t> </a:t>
            </a:r>
            <a:r>
              <a:rPr lang="es-MX" sz="2400" dirty="0" err="1" smtClean="0">
                <a:solidFill>
                  <a:srgbClr val="FFFF00"/>
                </a:solidFill>
              </a:rPr>
              <a:t>function</a:t>
            </a:r>
            <a:r>
              <a:rPr lang="es-MX" sz="2400" dirty="0" smtClean="0">
                <a:solidFill>
                  <a:srgbClr val="FFFF00"/>
                </a:solidFill>
              </a:rPr>
              <a:t> in </a:t>
            </a:r>
            <a:r>
              <a:rPr lang="es-MX" sz="2400" dirty="0" err="1" smtClean="0">
                <a:solidFill>
                  <a:srgbClr val="FFFF00"/>
                </a:solidFill>
              </a:rPr>
              <a:t>perturbative</a:t>
            </a:r>
            <a:r>
              <a:rPr lang="es-MX" sz="2400" dirty="0" smtClean="0">
                <a:solidFill>
                  <a:srgbClr val="FFFF00"/>
                </a:solidFill>
              </a:rPr>
              <a:t> QCD, </a:t>
            </a:r>
            <a:r>
              <a:rPr lang="es-MX" sz="2400" dirty="0" err="1" smtClean="0">
                <a:solidFill>
                  <a:srgbClr val="FFFF00"/>
                </a:solidFill>
              </a:rPr>
              <a:t>finite</a:t>
            </a:r>
            <a:r>
              <a:rPr lang="es-MX" sz="2400" dirty="0" smtClean="0">
                <a:solidFill>
                  <a:srgbClr val="FFFF00"/>
                </a:solidFill>
              </a:rPr>
              <a:t> T and </a:t>
            </a:r>
            <a:r>
              <a:rPr lang="el-GR" sz="2400" dirty="0" smtClean="0">
                <a:solidFill>
                  <a:srgbClr val="FFFF00"/>
                </a:solidFill>
              </a:rPr>
              <a:t>μ</a:t>
            </a:r>
            <a:endParaRPr lang="es-MX" sz="2400" dirty="0">
              <a:solidFill>
                <a:srgbClr val="FFFF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157192"/>
            <a:ext cx="49815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27585" y="2924944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solidFill>
                  <a:srgbClr val="FFFF00"/>
                </a:solidFill>
              </a:rPr>
              <a:t>where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1115616" y="4437112"/>
            <a:ext cx="2646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>
                <a:solidFill>
                  <a:srgbClr val="FFFF00"/>
                </a:solidFill>
              </a:rPr>
              <a:t>In </a:t>
            </a:r>
            <a:r>
              <a:rPr lang="es-MX" sz="2000" dirty="0" err="1" smtClean="0">
                <a:solidFill>
                  <a:srgbClr val="FFFF00"/>
                </a:solidFill>
              </a:rPr>
              <a:t>the</a:t>
            </a:r>
            <a:r>
              <a:rPr lang="es-MX" sz="2000" dirty="0" smtClean="0">
                <a:solidFill>
                  <a:srgbClr val="FFFF00"/>
                </a:solidFill>
              </a:rPr>
              <a:t> </a:t>
            </a:r>
            <a:r>
              <a:rPr lang="es-MX" sz="2000" dirty="0" err="1" smtClean="0">
                <a:solidFill>
                  <a:srgbClr val="FFFF00"/>
                </a:solidFill>
              </a:rPr>
              <a:t>hadronic</a:t>
            </a:r>
            <a:r>
              <a:rPr lang="es-MX" sz="2000" dirty="0" smtClean="0">
                <a:solidFill>
                  <a:srgbClr val="FFFF00"/>
                </a:solidFill>
              </a:rPr>
              <a:t> sector</a:t>
            </a:r>
            <a:endParaRPr lang="es-MX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2982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1340768"/>
            <a:ext cx="5536036" cy="149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2733698"/>
            <a:ext cx="5536036" cy="3303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331641" y="692696"/>
            <a:ext cx="2630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smtClean="0">
                <a:solidFill>
                  <a:srgbClr val="FFFF00"/>
                </a:solidFill>
              </a:rPr>
              <a:t>In </a:t>
            </a:r>
            <a:r>
              <a:rPr lang="es-MX" sz="2400" dirty="0" err="1" smtClean="0">
                <a:solidFill>
                  <a:srgbClr val="FFFF00"/>
                </a:solidFill>
              </a:rPr>
              <a:t>this</a:t>
            </a:r>
            <a:r>
              <a:rPr lang="es-MX" sz="2400" dirty="0" smtClean="0">
                <a:solidFill>
                  <a:srgbClr val="FFFF00"/>
                </a:solidFill>
              </a:rPr>
              <a:t> </a:t>
            </a:r>
            <a:r>
              <a:rPr lang="es-MX" sz="2400" dirty="0" err="1" smtClean="0">
                <a:solidFill>
                  <a:srgbClr val="FFFF00"/>
                </a:solidFill>
              </a:rPr>
              <a:t>way</a:t>
            </a:r>
            <a:r>
              <a:rPr lang="es-MX" sz="2400" dirty="0" smtClean="0">
                <a:solidFill>
                  <a:srgbClr val="FFFF00"/>
                </a:solidFill>
              </a:rPr>
              <a:t> </a:t>
            </a:r>
            <a:r>
              <a:rPr lang="es-MX" sz="2400" dirty="0" err="1" smtClean="0">
                <a:solidFill>
                  <a:srgbClr val="FFFF00"/>
                </a:solidFill>
              </a:rPr>
              <a:t>we</a:t>
            </a:r>
            <a:r>
              <a:rPr lang="es-MX" sz="2400" dirty="0" smtClean="0">
                <a:solidFill>
                  <a:srgbClr val="FFFF00"/>
                </a:solidFill>
              </a:rPr>
              <a:t> </a:t>
            </a:r>
            <a:r>
              <a:rPr lang="es-MX" sz="2400" dirty="0" err="1" smtClean="0">
                <a:solidFill>
                  <a:srgbClr val="FFFF00"/>
                </a:solidFill>
              </a:rPr>
              <a:t>get</a:t>
            </a:r>
            <a:endParaRPr lang="es-MX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7156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259632" y="1196752"/>
            <a:ext cx="726993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err="1" smtClean="0">
                <a:solidFill>
                  <a:srgbClr val="FFFF00"/>
                </a:solidFill>
              </a:rPr>
              <a:t>Let</a:t>
            </a:r>
            <a:r>
              <a:rPr lang="es-MX" sz="2400" dirty="0" smtClean="0">
                <a:solidFill>
                  <a:srgbClr val="FFFF00"/>
                </a:solidFill>
              </a:rPr>
              <a:t> </a:t>
            </a:r>
            <a:r>
              <a:rPr lang="es-MX" sz="2400" dirty="0" err="1" smtClean="0">
                <a:solidFill>
                  <a:srgbClr val="FFFF00"/>
                </a:solidFill>
              </a:rPr>
              <a:t>us</a:t>
            </a:r>
            <a:r>
              <a:rPr lang="es-MX" sz="2400" dirty="0" smtClean="0">
                <a:solidFill>
                  <a:srgbClr val="FFFF00"/>
                </a:solidFill>
              </a:rPr>
              <a:t> </a:t>
            </a:r>
            <a:r>
              <a:rPr lang="es-MX" sz="2400" dirty="0" err="1" smtClean="0">
                <a:solidFill>
                  <a:srgbClr val="FFFF00"/>
                </a:solidFill>
              </a:rPr>
              <a:t>now</a:t>
            </a:r>
            <a:r>
              <a:rPr lang="es-MX" sz="2400" dirty="0" smtClean="0">
                <a:solidFill>
                  <a:srgbClr val="FFFF00"/>
                </a:solidFill>
              </a:rPr>
              <a:t> </a:t>
            </a:r>
            <a:r>
              <a:rPr lang="es-MX" sz="2400" dirty="0" err="1" smtClean="0">
                <a:solidFill>
                  <a:srgbClr val="FFFF00"/>
                </a:solidFill>
              </a:rPr>
              <a:t>go</a:t>
            </a:r>
            <a:r>
              <a:rPr lang="es-MX" sz="2400" dirty="0" smtClean="0">
                <a:solidFill>
                  <a:srgbClr val="FFFF00"/>
                </a:solidFill>
              </a:rPr>
              <a:t> </a:t>
            </a:r>
            <a:r>
              <a:rPr lang="es-MX" sz="2400" dirty="0" err="1" smtClean="0">
                <a:solidFill>
                  <a:srgbClr val="FFFF00"/>
                </a:solidFill>
              </a:rPr>
              <a:t>into</a:t>
            </a:r>
            <a:r>
              <a:rPr lang="es-MX" sz="2400" dirty="0" smtClean="0">
                <a:solidFill>
                  <a:srgbClr val="FFFF00"/>
                </a:solidFill>
              </a:rPr>
              <a:t> </a:t>
            </a:r>
            <a:r>
              <a:rPr lang="es-MX" sz="2400" dirty="0" err="1" smtClean="0">
                <a:solidFill>
                  <a:srgbClr val="FFFF00"/>
                </a:solidFill>
              </a:rPr>
              <a:t>the</a:t>
            </a:r>
            <a:r>
              <a:rPr lang="es-MX" sz="2400" dirty="0" smtClean="0">
                <a:solidFill>
                  <a:srgbClr val="FFFF00"/>
                </a:solidFill>
              </a:rPr>
              <a:t> </a:t>
            </a:r>
            <a:r>
              <a:rPr lang="es-MX" sz="2400" dirty="0" err="1" smtClean="0">
                <a:solidFill>
                  <a:srgbClr val="FFFF00"/>
                </a:solidFill>
              </a:rPr>
              <a:t>second</a:t>
            </a:r>
            <a:r>
              <a:rPr lang="es-MX" sz="2400" dirty="0" smtClean="0">
                <a:solidFill>
                  <a:srgbClr val="FFFF00"/>
                </a:solidFill>
              </a:rPr>
              <a:t> </a:t>
            </a:r>
            <a:r>
              <a:rPr lang="es-MX" sz="2400" dirty="0" err="1" smtClean="0">
                <a:solidFill>
                  <a:srgbClr val="FFFF00"/>
                </a:solidFill>
              </a:rPr>
              <a:t>part</a:t>
            </a:r>
            <a:r>
              <a:rPr lang="es-MX" sz="2400" dirty="0" smtClean="0">
                <a:solidFill>
                  <a:srgbClr val="FFFF00"/>
                </a:solidFill>
              </a:rPr>
              <a:t> of </a:t>
            </a:r>
            <a:r>
              <a:rPr lang="es-MX" sz="2400" dirty="0" err="1" smtClean="0">
                <a:solidFill>
                  <a:srgbClr val="FFFF00"/>
                </a:solidFill>
              </a:rPr>
              <a:t>this</a:t>
            </a:r>
            <a:r>
              <a:rPr lang="es-MX" sz="2400" dirty="0" smtClean="0">
                <a:solidFill>
                  <a:srgbClr val="FFFF00"/>
                </a:solidFill>
              </a:rPr>
              <a:t> </a:t>
            </a:r>
            <a:r>
              <a:rPr lang="es-MX" sz="2400" dirty="0" err="1" smtClean="0">
                <a:solidFill>
                  <a:srgbClr val="FFFF00"/>
                </a:solidFill>
              </a:rPr>
              <a:t>story</a:t>
            </a:r>
            <a:r>
              <a:rPr lang="es-MX" sz="2400" dirty="0" smtClean="0">
                <a:solidFill>
                  <a:srgbClr val="FFFF00"/>
                </a:solidFill>
              </a:rPr>
              <a:t>:</a:t>
            </a:r>
          </a:p>
          <a:p>
            <a:endParaRPr lang="es-MX" sz="2400" dirty="0">
              <a:solidFill>
                <a:srgbClr val="FFFF00"/>
              </a:solidFill>
            </a:endParaRPr>
          </a:p>
          <a:p>
            <a:r>
              <a:rPr lang="es-MX" sz="2400" dirty="0" err="1" smtClean="0">
                <a:solidFill>
                  <a:srgbClr val="FFFF00"/>
                </a:solidFill>
              </a:rPr>
              <a:t>The</a:t>
            </a:r>
            <a:r>
              <a:rPr lang="es-MX" sz="2400" dirty="0" smtClean="0">
                <a:solidFill>
                  <a:srgbClr val="FFFF00"/>
                </a:solidFill>
              </a:rPr>
              <a:t> </a:t>
            </a:r>
            <a:r>
              <a:rPr lang="es-MX" sz="2400" dirty="0" err="1" smtClean="0">
                <a:solidFill>
                  <a:srgbClr val="FFFF00"/>
                </a:solidFill>
              </a:rPr>
              <a:t>connection</a:t>
            </a:r>
            <a:r>
              <a:rPr lang="es-MX" sz="2400" dirty="0" smtClean="0">
                <a:solidFill>
                  <a:srgbClr val="FFFF00"/>
                </a:solidFill>
              </a:rPr>
              <a:t> </a:t>
            </a:r>
            <a:r>
              <a:rPr lang="es-MX" sz="2400" dirty="0" err="1" smtClean="0">
                <a:solidFill>
                  <a:srgbClr val="FFFF00"/>
                </a:solidFill>
              </a:rPr>
              <a:t>with</a:t>
            </a:r>
            <a:r>
              <a:rPr lang="es-MX" sz="2400" dirty="0" smtClean="0">
                <a:solidFill>
                  <a:srgbClr val="FFFF00"/>
                </a:solidFill>
              </a:rPr>
              <a:t> </a:t>
            </a:r>
            <a:r>
              <a:rPr lang="es-MX" sz="2400" dirty="0" err="1" smtClean="0">
                <a:solidFill>
                  <a:srgbClr val="FFFF00"/>
                </a:solidFill>
              </a:rPr>
              <a:t>the</a:t>
            </a:r>
            <a:r>
              <a:rPr lang="es-MX" sz="2400" dirty="0" smtClean="0">
                <a:solidFill>
                  <a:srgbClr val="FFFF00"/>
                </a:solidFill>
              </a:rPr>
              <a:t> (trace) of </a:t>
            </a:r>
            <a:r>
              <a:rPr lang="es-MX" sz="2400" dirty="0" err="1" smtClean="0">
                <a:solidFill>
                  <a:srgbClr val="FFFF00"/>
                </a:solidFill>
              </a:rPr>
              <a:t>the</a:t>
            </a:r>
            <a:r>
              <a:rPr lang="es-MX" sz="2400" dirty="0" smtClean="0">
                <a:solidFill>
                  <a:srgbClr val="FFFF00"/>
                </a:solidFill>
              </a:rPr>
              <a:t> </a:t>
            </a:r>
            <a:r>
              <a:rPr lang="es-MX" sz="2400" dirty="0" err="1" smtClean="0">
                <a:solidFill>
                  <a:srgbClr val="FFFF00"/>
                </a:solidFill>
              </a:rPr>
              <a:t>Polyakov</a:t>
            </a:r>
            <a:r>
              <a:rPr lang="es-MX" sz="2400" dirty="0" smtClean="0">
                <a:solidFill>
                  <a:srgbClr val="FFFF00"/>
                </a:solidFill>
              </a:rPr>
              <a:t> </a:t>
            </a:r>
            <a:r>
              <a:rPr lang="es-MX" sz="2400" dirty="0" err="1" smtClean="0">
                <a:solidFill>
                  <a:srgbClr val="FFFF00"/>
                </a:solidFill>
              </a:rPr>
              <a:t>loop</a:t>
            </a:r>
            <a:endParaRPr lang="es-MX" sz="2400" dirty="0" smtClean="0">
              <a:solidFill>
                <a:srgbClr val="FFFF00"/>
              </a:solidFill>
            </a:endParaRPr>
          </a:p>
          <a:p>
            <a:r>
              <a:rPr lang="es-MX" sz="2400" dirty="0">
                <a:solidFill>
                  <a:srgbClr val="FFFF00"/>
                </a:solidFill>
              </a:rPr>
              <a:t>a</a:t>
            </a:r>
            <a:r>
              <a:rPr lang="es-MX" sz="2400" dirty="0" smtClean="0">
                <a:solidFill>
                  <a:srgbClr val="FFFF00"/>
                </a:solidFill>
              </a:rPr>
              <a:t>s a </a:t>
            </a:r>
            <a:r>
              <a:rPr lang="es-MX" sz="2400" dirty="0" err="1" smtClean="0">
                <a:solidFill>
                  <a:srgbClr val="FFFF00"/>
                </a:solidFill>
              </a:rPr>
              <a:t>deconfinement</a:t>
            </a:r>
            <a:r>
              <a:rPr lang="es-MX" sz="2400" dirty="0" smtClean="0">
                <a:solidFill>
                  <a:srgbClr val="FFFF00"/>
                </a:solidFill>
              </a:rPr>
              <a:t> </a:t>
            </a:r>
            <a:r>
              <a:rPr lang="es-MX" sz="2400" dirty="0" err="1" smtClean="0">
                <a:solidFill>
                  <a:srgbClr val="FFFF00"/>
                </a:solidFill>
              </a:rPr>
              <a:t>order</a:t>
            </a:r>
            <a:r>
              <a:rPr lang="es-MX" sz="2400" dirty="0" smtClean="0">
                <a:solidFill>
                  <a:srgbClr val="FFFF00"/>
                </a:solidFill>
              </a:rPr>
              <a:t> </a:t>
            </a:r>
            <a:r>
              <a:rPr lang="es-MX" sz="2400" dirty="0" err="1" smtClean="0">
                <a:solidFill>
                  <a:srgbClr val="FFFF00"/>
                </a:solidFill>
              </a:rPr>
              <a:t>parameter</a:t>
            </a:r>
            <a:r>
              <a:rPr lang="es-MX" sz="2400" dirty="0" smtClean="0">
                <a:solidFill>
                  <a:srgbClr val="FFFF00"/>
                </a:solidFill>
              </a:rPr>
              <a:t>, in </a:t>
            </a:r>
            <a:r>
              <a:rPr lang="es-MX" sz="2400" dirty="0" err="1" smtClean="0">
                <a:solidFill>
                  <a:srgbClr val="FFFF00"/>
                </a:solidFill>
              </a:rPr>
              <a:t>the</a:t>
            </a:r>
            <a:r>
              <a:rPr lang="es-MX" sz="2400" dirty="0" smtClean="0">
                <a:solidFill>
                  <a:srgbClr val="FFFF00"/>
                </a:solidFill>
              </a:rPr>
              <a:t> </a:t>
            </a:r>
            <a:r>
              <a:rPr lang="es-MX" sz="2400" dirty="0" err="1" smtClean="0">
                <a:solidFill>
                  <a:srgbClr val="FFFF00"/>
                </a:solidFill>
              </a:rPr>
              <a:t>frame</a:t>
            </a:r>
            <a:endParaRPr lang="es-MX" sz="2400" dirty="0" smtClean="0">
              <a:solidFill>
                <a:srgbClr val="FFFF00"/>
              </a:solidFill>
            </a:endParaRPr>
          </a:p>
          <a:p>
            <a:r>
              <a:rPr lang="es-MX" sz="2400" dirty="0">
                <a:solidFill>
                  <a:srgbClr val="FFFF00"/>
                </a:solidFill>
              </a:rPr>
              <a:t>o</a:t>
            </a:r>
            <a:r>
              <a:rPr lang="es-MX" sz="2400" dirty="0" smtClean="0">
                <a:solidFill>
                  <a:srgbClr val="FFFF00"/>
                </a:solidFill>
              </a:rPr>
              <a:t>f </a:t>
            </a:r>
            <a:r>
              <a:rPr lang="es-MX" sz="2400" dirty="0" err="1" smtClean="0">
                <a:solidFill>
                  <a:srgbClr val="FFFF00"/>
                </a:solidFill>
              </a:rPr>
              <a:t>nonlocal</a:t>
            </a:r>
            <a:r>
              <a:rPr lang="es-MX" sz="2400" dirty="0" smtClean="0">
                <a:solidFill>
                  <a:srgbClr val="FFFF00"/>
                </a:solidFill>
              </a:rPr>
              <a:t> </a:t>
            </a:r>
            <a:r>
              <a:rPr lang="es-MX" sz="2400" dirty="0" err="1" smtClean="0">
                <a:solidFill>
                  <a:srgbClr val="FFFF00"/>
                </a:solidFill>
              </a:rPr>
              <a:t>Nambu-Jona-Lasinio</a:t>
            </a:r>
            <a:r>
              <a:rPr lang="es-MX" sz="2400" dirty="0" smtClean="0">
                <a:solidFill>
                  <a:srgbClr val="FFFF00"/>
                </a:solidFill>
              </a:rPr>
              <a:t> </a:t>
            </a:r>
            <a:r>
              <a:rPr lang="es-MX" sz="2400" dirty="0" err="1" smtClean="0">
                <a:solidFill>
                  <a:srgbClr val="FFFF00"/>
                </a:solidFill>
              </a:rPr>
              <a:t>models</a:t>
            </a:r>
            <a:r>
              <a:rPr lang="es-MX" sz="2400" dirty="0" smtClean="0">
                <a:solidFill>
                  <a:srgbClr val="FFFF00"/>
                </a:solidFill>
              </a:rPr>
              <a:t> (</a:t>
            </a:r>
            <a:r>
              <a:rPr lang="es-MX" sz="2400" dirty="0" err="1" smtClean="0">
                <a:solidFill>
                  <a:srgbClr val="FFFF00"/>
                </a:solidFill>
              </a:rPr>
              <a:t>pNJL</a:t>
            </a:r>
            <a:r>
              <a:rPr lang="es-MX" sz="2400" dirty="0" smtClean="0">
                <a:solidFill>
                  <a:srgbClr val="FFFF00"/>
                </a:solidFill>
              </a:rPr>
              <a:t>) </a:t>
            </a:r>
            <a:endParaRPr lang="es-MX" sz="2400" dirty="0">
              <a:solidFill>
                <a:srgbClr val="FFFF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475656" y="3717032"/>
            <a:ext cx="74348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smtClean="0">
                <a:solidFill>
                  <a:srgbClr val="FFFF00"/>
                </a:solidFill>
              </a:rPr>
              <a:t>As </a:t>
            </a:r>
            <a:r>
              <a:rPr lang="es-MX" sz="2400" dirty="0" err="1" smtClean="0">
                <a:solidFill>
                  <a:srgbClr val="FFFF00"/>
                </a:solidFill>
              </a:rPr>
              <a:t>we</a:t>
            </a:r>
            <a:r>
              <a:rPr lang="es-MX" sz="2400" dirty="0" smtClean="0">
                <a:solidFill>
                  <a:srgbClr val="FFFF00"/>
                </a:solidFill>
              </a:rPr>
              <a:t> </a:t>
            </a:r>
            <a:r>
              <a:rPr lang="es-MX" sz="2400" dirty="0" err="1" smtClean="0">
                <a:solidFill>
                  <a:srgbClr val="FFFF00"/>
                </a:solidFill>
              </a:rPr>
              <a:t>will</a:t>
            </a:r>
            <a:r>
              <a:rPr lang="es-MX" sz="2400" dirty="0" smtClean="0">
                <a:solidFill>
                  <a:srgbClr val="FFFF00"/>
                </a:solidFill>
              </a:rPr>
              <a:t> </a:t>
            </a:r>
            <a:r>
              <a:rPr lang="es-MX" sz="2400" dirty="0" err="1" smtClean="0">
                <a:solidFill>
                  <a:srgbClr val="FFFF00"/>
                </a:solidFill>
              </a:rPr>
              <a:t>see</a:t>
            </a:r>
            <a:r>
              <a:rPr lang="es-MX" sz="2400" dirty="0">
                <a:solidFill>
                  <a:srgbClr val="FFFF00"/>
                </a:solidFill>
              </a:rPr>
              <a:t> </a:t>
            </a:r>
            <a:r>
              <a:rPr lang="es-MX" sz="2400" dirty="0" err="1" smtClean="0">
                <a:solidFill>
                  <a:srgbClr val="FFFF00"/>
                </a:solidFill>
              </a:rPr>
              <a:t>both</a:t>
            </a:r>
            <a:r>
              <a:rPr lang="es-MX" sz="2400" dirty="0" smtClean="0">
                <a:solidFill>
                  <a:srgbClr val="FFFF00"/>
                </a:solidFill>
              </a:rPr>
              <a:t> </a:t>
            </a:r>
            <a:r>
              <a:rPr lang="es-MX" sz="2400" dirty="0" err="1" smtClean="0">
                <a:solidFill>
                  <a:srgbClr val="FFFF00"/>
                </a:solidFill>
              </a:rPr>
              <a:t>the</a:t>
            </a:r>
            <a:r>
              <a:rPr lang="es-MX" sz="2400" dirty="0" smtClean="0">
                <a:solidFill>
                  <a:srgbClr val="FFFF00"/>
                </a:solidFill>
              </a:rPr>
              <a:t> continuum </a:t>
            </a:r>
            <a:r>
              <a:rPr lang="es-MX" sz="2400" dirty="0" err="1" smtClean="0">
                <a:solidFill>
                  <a:srgbClr val="FFFF00"/>
                </a:solidFill>
              </a:rPr>
              <a:t>threshold</a:t>
            </a:r>
            <a:r>
              <a:rPr lang="es-MX" sz="2400" dirty="0" smtClean="0">
                <a:solidFill>
                  <a:srgbClr val="FFFF00"/>
                </a:solidFill>
              </a:rPr>
              <a:t>  (QCD</a:t>
            </a:r>
          </a:p>
          <a:p>
            <a:r>
              <a:rPr lang="es-MX" sz="2400" dirty="0" smtClean="0">
                <a:solidFill>
                  <a:srgbClr val="FFFF00"/>
                </a:solidFill>
              </a:rPr>
              <a:t>SR </a:t>
            </a:r>
            <a:r>
              <a:rPr lang="es-MX" sz="2400" dirty="0" err="1" smtClean="0">
                <a:solidFill>
                  <a:srgbClr val="FFFF00"/>
                </a:solidFill>
              </a:rPr>
              <a:t>approach</a:t>
            </a:r>
            <a:r>
              <a:rPr lang="es-MX" sz="2400" dirty="0" smtClean="0">
                <a:solidFill>
                  <a:srgbClr val="FFFF00"/>
                </a:solidFill>
              </a:rPr>
              <a:t>) and </a:t>
            </a:r>
            <a:r>
              <a:rPr lang="es-MX" sz="2400" dirty="0" err="1" smtClean="0">
                <a:solidFill>
                  <a:srgbClr val="FFFF00"/>
                </a:solidFill>
              </a:rPr>
              <a:t>the</a:t>
            </a:r>
            <a:r>
              <a:rPr lang="es-MX" sz="2400" dirty="0" smtClean="0">
                <a:solidFill>
                  <a:srgbClr val="FFFF00"/>
                </a:solidFill>
              </a:rPr>
              <a:t> </a:t>
            </a:r>
            <a:r>
              <a:rPr lang="es-MX" sz="2400" dirty="0" err="1" smtClean="0">
                <a:solidFill>
                  <a:srgbClr val="FFFF00"/>
                </a:solidFill>
              </a:rPr>
              <a:t>pNJL</a:t>
            </a:r>
            <a:r>
              <a:rPr lang="es-MX" sz="2400" dirty="0" smtClean="0">
                <a:solidFill>
                  <a:srgbClr val="FFFF00"/>
                </a:solidFill>
              </a:rPr>
              <a:t> </a:t>
            </a:r>
            <a:r>
              <a:rPr lang="es-MX" sz="2400" dirty="0" err="1" smtClean="0">
                <a:solidFill>
                  <a:srgbClr val="FFFF00"/>
                </a:solidFill>
              </a:rPr>
              <a:t>persepective</a:t>
            </a:r>
            <a:r>
              <a:rPr lang="es-MX" sz="2400" dirty="0" smtClean="0">
                <a:solidFill>
                  <a:srgbClr val="FFFF00"/>
                </a:solidFill>
              </a:rPr>
              <a:t> </a:t>
            </a:r>
            <a:r>
              <a:rPr lang="es-MX" sz="2400" dirty="0" err="1" smtClean="0">
                <a:solidFill>
                  <a:srgbClr val="FFFF00"/>
                </a:solidFill>
              </a:rPr>
              <a:t>will</a:t>
            </a:r>
            <a:r>
              <a:rPr lang="es-MX" sz="2400" dirty="0" smtClean="0">
                <a:solidFill>
                  <a:srgbClr val="FFFF00"/>
                </a:solidFill>
              </a:rPr>
              <a:t> </a:t>
            </a:r>
            <a:r>
              <a:rPr lang="es-MX" sz="2400" dirty="0" err="1" smtClean="0">
                <a:solidFill>
                  <a:srgbClr val="FFFF00"/>
                </a:solidFill>
              </a:rPr>
              <a:t>provide</a:t>
            </a:r>
            <a:endParaRPr lang="es-MX" sz="2400" dirty="0" smtClean="0">
              <a:solidFill>
                <a:srgbClr val="FFFF00"/>
              </a:solidFill>
            </a:endParaRPr>
          </a:p>
          <a:p>
            <a:r>
              <a:rPr lang="es-MX" sz="2400" dirty="0" err="1">
                <a:solidFill>
                  <a:srgbClr val="FFFF00"/>
                </a:solidFill>
              </a:rPr>
              <a:t>u</a:t>
            </a:r>
            <a:r>
              <a:rPr lang="es-MX" sz="2400" dirty="0" err="1" smtClean="0">
                <a:solidFill>
                  <a:srgbClr val="FFFF00"/>
                </a:solidFill>
              </a:rPr>
              <a:t>s</a:t>
            </a:r>
            <a:r>
              <a:rPr lang="es-MX" sz="2400" dirty="0" smtClean="0">
                <a:solidFill>
                  <a:srgbClr val="FFFF00"/>
                </a:solidFill>
              </a:rPr>
              <a:t> </a:t>
            </a:r>
            <a:r>
              <a:rPr lang="es-MX" sz="2400" dirty="0" err="1" smtClean="0">
                <a:solidFill>
                  <a:srgbClr val="FFFF00"/>
                </a:solidFill>
              </a:rPr>
              <a:t>with</a:t>
            </a:r>
            <a:r>
              <a:rPr lang="es-MX" sz="2400" dirty="0" smtClean="0">
                <a:solidFill>
                  <a:srgbClr val="FFFF00"/>
                </a:solidFill>
              </a:rPr>
              <a:t> </a:t>
            </a:r>
            <a:r>
              <a:rPr lang="es-MX" sz="2400" dirty="0" err="1" smtClean="0">
                <a:solidFill>
                  <a:srgbClr val="FFFF00"/>
                </a:solidFill>
              </a:rPr>
              <a:t>essentially</a:t>
            </a:r>
            <a:r>
              <a:rPr lang="es-MX" sz="2400" dirty="0" smtClean="0">
                <a:solidFill>
                  <a:srgbClr val="FFFF00"/>
                </a:solidFill>
              </a:rPr>
              <a:t> </a:t>
            </a:r>
            <a:r>
              <a:rPr lang="es-MX" sz="2400" dirty="0" err="1" smtClean="0">
                <a:solidFill>
                  <a:srgbClr val="FFFF00"/>
                </a:solidFill>
              </a:rPr>
              <a:t>the</a:t>
            </a:r>
            <a:r>
              <a:rPr lang="es-MX" sz="2400" dirty="0" smtClean="0">
                <a:solidFill>
                  <a:srgbClr val="FFFF00"/>
                </a:solidFill>
              </a:rPr>
              <a:t> </a:t>
            </a:r>
            <a:r>
              <a:rPr lang="es-MX" sz="2400" dirty="0" err="1" smtClean="0">
                <a:solidFill>
                  <a:srgbClr val="FFFF00"/>
                </a:solidFill>
              </a:rPr>
              <a:t>same</a:t>
            </a:r>
            <a:r>
              <a:rPr lang="es-MX" sz="2400" dirty="0" smtClean="0">
                <a:solidFill>
                  <a:srgbClr val="FFFF00"/>
                </a:solidFill>
              </a:rPr>
              <a:t> </a:t>
            </a:r>
            <a:r>
              <a:rPr lang="es-MX" sz="2400" dirty="0" err="1" smtClean="0">
                <a:solidFill>
                  <a:srgbClr val="FFFF00"/>
                </a:solidFill>
              </a:rPr>
              <a:t>informarion</a:t>
            </a:r>
            <a:r>
              <a:rPr lang="es-MX" sz="2400" dirty="0" smtClean="0">
                <a:solidFill>
                  <a:srgbClr val="FFFF00"/>
                </a:solidFill>
              </a:rPr>
              <a:t>, </a:t>
            </a:r>
            <a:r>
              <a:rPr lang="es-MX" sz="2400" dirty="0" err="1" smtClean="0">
                <a:solidFill>
                  <a:srgbClr val="FFFF00"/>
                </a:solidFill>
              </a:rPr>
              <a:t>beeing</a:t>
            </a:r>
            <a:endParaRPr lang="es-MX" sz="2400" dirty="0" smtClean="0">
              <a:solidFill>
                <a:srgbClr val="FFFF00"/>
              </a:solidFill>
            </a:endParaRPr>
          </a:p>
          <a:p>
            <a:r>
              <a:rPr lang="es-MX" sz="2400" dirty="0" err="1">
                <a:solidFill>
                  <a:srgbClr val="FFFF00"/>
                </a:solidFill>
              </a:rPr>
              <a:t>c</a:t>
            </a:r>
            <a:r>
              <a:rPr lang="es-MX" sz="2400" dirty="0" err="1" smtClean="0">
                <a:solidFill>
                  <a:srgbClr val="FFFF00"/>
                </a:solidFill>
              </a:rPr>
              <a:t>onsistent</a:t>
            </a:r>
            <a:r>
              <a:rPr lang="es-MX" sz="2400" dirty="0" smtClean="0">
                <a:solidFill>
                  <a:srgbClr val="FFFF00"/>
                </a:solidFill>
              </a:rPr>
              <a:t> to </a:t>
            </a:r>
            <a:r>
              <a:rPr lang="es-MX" sz="2400" dirty="0" err="1" smtClean="0">
                <a:solidFill>
                  <a:srgbClr val="FFFF00"/>
                </a:solidFill>
              </a:rPr>
              <a:t>each</a:t>
            </a:r>
            <a:r>
              <a:rPr lang="es-MX" sz="2400" dirty="0" smtClean="0">
                <a:solidFill>
                  <a:srgbClr val="FFFF00"/>
                </a:solidFill>
              </a:rPr>
              <a:t> </a:t>
            </a:r>
            <a:r>
              <a:rPr lang="es-MX" sz="2400" dirty="0" err="1" smtClean="0">
                <a:solidFill>
                  <a:srgbClr val="FFFF00"/>
                </a:solidFill>
              </a:rPr>
              <a:t>other</a:t>
            </a:r>
            <a:endParaRPr lang="es-MX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115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1124744"/>
            <a:ext cx="9195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err="1" smtClean="0">
                <a:solidFill>
                  <a:srgbClr val="FFFF00"/>
                </a:solidFill>
              </a:rPr>
              <a:t>Let</a:t>
            </a:r>
            <a:r>
              <a:rPr lang="es-MX" sz="2400" dirty="0" smtClean="0">
                <a:solidFill>
                  <a:srgbClr val="FFFF00"/>
                </a:solidFill>
              </a:rPr>
              <a:t> </a:t>
            </a:r>
            <a:r>
              <a:rPr lang="es-MX" sz="2400" dirty="0" err="1" smtClean="0">
                <a:solidFill>
                  <a:srgbClr val="FFFF00"/>
                </a:solidFill>
              </a:rPr>
              <a:t>us</a:t>
            </a:r>
            <a:r>
              <a:rPr lang="es-MX" sz="2400" dirty="0" smtClean="0">
                <a:solidFill>
                  <a:srgbClr val="FFFF00"/>
                </a:solidFill>
              </a:rPr>
              <a:t> </a:t>
            </a:r>
            <a:r>
              <a:rPr lang="es-MX" sz="2400" dirty="0" err="1" smtClean="0">
                <a:solidFill>
                  <a:srgbClr val="FFFF00"/>
                </a:solidFill>
              </a:rPr>
              <a:t>consider</a:t>
            </a:r>
            <a:r>
              <a:rPr lang="es-MX" sz="2400" dirty="0" smtClean="0">
                <a:solidFill>
                  <a:srgbClr val="FFFF00"/>
                </a:solidFill>
              </a:rPr>
              <a:t> a </a:t>
            </a:r>
            <a:r>
              <a:rPr lang="es-MX" sz="2400" dirty="0" err="1" smtClean="0">
                <a:solidFill>
                  <a:srgbClr val="FFFF00"/>
                </a:solidFill>
              </a:rPr>
              <a:t>nonlocal</a:t>
            </a:r>
            <a:r>
              <a:rPr lang="es-MX" sz="2400" dirty="0" smtClean="0">
                <a:solidFill>
                  <a:srgbClr val="FFFF00"/>
                </a:solidFill>
              </a:rPr>
              <a:t> </a:t>
            </a:r>
            <a:r>
              <a:rPr lang="es-MX" sz="2400" dirty="0" err="1" smtClean="0">
                <a:solidFill>
                  <a:srgbClr val="FFFF00"/>
                </a:solidFill>
              </a:rPr>
              <a:t>chiral</a:t>
            </a:r>
            <a:r>
              <a:rPr lang="es-MX" sz="2400" dirty="0" smtClean="0">
                <a:solidFill>
                  <a:srgbClr val="FFFF00"/>
                </a:solidFill>
              </a:rPr>
              <a:t> SU(2) quark </a:t>
            </a:r>
            <a:r>
              <a:rPr lang="es-MX" sz="2400" dirty="0" err="1" smtClean="0">
                <a:solidFill>
                  <a:srgbClr val="FFFF00"/>
                </a:solidFill>
              </a:rPr>
              <a:t>including</a:t>
            </a:r>
            <a:r>
              <a:rPr lang="es-MX" sz="2400" dirty="0" smtClean="0">
                <a:solidFill>
                  <a:srgbClr val="FFFF00"/>
                </a:solidFill>
              </a:rPr>
              <a:t> quark </a:t>
            </a:r>
            <a:r>
              <a:rPr lang="es-MX" sz="2400" dirty="0" err="1" smtClean="0">
                <a:solidFill>
                  <a:srgbClr val="FFFF00"/>
                </a:solidFill>
              </a:rPr>
              <a:t>couplings</a:t>
            </a:r>
            <a:r>
              <a:rPr lang="es-MX" sz="2400" dirty="0" smtClean="0">
                <a:solidFill>
                  <a:srgbClr val="FFFF00"/>
                </a:solidFill>
              </a:rPr>
              <a:t> to color gauge </a:t>
            </a:r>
            <a:r>
              <a:rPr lang="es-MX" sz="2400" dirty="0" err="1" smtClean="0">
                <a:solidFill>
                  <a:srgbClr val="FFFF00"/>
                </a:solidFill>
              </a:rPr>
              <a:t>fields</a:t>
            </a:r>
            <a:r>
              <a:rPr lang="es-MX" sz="2400" dirty="0" smtClean="0">
                <a:solidFill>
                  <a:srgbClr val="FFFF00"/>
                </a:solidFill>
              </a:rPr>
              <a:t>. </a:t>
            </a:r>
            <a:r>
              <a:rPr lang="es-MX" sz="2400" dirty="0" err="1" smtClean="0">
                <a:solidFill>
                  <a:srgbClr val="FFFF00"/>
                </a:solidFill>
              </a:rPr>
              <a:t>The</a:t>
            </a:r>
            <a:r>
              <a:rPr lang="es-MX" sz="2400" dirty="0" smtClean="0">
                <a:solidFill>
                  <a:srgbClr val="FFFF00"/>
                </a:solidFill>
              </a:rPr>
              <a:t> </a:t>
            </a:r>
            <a:r>
              <a:rPr lang="es-MX" sz="2400" dirty="0" err="1" smtClean="0">
                <a:solidFill>
                  <a:srgbClr val="FFFF00"/>
                </a:solidFill>
              </a:rPr>
              <a:t>euclidean</a:t>
            </a:r>
            <a:r>
              <a:rPr lang="es-MX" sz="2400" dirty="0" smtClean="0">
                <a:solidFill>
                  <a:srgbClr val="FFFF00"/>
                </a:solidFill>
              </a:rPr>
              <a:t> </a:t>
            </a:r>
            <a:r>
              <a:rPr lang="es-MX" sz="2400" dirty="0" err="1" smtClean="0">
                <a:solidFill>
                  <a:srgbClr val="FFFF00"/>
                </a:solidFill>
              </a:rPr>
              <a:t>effective</a:t>
            </a:r>
            <a:r>
              <a:rPr lang="es-MX" sz="2400" dirty="0" smtClean="0">
                <a:solidFill>
                  <a:srgbClr val="FFFF00"/>
                </a:solidFill>
              </a:rPr>
              <a:t> </a:t>
            </a:r>
            <a:r>
              <a:rPr lang="es-MX" sz="2400" dirty="0" err="1" smtClean="0">
                <a:solidFill>
                  <a:srgbClr val="FFFF00"/>
                </a:solidFill>
              </a:rPr>
              <a:t>action</a:t>
            </a:r>
            <a:r>
              <a:rPr lang="es-MX" sz="2400" dirty="0" smtClean="0">
                <a:solidFill>
                  <a:srgbClr val="FFFF00"/>
                </a:solidFill>
              </a:rPr>
              <a:t> </a:t>
            </a:r>
            <a:r>
              <a:rPr lang="es-MX" sz="2400" dirty="0" err="1" smtClean="0">
                <a:solidFill>
                  <a:srgbClr val="FFFF00"/>
                </a:solidFill>
              </a:rPr>
              <a:t>is</a:t>
            </a:r>
            <a:endParaRPr lang="es-MX" sz="2400" dirty="0">
              <a:solidFill>
                <a:srgbClr val="FFFF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02" y="2329528"/>
            <a:ext cx="5469681" cy="137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2420888"/>
            <a:ext cx="1728191" cy="382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478" y="3932172"/>
            <a:ext cx="4536504" cy="152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323529" y="4293096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err="1" smtClean="0">
                <a:solidFill>
                  <a:srgbClr val="FFFF00"/>
                </a:solidFill>
              </a:rPr>
              <a:t>With</a:t>
            </a:r>
            <a:r>
              <a:rPr lang="es-MX" sz="2000" dirty="0" smtClean="0">
                <a:solidFill>
                  <a:srgbClr val="FFFF00"/>
                </a:solidFill>
              </a:rPr>
              <a:t> </a:t>
            </a:r>
            <a:r>
              <a:rPr lang="es-MX" sz="2000" dirty="0" err="1" smtClean="0">
                <a:solidFill>
                  <a:srgbClr val="FFFF00"/>
                </a:solidFill>
              </a:rPr>
              <a:t>the</a:t>
            </a:r>
            <a:r>
              <a:rPr lang="es-MX" sz="2000" dirty="0" smtClean="0">
                <a:solidFill>
                  <a:srgbClr val="FFFF00"/>
                </a:solidFill>
              </a:rPr>
              <a:t> non local </a:t>
            </a:r>
            <a:r>
              <a:rPr lang="es-MX" sz="2000" dirty="0" err="1" smtClean="0">
                <a:solidFill>
                  <a:srgbClr val="FFFF00"/>
                </a:solidFill>
              </a:rPr>
              <a:t>currents</a:t>
            </a:r>
            <a:endParaRPr lang="es-MX" sz="2000" dirty="0">
              <a:solidFill>
                <a:srgbClr val="FFFF0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91" y="5877272"/>
            <a:ext cx="182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36" y="5805264"/>
            <a:ext cx="3938602" cy="47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949280"/>
            <a:ext cx="1705325" cy="328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64444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47664" y="1700808"/>
            <a:ext cx="4533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err="1" smtClean="0">
                <a:solidFill>
                  <a:srgbClr val="FFFF00"/>
                </a:solidFill>
              </a:rPr>
              <a:t>The</a:t>
            </a:r>
            <a:r>
              <a:rPr lang="es-MX" sz="2400" dirty="0" smtClean="0">
                <a:solidFill>
                  <a:srgbClr val="FFFF00"/>
                </a:solidFill>
              </a:rPr>
              <a:t> </a:t>
            </a:r>
            <a:r>
              <a:rPr lang="es-MX" sz="2400" dirty="0" err="1" smtClean="0">
                <a:solidFill>
                  <a:srgbClr val="FFFF00"/>
                </a:solidFill>
              </a:rPr>
              <a:t>Polyakov</a:t>
            </a:r>
            <a:r>
              <a:rPr lang="es-MX" sz="2400" dirty="0" smtClean="0">
                <a:solidFill>
                  <a:srgbClr val="FFFF00"/>
                </a:solidFill>
              </a:rPr>
              <a:t> </a:t>
            </a:r>
            <a:r>
              <a:rPr lang="es-MX" sz="2400" dirty="0" err="1" smtClean="0">
                <a:solidFill>
                  <a:srgbClr val="FFFF00"/>
                </a:solidFill>
              </a:rPr>
              <a:t>loop</a:t>
            </a:r>
            <a:r>
              <a:rPr lang="es-MX" sz="2400" dirty="0" smtClean="0">
                <a:solidFill>
                  <a:srgbClr val="FFFF00"/>
                </a:solidFill>
              </a:rPr>
              <a:t> </a:t>
            </a:r>
            <a:r>
              <a:rPr lang="es-MX" sz="2400" dirty="0" err="1" smtClean="0">
                <a:solidFill>
                  <a:srgbClr val="FFFF00"/>
                </a:solidFill>
              </a:rPr>
              <a:t>is</a:t>
            </a:r>
            <a:r>
              <a:rPr lang="es-MX" sz="2400" dirty="0" smtClean="0">
                <a:solidFill>
                  <a:srgbClr val="FFFF00"/>
                </a:solidFill>
              </a:rPr>
              <a:t> </a:t>
            </a:r>
            <a:r>
              <a:rPr lang="es-MX" sz="2400" dirty="0" err="1" smtClean="0">
                <a:solidFill>
                  <a:srgbClr val="FFFF00"/>
                </a:solidFill>
              </a:rPr>
              <a:t>defined</a:t>
            </a:r>
            <a:r>
              <a:rPr lang="es-MX" sz="2400" dirty="0" smtClean="0">
                <a:solidFill>
                  <a:srgbClr val="FFFF00"/>
                </a:solidFill>
              </a:rPr>
              <a:t> as</a:t>
            </a:r>
            <a:endParaRPr lang="es-MX" sz="2400" dirty="0">
              <a:solidFill>
                <a:srgbClr val="FFFF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57450"/>
            <a:ext cx="55340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763688" y="3933056"/>
            <a:ext cx="7029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err="1" smtClean="0">
                <a:solidFill>
                  <a:srgbClr val="FFFF00"/>
                </a:solidFill>
              </a:rPr>
              <a:t>Under</a:t>
            </a:r>
            <a:r>
              <a:rPr lang="es-MX" sz="2400" dirty="0" smtClean="0">
                <a:solidFill>
                  <a:srgbClr val="FFFF00"/>
                </a:solidFill>
              </a:rPr>
              <a:t> global Z(N) </a:t>
            </a:r>
            <a:r>
              <a:rPr lang="es-MX" sz="2400" dirty="0" err="1" smtClean="0">
                <a:solidFill>
                  <a:srgbClr val="FFFF00"/>
                </a:solidFill>
              </a:rPr>
              <a:t>transformations</a:t>
            </a:r>
            <a:r>
              <a:rPr lang="es-MX" sz="2400" dirty="0" smtClean="0">
                <a:solidFill>
                  <a:srgbClr val="FFFF00"/>
                </a:solidFill>
              </a:rPr>
              <a:t> </a:t>
            </a:r>
            <a:r>
              <a:rPr lang="es-MX" sz="2400" dirty="0" err="1" smtClean="0">
                <a:solidFill>
                  <a:srgbClr val="FFFF00"/>
                </a:solidFill>
              </a:rPr>
              <a:t>it</a:t>
            </a:r>
            <a:r>
              <a:rPr lang="es-MX" sz="2400" dirty="0" smtClean="0">
                <a:solidFill>
                  <a:srgbClr val="FFFF00"/>
                </a:solidFill>
              </a:rPr>
              <a:t> </a:t>
            </a:r>
            <a:r>
              <a:rPr lang="es-MX" sz="2400" dirty="0" err="1" smtClean="0">
                <a:solidFill>
                  <a:srgbClr val="FFFF00"/>
                </a:solidFill>
              </a:rPr>
              <a:t>transforms</a:t>
            </a:r>
            <a:r>
              <a:rPr lang="es-MX" sz="2400" dirty="0" smtClean="0">
                <a:solidFill>
                  <a:srgbClr val="FFFF00"/>
                </a:solidFill>
              </a:rPr>
              <a:t> as</a:t>
            </a:r>
            <a:endParaRPr lang="es-MX" sz="2400" dirty="0">
              <a:solidFill>
                <a:srgbClr val="FFFF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644" y="4675203"/>
            <a:ext cx="1317170" cy="633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345" y="5949280"/>
            <a:ext cx="50482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814470" y="4797152"/>
            <a:ext cx="42739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err="1" smtClean="0">
                <a:solidFill>
                  <a:srgbClr val="FFFF00"/>
                </a:solidFill>
              </a:rPr>
              <a:t>The</a:t>
            </a:r>
            <a:r>
              <a:rPr lang="es-MX" sz="2000" dirty="0" smtClean="0">
                <a:solidFill>
                  <a:srgbClr val="FFFF00"/>
                </a:solidFill>
              </a:rPr>
              <a:t> </a:t>
            </a:r>
            <a:r>
              <a:rPr lang="es-MX" sz="2000" dirty="0" err="1" smtClean="0">
                <a:solidFill>
                  <a:srgbClr val="FFFF00"/>
                </a:solidFill>
              </a:rPr>
              <a:t>vacuum</a:t>
            </a:r>
            <a:r>
              <a:rPr lang="es-MX" sz="2000" dirty="0" smtClean="0">
                <a:solidFill>
                  <a:srgbClr val="FFFF00"/>
                </a:solidFill>
              </a:rPr>
              <a:t> has </a:t>
            </a:r>
            <a:r>
              <a:rPr lang="es-MX" sz="2000" dirty="0" err="1" smtClean="0">
                <a:solidFill>
                  <a:srgbClr val="FFFF00"/>
                </a:solidFill>
              </a:rPr>
              <a:t>an</a:t>
            </a:r>
            <a:r>
              <a:rPr lang="es-MX" sz="2000" dirty="0" smtClean="0">
                <a:solidFill>
                  <a:srgbClr val="FFFF00"/>
                </a:solidFill>
              </a:rPr>
              <a:t> N-</a:t>
            </a:r>
            <a:r>
              <a:rPr lang="es-MX" sz="2000" dirty="0" err="1" smtClean="0">
                <a:solidFill>
                  <a:srgbClr val="FFFF00"/>
                </a:solidFill>
              </a:rPr>
              <a:t>degeneration</a:t>
            </a:r>
            <a:endParaRPr lang="es-MX" sz="2000" dirty="0">
              <a:solidFill>
                <a:srgbClr val="FFFF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948264" y="5589240"/>
            <a:ext cx="19030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solidFill>
                  <a:srgbClr val="FFFF00"/>
                </a:solidFill>
              </a:rPr>
              <a:t>Each</a:t>
            </a:r>
            <a:r>
              <a:rPr lang="es-MX" dirty="0" smtClean="0">
                <a:solidFill>
                  <a:srgbClr val="FFFF00"/>
                </a:solidFill>
              </a:rPr>
              <a:t> </a:t>
            </a:r>
            <a:r>
              <a:rPr lang="es-MX" dirty="0" err="1" smtClean="0">
                <a:solidFill>
                  <a:srgbClr val="FFFF00"/>
                </a:solidFill>
              </a:rPr>
              <a:t>election</a:t>
            </a:r>
            <a:r>
              <a:rPr lang="es-MX" dirty="0" smtClean="0">
                <a:solidFill>
                  <a:srgbClr val="FFFF00"/>
                </a:solidFill>
              </a:rPr>
              <a:t> of</a:t>
            </a:r>
          </a:p>
          <a:p>
            <a:r>
              <a:rPr lang="es-MX" dirty="0" smtClean="0">
                <a:solidFill>
                  <a:srgbClr val="FFFF00"/>
                </a:solidFill>
              </a:rPr>
              <a:t>j </a:t>
            </a:r>
            <a:r>
              <a:rPr lang="es-MX" dirty="0" err="1" smtClean="0">
                <a:solidFill>
                  <a:srgbClr val="FFFF00"/>
                </a:solidFill>
              </a:rPr>
              <a:t>breaks</a:t>
            </a:r>
            <a:r>
              <a:rPr lang="es-MX" dirty="0" smtClean="0">
                <a:solidFill>
                  <a:srgbClr val="FFFF00"/>
                </a:solidFill>
              </a:rPr>
              <a:t> </a:t>
            </a:r>
            <a:r>
              <a:rPr lang="es-MX" dirty="0" err="1" smtClean="0">
                <a:solidFill>
                  <a:srgbClr val="FFFF00"/>
                </a:solidFill>
              </a:rPr>
              <a:t>the</a:t>
            </a:r>
            <a:r>
              <a:rPr lang="es-MX" dirty="0" smtClean="0">
                <a:solidFill>
                  <a:srgbClr val="FFFF00"/>
                </a:solidFill>
              </a:rPr>
              <a:t> Z(N)</a:t>
            </a:r>
          </a:p>
          <a:p>
            <a:r>
              <a:rPr lang="es-MX" dirty="0" err="1" smtClean="0">
                <a:solidFill>
                  <a:srgbClr val="FFFF00"/>
                </a:solidFill>
              </a:rPr>
              <a:t>symmetry</a:t>
            </a:r>
            <a:endParaRPr lang="es-MX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1757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1082060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err="1" smtClean="0">
                <a:solidFill>
                  <a:srgbClr val="FFFF00"/>
                </a:solidFill>
              </a:rPr>
              <a:t>Comments</a:t>
            </a:r>
            <a:r>
              <a:rPr lang="es-MX" sz="2400" dirty="0" smtClean="0">
                <a:solidFill>
                  <a:srgbClr val="FFFF00"/>
                </a:solidFill>
              </a:rPr>
              <a:t> (and </a:t>
            </a:r>
            <a:r>
              <a:rPr lang="es-MX" sz="2400" dirty="0" err="1" smtClean="0">
                <a:solidFill>
                  <a:srgbClr val="FFFF00"/>
                </a:solidFill>
              </a:rPr>
              <a:t>facts</a:t>
            </a:r>
            <a:r>
              <a:rPr lang="es-MX" sz="2400" dirty="0" smtClean="0">
                <a:solidFill>
                  <a:srgbClr val="FFFF00"/>
                </a:solidFill>
              </a:rPr>
              <a:t>):</a:t>
            </a:r>
          </a:p>
          <a:p>
            <a:endParaRPr lang="es-MX" sz="2400" dirty="0" smtClean="0">
              <a:solidFill>
                <a:srgbClr val="FFFF00"/>
              </a:solidFill>
            </a:endParaRPr>
          </a:p>
          <a:p>
            <a:r>
              <a:rPr lang="es-MX" sz="2400" dirty="0" err="1" smtClean="0">
                <a:solidFill>
                  <a:srgbClr val="FFFF00"/>
                </a:solidFill>
              </a:rPr>
              <a:t>The</a:t>
            </a:r>
            <a:r>
              <a:rPr lang="es-MX" sz="2400" dirty="0" smtClean="0">
                <a:solidFill>
                  <a:srgbClr val="FFFF00"/>
                </a:solidFill>
              </a:rPr>
              <a:t> </a:t>
            </a:r>
            <a:r>
              <a:rPr lang="es-MX" sz="2400" dirty="0" err="1" smtClean="0">
                <a:solidFill>
                  <a:srgbClr val="FFFF00"/>
                </a:solidFill>
              </a:rPr>
              <a:t>Polyakov</a:t>
            </a:r>
            <a:r>
              <a:rPr lang="es-MX" sz="2400" dirty="0" smtClean="0">
                <a:solidFill>
                  <a:srgbClr val="FFFF00"/>
                </a:solidFill>
              </a:rPr>
              <a:t> </a:t>
            </a:r>
            <a:r>
              <a:rPr lang="es-MX" sz="2400" dirty="0" err="1" smtClean="0">
                <a:solidFill>
                  <a:srgbClr val="FFFF00"/>
                </a:solidFill>
              </a:rPr>
              <a:t>loop</a:t>
            </a:r>
            <a:r>
              <a:rPr lang="es-MX" sz="2400" dirty="0" smtClean="0">
                <a:solidFill>
                  <a:srgbClr val="FFFF00"/>
                </a:solidFill>
              </a:rPr>
              <a:t> </a:t>
            </a:r>
            <a:r>
              <a:rPr lang="es-MX" sz="2400" dirty="0" err="1" smtClean="0">
                <a:solidFill>
                  <a:srgbClr val="FFFF00"/>
                </a:solidFill>
              </a:rPr>
              <a:t>potential</a:t>
            </a:r>
            <a:r>
              <a:rPr lang="es-MX" sz="2400" dirty="0" smtClean="0">
                <a:solidFill>
                  <a:srgbClr val="FFFF00"/>
                </a:solidFill>
              </a:rPr>
              <a:t> </a:t>
            </a:r>
            <a:r>
              <a:rPr lang="es-MX" sz="2400" dirty="0" err="1" smtClean="0">
                <a:solidFill>
                  <a:srgbClr val="FFFF00"/>
                </a:solidFill>
              </a:rPr>
              <a:t>simulates</a:t>
            </a:r>
            <a:r>
              <a:rPr lang="es-MX" sz="2400" dirty="0" smtClean="0">
                <a:solidFill>
                  <a:srgbClr val="FFFF00"/>
                </a:solidFill>
              </a:rPr>
              <a:t> </a:t>
            </a:r>
            <a:r>
              <a:rPr lang="es-MX" sz="2400" dirty="0" err="1" smtClean="0">
                <a:solidFill>
                  <a:srgbClr val="FFFF00"/>
                </a:solidFill>
              </a:rPr>
              <a:t>the</a:t>
            </a:r>
            <a:r>
              <a:rPr lang="es-MX" sz="2400" dirty="0" smtClean="0">
                <a:solidFill>
                  <a:srgbClr val="FFFF00"/>
                </a:solidFill>
              </a:rPr>
              <a:t> </a:t>
            </a:r>
            <a:r>
              <a:rPr lang="es-MX" sz="2400" dirty="0" err="1" smtClean="0">
                <a:solidFill>
                  <a:srgbClr val="FFFF00"/>
                </a:solidFill>
              </a:rPr>
              <a:t>self</a:t>
            </a:r>
            <a:r>
              <a:rPr lang="es-MX" sz="2400" dirty="0" smtClean="0">
                <a:solidFill>
                  <a:srgbClr val="FFFF00"/>
                </a:solidFill>
              </a:rPr>
              <a:t> gluon </a:t>
            </a:r>
            <a:r>
              <a:rPr lang="es-MX" sz="2400" dirty="0" err="1" smtClean="0">
                <a:solidFill>
                  <a:srgbClr val="FFFF00"/>
                </a:solidFill>
              </a:rPr>
              <a:t>interaction</a:t>
            </a:r>
            <a:r>
              <a:rPr lang="es-MX" sz="2400" dirty="0" smtClean="0">
                <a:solidFill>
                  <a:srgbClr val="FFFF00"/>
                </a:solidFill>
              </a:rPr>
              <a:t> </a:t>
            </a:r>
            <a:endParaRPr lang="es-MX" sz="2400" dirty="0">
              <a:solidFill>
                <a:srgbClr val="FFFF00"/>
              </a:solidFill>
            </a:endParaRPr>
          </a:p>
          <a:p>
            <a:endParaRPr lang="es-MX" sz="2400" dirty="0" smtClean="0">
              <a:solidFill>
                <a:srgbClr val="FFFF00"/>
              </a:solidFill>
            </a:endParaRPr>
          </a:p>
          <a:p>
            <a:endParaRPr lang="es-MX" sz="2400" dirty="0">
              <a:solidFill>
                <a:srgbClr val="FFFF00"/>
              </a:solidFill>
            </a:endParaRPr>
          </a:p>
          <a:p>
            <a:r>
              <a:rPr lang="es-MX" sz="2400" dirty="0" err="1" smtClean="0">
                <a:solidFill>
                  <a:srgbClr val="FFFF00"/>
                </a:solidFill>
              </a:rPr>
              <a:t>The</a:t>
            </a:r>
            <a:r>
              <a:rPr lang="es-MX" sz="2400" dirty="0" smtClean="0">
                <a:solidFill>
                  <a:srgbClr val="FFFF00"/>
                </a:solidFill>
              </a:rPr>
              <a:t> </a:t>
            </a:r>
            <a:r>
              <a:rPr lang="es-MX" sz="2400" dirty="0" err="1" smtClean="0">
                <a:solidFill>
                  <a:srgbClr val="FFFF00"/>
                </a:solidFill>
              </a:rPr>
              <a:t>scalar-isoscalar</a:t>
            </a:r>
            <a:r>
              <a:rPr lang="es-MX" sz="2400" dirty="0" smtClean="0">
                <a:solidFill>
                  <a:srgbClr val="FFFF00"/>
                </a:solidFill>
              </a:rPr>
              <a:t> of </a:t>
            </a:r>
            <a:r>
              <a:rPr lang="es-MX" sz="2400" dirty="0" err="1" smtClean="0">
                <a:solidFill>
                  <a:srgbClr val="FFFF00"/>
                </a:solidFill>
              </a:rPr>
              <a:t>the</a:t>
            </a:r>
            <a:r>
              <a:rPr lang="es-MX" sz="2400" dirty="0" smtClean="0">
                <a:solidFill>
                  <a:srgbClr val="FFFF00"/>
                </a:solidFill>
              </a:rPr>
              <a:t> j</a:t>
            </a:r>
            <a:r>
              <a:rPr lang="es-MX" sz="2400" baseline="-25000" dirty="0" smtClean="0">
                <a:solidFill>
                  <a:srgbClr val="FFFF00"/>
                </a:solidFill>
              </a:rPr>
              <a:t>a</a:t>
            </a:r>
            <a:r>
              <a:rPr lang="es-MX" sz="2400" dirty="0" smtClean="0">
                <a:solidFill>
                  <a:srgbClr val="FFFF00"/>
                </a:solidFill>
              </a:rPr>
              <a:t>(x) </a:t>
            </a:r>
            <a:r>
              <a:rPr lang="es-MX" sz="2400" dirty="0" err="1" smtClean="0">
                <a:solidFill>
                  <a:srgbClr val="FFFF00"/>
                </a:solidFill>
              </a:rPr>
              <a:t>current</a:t>
            </a:r>
            <a:r>
              <a:rPr lang="es-MX" sz="2400" dirty="0" smtClean="0">
                <a:solidFill>
                  <a:srgbClr val="FFFF00"/>
                </a:solidFill>
              </a:rPr>
              <a:t> </a:t>
            </a:r>
            <a:r>
              <a:rPr lang="es-MX" sz="2400" dirty="0" err="1" smtClean="0">
                <a:solidFill>
                  <a:srgbClr val="FFFF00"/>
                </a:solidFill>
              </a:rPr>
              <a:t>will</a:t>
            </a:r>
            <a:r>
              <a:rPr lang="es-MX" sz="2400" dirty="0" smtClean="0">
                <a:solidFill>
                  <a:srgbClr val="FFFF00"/>
                </a:solidFill>
              </a:rPr>
              <a:t> </a:t>
            </a:r>
            <a:r>
              <a:rPr lang="es-MX" sz="2400" dirty="0" err="1" smtClean="0">
                <a:solidFill>
                  <a:srgbClr val="FFFF00"/>
                </a:solidFill>
              </a:rPr>
              <a:t>generate</a:t>
            </a:r>
            <a:r>
              <a:rPr lang="es-MX" sz="2400" dirty="0">
                <a:solidFill>
                  <a:srgbClr val="FFFF00"/>
                </a:solidFill>
              </a:rPr>
              <a:t> </a:t>
            </a:r>
            <a:r>
              <a:rPr lang="es-MX" sz="2400" dirty="0" smtClean="0">
                <a:solidFill>
                  <a:srgbClr val="FFFF00"/>
                </a:solidFill>
              </a:rPr>
              <a:t>a </a:t>
            </a:r>
            <a:r>
              <a:rPr lang="es-MX" sz="2400" dirty="0" err="1" smtClean="0">
                <a:solidFill>
                  <a:srgbClr val="FFFF00"/>
                </a:solidFill>
              </a:rPr>
              <a:t>momentum</a:t>
            </a:r>
            <a:r>
              <a:rPr lang="es-MX" sz="2400" dirty="0" smtClean="0">
                <a:solidFill>
                  <a:srgbClr val="FFFF00"/>
                </a:solidFill>
              </a:rPr>
              <a:t> </a:t>
            </a:r>
            <a:r>
              <a:rPr lang="es-MX" sz="2400" dirty="0" err="1" smtClean="0">
                <a:solidFill>
                  <a:srgbClr val="FFFF00"/>
                </a:solidFill>
              </a:rPr>
              <a:t>dependent</a:t>
            </a:r>
            <a:r>
              <a:rPr lang="es-MX" sz="2400" dirty="0" smtClean="0">
                <a:solidFill>
                  <a:srgbClr val="FFFF00"/>
                </a:solidFill>
              </a:rPr>
              <a:t> quark-</a:t>
            </a:r>
            <a:r>
              <a:rPr lang="es-MX" sz="2400" dirty="0" err="1" smtClean="0">
                <a:solidFill>
                  <a:srgbClr val="FFFF00"/>
                </a:solidFill>
              </a:rPr>
              <a:t>mass</a:t>
            </a:r>
            <a:r>
              <a:rPr lang="es-MX" sz="2400" dirty="0" smtClean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0" y="2420888"/>
            <a:ext cx="893024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2400" dirty="0" smtClean="0">
              <a:solidFill>
                <a:srgbClr val="FFFF00"/>
              </a:solidFill>
            </a:endParaRPr>
          </a:p>
          <a:p>
            <a:endParaRPr lang="es-MX" sz="2400" dirty="0" smtClean="0">
              <a:solidFill>
                <a:srgbClr val="FFFF00"/>
              </a:solidFill>
            </a:endParaRPr>
          </a:p>
          <a:p>
            <a:endParaRPr lang="es-MX" sz="2400" dirty="0">
              <a:solidFill>
                <a:srgbClr val="FFFF00"/>
              </a:solidFill>
            </a:endParaRPr>
          </a:p>
          <a:p>
            <a:r>
              <a:rPr lang="es-MX" sz="2400" dirty="0" smtClean="0">
                <a:solidFill>
                  <a:srgbClr val="FFFF00"/>
                </a:solidFill>
              </a:rPr>
              <a:t>   </a:t>
            </a:r>
          </a:p>
          <a:p>
            <a:r>
              <a:rPr lang="es-MX" sz="2400" dirty="0" err="1" smtClean="0">
                <a:solidFill>
                  <a:srgbClr val="FFFF00"/>
                </a:solidFill>
              </a:rPr>
              <a:t>The</a:t>
            </a:r>
            <a:r>
              <a:rPr lang="es-MX" sz="2400" dirty="0" smtClean="0">
                <a:solidFill>
                  <a:srgbClr val="FFFF00"/>
                </a:solidFill>
              </a:rPr>
              <a:t> “</a:t>
            </a:r>
            <a:r>
              <a:rPr lang="es-MX" sz="2400" dirty="0" err="1" smtClean="0">
                <a:solidFill>
                  <a:srgbClr val="FFFF00"/>
                </a:solidFill>
              </a:rPr>
              <a:t>momentum</a:t>
            </a:r>
            <a:r>
              <a:rPr lang="es-MX" sz="2400" dirty="0" smtClean="0">
                <a:solidFill>
                  <a:srgbClr val="FFFF00"/>
                </a:solidFill>
              </a:rPr>
              <a:t>” </a:t>
            </a:r>
            <a:r>
              <a:rPr lang="es-MX" sz="2400" dirty="0" err="1" smtClean="0">
                <a:solidFill>
                  <a:srgbClr val="FFFF00"/>
                </a:solidFill>
              </a:rPr>
              <a:t>current</a:t>
            </a:r>
            <a:r>
              <a:rPr lang="es-MX" sz="2400" dirty="0" smtClean="0">
                <a:solidFill>
                  <a:srgbClr val="FFFF00"/>
                </a:solidFill>
              </a:rPr>
              <a:t> </a:t>
            </a:r>
            <a:r>
              <a:rPr lang="es-MX" sz="2400" dirty="0" err="1" smtClean="0">
                <a:solidFill>
                  <a:srgbClr val="FFFF00"/>
                </a:solidFill>
              </a:rPr>
              <a:t>j</a:t>
            </a:r>
            <a:r>
              <a:rPr lang="es-MX" sz="2400" baseline="-25000" dirty="0" err="1" smtClean="0">
                <a:solidFill>
                  <a:srgbClr val="FFFF00"/>
                </a:solidFill>
              </a:rPr>
              <a:t>P</a:t>
            </a:r>
            <a:r>
              <a:rPr lang="es-MX" sz="2400" dirty="0" smtClean="0">
                <a:solidFill>
                  <a:srgbClr val="FFFF00"/>
                </a:solidFill>
              </a:rPr>
              <a:t>(x) </a:t>
            </a:r>
            <a:r>
              <a:rPr lang="es-MX" sz="2400" dirty="0" err="1" smtClean="0">
                <a:solidFill>
                  <a:srgbClr val="FFFF00"/>
                </a:solidFill>
              </a:rPr>
              <a:t>is</a:t>
            </a:r>
            <a:r>
              <a:rPr lang="es-MX" sz="2400" dirty="0" smtClean="0">
                <a:solidFill>
                  <a:srgbClr val="FFFF00"/>
                </a:solidFill>
              </a:rPr>
              <a:t> </a:t>
            </a:r>
            <a:r>
              <a:rPr lang="es-MX" sz="2400" dirty="0" err="1" smtClean="0">
                <a:solidFill>
                  <a:srgbClr val="FFFF00"/>
                </a:solidFill>
              </a:rPr>
              <a:t>responsible</a:t>
            </a:r>
            <a:r>
              <a:rPr lang="es-MX" sz="2400" dirty="0" smtClean="0">
                <a:solidFill>
                  <a:srgbClr val="FFFF00"/>
                </a:solidFill>
              </a:rPr>
              <a:t> </a:t>
            </a:r>
            <a:r>
              <a:rPr lang="es-MX" sz="2400" dirty="0" err="1" smtClean="0">
                <a:solidFill>
                  <a:srgbClr val="FFFF00"/>
                </a:solidFill>
              </a:rPr>
              <a:t>for</a:t>
            </a:r>
            <a:r>
              <a:rPr lang="es-MX" sz="2400" dirty="0" smtClean="0">
                <a:solidFill>
                  <a:srgbClr val="FFFF00"/>
                </a:solidFill>
              </a:rPr>
              <a:t> a </a:t>
            </a:r>
            <a:r>
              <a:rPr lang="es-MX" sz="2400" dirty="0" err="1" smtClean="0">
                <a:solidFill>
                  <a:srgbClr val="FFFF00"/>
                </a:solidFill>
              </a:rPr>
              <a:t>momentum</a:t>
            </a:r>
            <a:endParaRPr lang="es-MX" sz="2400" dirty="0" smtClean="0">
              <a:solidFill>
                <a:srgbClr val="FFFF00"/>
              </a:solidFill>
            </a:endParaRPr>
          </a:p>
          <a:p>
            <a:r>
              <a:rPr lang="es-MX" sz="2400" dirty="0" err="1">
                <a:solidFill>
                  <a:srgbClr val="FFFF00"/>
                </a:solidFill>
              </a:rPr>
              <a:t>d</a:t>
            </a:r>
            <a:r>
              <a:rPr lang="es-MX" sz="2400" dirty="0" err="1" smtClean="0">
                <a:solidFill>
                  <a:srgbClr val="FFFF00"/>
                </a:solidFill>
              </a:rPr>
              <a:t>ependent</a:t>
            </a:r>
            <a:r>
              <a:rPr lang="es-MX" sz="2400" dirty="0" smtClean="0">
                <a:solidFill>
                  <a:srgbClr val="FFFF00"/>
                </a:solidFill>
              </a:rPr>
              <a:t> quark wave-</a:t>
            </a:r>
            <a:r>
              <a:rPr lang="es-MX" sz="2400" dirty="0" err="1" smtClean="0">
                <a:solidFill>
                  <a:srgbClr val="FFFF00"/>
                </a:solidFill>
              </a:rPr>
              <a:t>function</a:t>
            </a:r>
            <a:r>
              <a:rPr lang="es-MX" sz="2400" dirty="0" smtClean="0">
                <a:solidFill>
                  <a:srgbClr val="FFFF00"/>
                </a:solidFill>
              </a:rPr>
              <a:t> </a:t>
            </a:r>
            <a:r>
              <a:rPr lang="es-MX" sz="2400" dirty="0" err="1" smtClean="0">
                <a:solidFill>
                  <a:srgbClr val="FFFF00"/>
                </a:solidFill>
              </a:rPr>
              <a:t>renormalization</a:t>
            </a:r>
            <a:r>
              <a:rPr lang="es-MX" sz="2400" dirty="0" smtClean="0">
                <a:solidFill>
                  <a:srgbClr val="FFFF00"/>
                </a:solidFill>
              </a:rPr>
              <a:t> Z(p) (WFR). </a:t>
            </a:r>
            <a:r>
              <a:rPr lang="es-MX" sz="2400" dirty="0" err="1" smtClean="0">
                <a:solidFill>
                  <a:srgbClr val="FFFF00"/>
                </a:solidFill>
              </a:rPr>
              <a:t>This</a:t>
            </a:r>
            <a:r>
              <a:rPr lang="es-MX" sz="2400" dirty="0" smtClean="0">
                <a:solidFill>
                  <a:srgbClr val="FFFF00"/>
                </a:solidFill>
              </a:rPr>
              <a:t> </a:t>
            </a:r>
            <a:r>
              <a:rPr lang="es-MX" sz="2400" dirty="0" err="1" smtClean="0">
                <a:solidFill>
                  <a:srgbClr val="FFFF00"/>
                </a:solidFill>
              </a:rPr>
              <a:t>is</a:t>
            </a:r>
            <a:r>
              <a:rPr lang="es-MX" sz="2400" dirty="0" smtClean="0">
                <a:solidFill>
                  <a:srgbClr val="FFFF00"/>
                </a:solidFill>
              </a:rPr>
              <a:t> </a:t>
            </a:r>
            <a:r>
              <a:rPr lang="es-MX" sz="2400" dirty="0" err="1" smtClean="0">
                <a:solidFill>
                  <a:srgbClr val="FFFF00"/>
                </a:solidFill>
              </a:rPr>
              <a:t>necessary</a:t>
            </a:r>
            <a:r>
              <a:rPr lang="es-MX" sz="2400" dirty="0" smtClean="0">
                <a:solidFill>
                  <a:srgbClr val="FFFF00"/>
                </a:solidFill>
              </a:rPr>
              <a:t> in </a:t>
            </a:r>
            <a:r>
              <a:rPr lang="es-MX" sz="2400" dirty="0" err="1" smtClean="0">
                <a:solidFill>
                  <a:srgbClr val="FFFF00"/>
                </a:solidFill>
              </a:rPr>
              <a:t>order</a:t>
            </a:r>
            <a:r>
              <a:rPr lang="es-MX" sz="2400" dirty="0" smtClean="0">
                <a:solidFill>
                  <a:srgbClr val="FFFF00"/>
                </a:solidFill>
              </a:rPr>
              <a:t> to compare </a:t>
            </a:r>
            <a:r>
              <a:rPr lang="es-MX" sz="2400" dirty="0" err="1" smtClean="0">
                <a:solidFill>
                  <a:srgbClr val="FFFF00"/>
                </a:solidFill>
              </a:rPr>
              <a:t>the</a:t>
            </a:r>
            <a:r>
              <a:rPr lang="es-MX" sz="2400" dirty="0">
                <a:solidFill>
                  <a:srgbClr val="FFFF00"/>
                </a:solidFill>
              </a:rPr>
              <a:t> </a:t>
            </a:r>
            <a:r>
              <a:rPr lang="es-MX" sz="2400" dirty="0" err="1" smtClean="0">
                <a:solidFill>
                  <a:srgbClr val="FFFF00"/>
                </a:solidFill>
              </a:rPr>
              <a:t>mass</a:t>
            </a:r>
            <a:r>
              <a:rPr lang="es-MX" sz="2400" dirty="0" smtClean="0">
                <a:solidFill>
                  <a:srgbClr val="FFFF00"/>
                </a:solidFill>
              </a:rPr>
              <a:t> </a:t>
            </a:r>
            <a:r>
              <a:rPr lang="es-MX" sz="2400" dirty="0" err="1" smtClean="0">
                <a:solidFill>
                  <a:srgbClr val="FFFF00"/>
                </a:solidFill>
              </a:rPr>
              <a:t>parameter</a:t>
            </a:r>
            <a:r>
              <a:rPr lang="es-MX" sz="2400" dirty="0" smtClean="0">
                <a:solidFill>
                  <a:srgbClr val="FFFF00"/>
                </a:solidFill>
              </a:rPr>
              <a:t> (in </a:t>
            </a:r>
            <a:r>
              <a:rPr lang="es-MX" sz="2400" dirty="0" err="1" smtClean="0">
                <a:solidFill>
                  <a:srgbClr val="FFFF00"/>
                </a:solidFill>
              </a:rPr>
              <a:t>the</a:t>
            </a:r>
            <a:r>
              <a:rPr lang="es-MX" sz="2400" dirty="0" smtClean="0">
                <a:solidFill>
                  <a:srgbClr val="FFFF00"/>
                </a:solidFill>
              </a:rPr>
              <a:t> quark </a:t>
            </a:r>
            <a:r>
              <a:rPr lang="es-MX" sz="2400" dirty="0" err="1" smtClean="0">
                <a:solidFill>
                  <a:srgbClr val="FFFF00"/>
                </a:solidFill>
              </a:rPr>
              <a:t>propagator</a:t>
            </a:r>
            <a:r>
              <a:rPr lang="es-MX" sz="2400" dirty="0" smtClean="0">
                <a:solidFill>
                  <a:srgbClr val="FFFF00"/>
                </a:solidFill>
              </a:rPr>
              <a:t>) </a:t>
            </a:r>
            <a:r>
              <a:rPr lang="es-MX" sz="2400" dirty="0" err="1" smtClean="0">
                <a:solidFill>
                  <a:srgbClr val="FFFF00"/>
                </a:solidFill>
              </a:rPr>
              <a:t>with</a:t>
            </a:r>
            <a:r>
              <a:rPr lang="es-MX" sz="2400" dirty="0" smtClean="0">
                <a:solidFill>
                  <a:srgbClr val="FFFF00"/>
                </a:solidFill>
              </a:rPr>
              <a:t> </a:t>
            </a:r>
            <a:r>
              <a:rPr lang="es-MX" sz="2400" dirty="0" err="1" smtClean="0">
                <a:solidFill>
                  <a:srgbClr val="FFFF00"/>
                </a:solidFill>
              </a:rPr>
              <a:t>lattice</a:t>
            </a:r>
            <a:r>
              <a:rPr lang="es-MX" sz="2400" dirty="0" smtClean="0">
                <a:solidFill>
                  <a:srgbClr val="FFFF00"/>
                </a:solidFill>
              </a:rPr>
              <a:t> </a:t>
            </a:r>
            <a:r>
              <a:rPr lang="es-MX" sz="2400" dirty="0" err="1" smtClean="0">
                <a:solidFill>
                  <a:srgbClr val="FFFF00"/>
                </a:solidFill>
              </a:rPr>
              <a:t>results</a:t>
            </a:r>
            <a:r>
              <a:rPr lang="es-MX" sz="2400" dirty="0" smtClean="0">
                <a:solidFill>
                  <a:srgbClr val="FFFF00"/>
                </a:solidFill>
              </a:rPr>
              <a:t>.</a:t>
            </a:r>
            <a:r>
              <a:rPr lang="it-IT" sz="2400" dirty="0">
                <a:solidFill>
                  <a:srgbClr val="FFFF00"/>
                </a:solidFill>
              </a:rPr>
              <a:t> </a:t>
            </a:r>
            <a:endParaRPr lang="it-IT" sz="2400" dirty="0" smtClean="0">
              <a:solidFill>
                <a:srgbClr val="FFFF00"/>
              </a:solidFill>
            </a:endParaRPr>
          </a:p>
          <a:p>
            <a:endParaRPr lang="it-IT" dirty="0" smtClean="0">
              <a:solidFill>
                <a:srgbClr val="FFFF00"/>
              </a:solidFill>
            </a:endParaRPr>
          </a:p>
          <a:p>
            <a:r>
              <a:rPr lang="it-IT" dirty="0" smtClean="0">
                <a:solidFill>
                  <a:srgbClr val="FFFF00"/>
                </a:solidFill>
              </a:rPr>
              <a:t>S</a:t>
            </a:r>
            <a:r>
              <a:rPr lang="it-IT" dirty="0">
                <a:solidFill>
                  <a:srgbClr val="FFFF00"/>
                </a:solidFill>
              </a:rPr>
              <a:t>. Noguera and N.N. Scoccola Phys. Rev. D 78, 114002 (</a:t>
            </a:r>
            <a:r>
              <a:rPr lang="it-IT" dirty="0" smtClean="0">
                <a:solidFill>
                  <a:srgbClr val="FFFF00"/>
                </a:solidFill>
              </a:rPr>
              <a:t>2008);</a:t>
            </a:r>
            <a:r>
              <a:rPr lang="es-MX" dirty="0" smtClean="0">
                <a:solidFill>
                  <a:srgbClr val="FFFF00"/>
                </a:solidFill>
              </a:rPr>
              <a:t>J.P</a:t>
            </a:r>
            <a:r>
              <a:rPr lang="es-MX" dirty="0">
                <a:solidFill>
                  <a:srgbClr val="FFFF00"/>
                </a:solidFill>
              </a:rPr>
              <a:t>. Carlomagno, D. </a:t>
            </a:r>
            <a:r>
              <a:rPr lang="es-MX" dirty="0" err="1">
                <a:solidFill>
                  <a:srgbClr val="FFFF00"/>
                </a:solidFill>
              </a:rPr>
              <a:t>Gomez</a:t>
            </a:r>
            <a:r>
              <a:rPr lang="es-MX" dirty="0">
                <a:solidFill>
                  <a:srgbClr val="FFFF00"/>
                </a:solidFill>
              </a:rPr>
              <a:t> </a:t>
            </a:r>
            <a:r>
              <a:rPr lang="es-MX" dirty="0" err="1">
                <a:solidFill>
                  <a:srgbClr val="FFFF00"/>
                </a:solidFill>
              </a:rPr>
              <a:t>Dumm</a:t>
            </a:r>
            <a:r>
              <a:rPr lang="es-MX" dirty="0">
                <a:solidFill>
                  <a:srgbClr val="FFFF00"/>
                </a:solidFill>
              </a:rPr>
              <a:t>, and N.N. </a:t>
            </a:r>
            <a:r>
              <a:rPr lang="es-MX" dirty="0" err="1">
                <a:solidFill>
                  <a:srgbClr val="FFFF00"/>
                </a:solidFill>
              </a:rPr>
              <a:t>Scoccola</a:t>
            </a:r>
            <a:r>
              <a:rPr lang="es-MX" dirty="0">
                <a:solidFill>
                  <a:srgbClr val="FFFF00"/>
                </a:solidFill>
              </a:rPr>
              <a:t>, </a:t>
            </a:r>
            <a:r>
              <a:rPr lang="es-MX" dirty="0" err="1">
                <a:solidFill>
                  <a:srgbClr val="FFFF00"/>
                </a:solidFill>
              </a:rPr>
              <a:t>Phys</a:t>
            </a:r>
            <a:r>
              <a:rPr lang="es-MX" dirty="0">
                <a:solidFill>
                  <a:srgbClr val="FFFF00"/>
                </a:solidFill>
              </a:rPr>
              <a:t>. Rev. D 88, 074034 (2013).</a:t>
            </a:r>
            <a:endParaRPr lang="es-MX" dirty="0" smtClean="0">
              <a:solidFill>
                <a:srgbClr val="FFFF00"/>
              </a:solidFill>
            </a:endParaRPr>
          </a:p>
          <a:p>
            <a:endParaRPr lang="es-MX" sz="2400" dirty="0">
              <a:solidFill>
                <a:srgbClr val="FFFF00"/>
              </a:solidFill>
            </a:endParaRPr>
          </a:p>
          <a:p>
            <a:endParaRPr lang="es-MX" sz="2400" dirty="0" smtClean="0">
              <a:solidFill>
                <a:srgbClr val="FFFF00"/>
              </a:solidFill>
            </a:endParaRPr>
          </a:p>
          <a:p>
            <a:endParaRPr lang="es-MX" sz="2400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901253" cy="294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603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1556792"/>
            <a:ext cx="898373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err="1" smtClean="0">
                <a:solidFill>
                  <a:srgbClr val="FFFF00"/>
                </a:solidFill>
              </a:rPr>
              <a:t>The</a:t>
            </a:r>
            <a:r>
              <a:rPr lang="es-MX" sz="2000" dirty="0" smtClean="0">
                <a:solidFill>
                  <a:srgbClr val="FFFF00"/>
                </a:solidFill>
              </a:rPr>
              <a:t> trace of </a:t>
            </a:r>
            <a:r>
              <a:rPr lang="es-MX" sz="2000" dirty="0" err="1" smtClean="0">
                <a:solidFill>
                  <a:srgbClr val="FFFF00"/>
                </a:solidFill>
              </a:rPr>
              <a:t>the</a:t>
            </a:r>
            <a:r>
              <a:rPr lang="es-MX" sz="2000" dirty="0" smtClean="0">
                <a:solidFill>
                  <a:srgbClr val="FFFF00"/>
                </a:solidFill>
              </a:rPr>
              <a:t> </a:t>
            </a:r>
            <a:r>
              <a:rPr lang="es-MX" sz="2000" dirty="0" err="1" smtClean="0">
                <a:solidFill>
                  <a:srgbClr val="FFFF00"/>
                </a:solidFill>
              </a:rPr>
              <a:t>Polyakov</a:t>
            </a:r>
            <a:r>
              <a:rPr lang="es-MX" sz="2000" dirty="0" smtClean="0">
                <a:solidFill>
                  <a:srgbClr val="FFFF00"/>
                </a:solidFill>
              </a:rPr>
              <a:t> </a:t>
            </a:r>
            <a:r>
              <a:rPr lang="es-MX" sz="2000" dirty="0" err="1" smtClean="0">
                <a:solidFill>
                  <a:srgbClr val="FFFF00"/>
                </a:solidFill>
              </a:rPr>
              <a:t>loop</a:t>
            </a:r>
            <a:r>
              <a:rPr lang="es-MX" sz="2000" dirty="0" smtClean="0">
                <a:solidFill>
                  <a:srgbClr val="FFFF00"/>
                </a:solidFill>
              </a:rPr>
              <a:t> </a:t>
            </a:r>
            <a:r>
              <a:rPr lang="es-MX" sz="2000" dirty="0" err="1" smtClean="0">
                <a:solidFill>
                  <a:srgbClr val="FFFF00"/>
                </a:solidFill>
              </a:rPr>
              <a:t>is</a:t>
            </a:r>
            <a:r>
              <a:rPr lang="es-MX" sz="2000" dirty="0" smtClean="0">
                <a:solidFill>
                  <a:srgbClr val="FFFF00"/>
                </a:solidFill>
              </a:rPr>
              <a:t> </a:t>
            </a:r>
            <a:r>
              <a:rPr lang="es-MX" sz="2000" dirty="0" err="1" smtClean="0">
                <a:solidFill>
                  <a:srgbClr val="FFFF00"/>
                </a:solidFill>
              </a:rPr>
              <a:t>an</a:t>
            </a:r>
            <a:r>
              <a:rPr lang="es-MX" sz="2000" dirty="0" smtClean="0">
                <a:solidFill>
                  <a:srgbClr val="FFFF00"/>
                </a:solidFill>
              </a:rPr>
              <a:t> </a:t>
            </a:r>
            <a:r>
              <a:rPr lang="es-MX" sz="2000" dirty="0" err="1" smtClean="0">
                <a:solidFill>
                  <a:srgbClr val="FFFF00"/>
                </a:solidFill>
              </a:rPr>
              <a:t>exact</a:t>
            </a:r>
            <a:r>
              <a:rPr lang="es-MX" sz="2000" dirty="0" smtClean="0">
                <a:solidFill>
                  <a:srgbClr val="FFFF00"/>
                </a:solidFill>
              </a:rPr>
              <a:t> </a:t>
            </a:r>
            <a:r>
              <a:rPr lang="es-MX" sz="2000" dirty="0" err="1" smtClean="0">
                <a:solidFill>
                  <a:srgbClr val="FFFF00"/>
                </a:solidFill>
              </a:rPr>
              <a:t>order</a:t>
            </a:r>
            <a:r>
              <a:rPr lang="es-MX" sz="2000" dirty="0" smtClean="0">
                <a:solidFill>
                  <a:srgbClr val="FFFF00"/>
                </a:solidFill>
              </a:rPr>
              <a:t> </a:t>
            </a:r>
            <a:r>
              <a:rPr lang="es-MX" sz="2000" dirty="0" err="1" smtClean="0">
                <a:solidFill>
                  <a:srgbClr val="FFFF00"/>
                </a:solidFill>
              </a:rPr>
              <a:t>parameter</a:t>
            </a:r>
            <a:r>
              <a:rPr lang="es-MX" sz="2000" dirty="0" smtClean="0">
                <a:solidFill>
                  <a:srgbClr val="FFFF00"/>
                </a:solidFill>
              </a:rPr>
              <a:t> </a:t>
            </a:r>
            <a:r>
              <a:rPr lang="es-MX" sz="2000" dirty="0" err="1" smtClean="0">
                <a:solidFill>
                  <a:srgbClr val="FFFF00"/>
                </a:solidFill>
              </a:rPr>
              <a:t>for</a:t>
            </a:r>
            <a:r>
              <a:rPr lang="es-MX" sz="2000" dirty="0" smtClean="0">
                <a:solidFill>
                  <a:srgbClr val="FFFF00"/>
                </a:solidFill>
              </a:rPr>
              <a:t> a </a:t>
            </a:r>
            <a:r>
              <a:rPr lang="es-MX" sz="2000" dirty="0" err="1" smtClean="0">
                <a:solidFill>
                  <a:srgbClr val="FFFF00"/>
                </a:solidFill>
              </a:rPr>
              <a:t>pure</a:t>
            </a:r>
            <a:r>
              <a:rPr lang="es-MX" sz="2000" dirty="0" smtClean="0">
                <a:solidFill>
                  <a:srgbClr val="FFFF00"/>
                </a:solidFill>
              </a:rPr>
              <a:t> Gluon-</a:t>
            </a:r>
            <a:r>
              <a:rPr lang="es-MX" sz="2000" dirty="0" err="1">
                <a:solidFill>
                  <a:srgbClr val="FFFF00"/>
                </a:solidFill>
              </a:rPr>
              <a:t>t</a:t>
            </a:r>
            <a:r>
              <a:rPr lang="es-MX" sz="2000" dirty="0" err="1" smtClean="0">
                <a:solidFill>
                  <a:srgbClr val="FFFF00"/>
                </a:solidFill>
              </a:rPr>
              <a:t>heory</a:t>
            </a:r>
            <a:r>
              <a:rPr lang="es-MX" sz="2000" dirty="0" smtClean="0">
                <a:solidFill>
                  <a:srgbClr val="FFFF00"/>
                </a:solidFill>
              </a:rPr>
              <a:t>. </a:t>
            </a:r>
            <a:r>
              <a:rPr lang="es-MX" sz="2000" dirty="0" err="1" smtClean="0">
                <a:solidFill>
                  <a:srgbClr val="FFFF00"/>
                </a:solidFill>
              </a:rPr>
              <a:t>It</a:t>
            </a:r>
            <a:r>
              <a:rPr lang="es-MX" sz="2000" dirty="0" smtClean="0">
                <a:solidFill>
                  <a:srgbClr val="FFFF00"/>
                </a:solidFill>
              </a:rPr>
              <a:t> </a:t>
            </a:r>
            <a:r>
              <a:rPr lang="es-MX" sz="2000" dirty="0" err="1" smtClean="0">
                <a:solidFill>
                  <a:srgbClr val="FFFF00"/>
                </a:solidFill>
              </a:rPr>
              <a:t>becomes</a:t>
            </a:r>
            <a:r>
              <a:rPr lang="es-MX" sz="2000" dirty="0" smtClean="0">
                <a:solidFill>
                  <a:srgbClr val="FFFF00"/>
                </a:solidFill>
              </a:rPr>
              <a:t> </a:t>
            </a:r>
            <a:r>
              <a:rPr lang="es-MX" sz="2000" dirty="0" err="1" smtClean="0">
                <a:solidFill>
                  <a:srgbClr val="FFFF00"/>
                </a:solidFill>
              </a:rPr>
              <a:t>an</a:t>
            </a:r>
            <a:r>
              <a:rPr lang="es-MX" sz="2000" dirty="0" smtClean="0">
                <a:solidFill>
                  <a:srgbClr val="FFFF00"/>
                </a:solidFill>
              </a:rPr>
              <a:t> </a:t>
            </a:r>
            <a:r>
              <a:rPr lang="es-MX" sz="2000" dirty="0" err="1" smtClean="0">
                <a:solidFill>
                  <a:srgbClr val="FFFF00"/>
                </a:solidFill>
              </a:rPr>
              <a:t>approximate</a:t>
            </a:r>
            <a:r>
              <a:rPr lang="es-MX" sz="2000" dirty="0" smtClean="0">
                <a:solidFill>
                  <a:srgbClr val="FFFF00"/>
                </a:solidFill>
              </a:rPr>
              <a:t> </a:t>
            </a:r>
            <a:r>
              <a:rPr lang="es-MX" sz="2000" dirty="0" err="1" smtClean="0">
                <a:solidFill>
                  <a:srgbClr val="FFFF00"/>
                </a:solidFill>
              </a:rPr>
              <a:t>object</a:t>
            </a:r>
            <a:r>
              <a:rPr lang="es-MX" sz="2000" dirty="0" smtClean="0">
                <a:solidFill>
                  <a:srgbClr val="FFFF00"/>
                </a:solidFill>
              </a:rPr>
              <a:t> </a:t>
            </a:r>
            <a:r>
              <a:rPr lang="es-MX" sz="2000" dirty="0" err="1" smtClean="0">
                <a:solidFill>
                  <a:srgbClr val="FFFF00"/>
                </a:solidFill>
              </a:rPr>
              <a:t>when</a:t>
            </a:r>
            <a:r>
              <a:rPr lang="es-MX" sz="2000" dirty="0" smtClean="0">
                <a:solidFill>
                  <a:srgbClr val="FFFF00"/>
                </a:solidFill>
              </a:rPr>
              <a:t> quarks are </a:t>
            </a:r>
            <a:r>
              <a:rPr lang="es-MX" sz="2000" dirty="0" err="1" smtClean="0">
                <a:solidFill>
                  <a:srgbClr val="FFFF00"/>
                </a:solidFill>
              </a:rPr>
              <a:t>introduced</a:t>
            </a:r>
            <a:r>
              <a:rPr lang="es-MX" sz="2000" dirty="0" smtClean="0">
                <a:solidFill>
                  <a:srgbClr val="FFFF00"/>
                </a:solidFill>
              </a:rPr>
              <a:t>. </a:t>
            </a:r>
            <a:r>
              <a:rPr lang="es-MX" sz="2000" dirty="0" err="1" smtClean="0">
                <a:solidFill>
                  <a:srgbClr val="FFFF00"/>
                </a:solidFill>
              </a:rPr>
              <a:t>The</a:t>
            </a:r>
            <a:r>
              <a:rPr lang="es-MX" sz="2000" dirty="0" smtClean="0">
                <a:solidFill>
                  <a:srgbClr val="FFFF00"/>
                </a:solidFill>
              </a:rPr>
              <a:t> </a:t>
            </a:r>
            <a:r>
              <a:rPr lang="es-MX" sz="2000" dirty="0" err="1" smtClean="0">
                <a:solidFill>
                  <a:srgbClr val="FFFF00"/>
                </a:solidFill>
              </a:rPr>
              <a:t>phase</a:t>
            </a:r>
            <a:r>
              <a:rPr lang="es-MX" sz="2000" dirty="0" smtClean="0">
                <a:solidFill>
                  <a:srgbClr val="FFFF00"/>
                </a:solidFill>
              </a:rPr>
              <a:t> </a:t>
            </a:r>
            <a:r>
              <a:rPr lang="es-MX" sz="2000" dirty="0" err="1" smtClean="0">
                <a:solidFill>
                  <a:srgbClr val="FFFF00"/>
                </a:solidFill>
              </a:rPr>
              <a:t>transition</a:t>
            </a:r>
            <a:r>
              <a:rPr lang="es-MX" sz="2000" dirty="0" smtClean="0">
                <a:solidFill>
                  <a:srgbClr val="FFFF00"/>
                </a:solidFill>
              </a:rPr>
              <a:t> </a:t>
            </a:r>
            <a:r>
              <a:rPr lang="es-MX" sz="2000" dirty="0" err="1" smtClean="0">
                <a:solidFill>
                  <a:srgbClr val="FFFF00"/>
                </a:solidFill>
              </a:rPr>
              <a:t>becomes</a:t>
            </a:r>
            <a:r>
              <a:rPr lang="es-MX" sz="2000" dirty="0" smtClean="0">
                <a:solidFill>
                  <a:srgbClr val="FFFF00"/>
                </a:solidFill>
              </a:rPr>
              <a:t> a crossover.</a:t>
            </a:r>
          </a:p>
          <a:p>
            <a:endParaRPr lang="es-MX" sz="2000" dirty="0" smtClean="0">
              <a:solidFill>
                <a:srgbClr val="FFFF00"/>
              </a:solidFill>
            </a:endParaRPr>
          </a:p>
          <a:p>
            <a:r>
              <a:rPr lang="es-MX" sz="2000" dirty="0" err="1" smtClean="0">
                <a:solidFill>
                  <a:srgbClr val="FFFF00"/>
                </a:solidFill>
              </a:rPr>
              <a:t>The</a:t>
            </a:r>
            <a:r>
              <a:rPr lang="es-MX" sz="2000" dirty="0" smtClean="0">
                <a:solidFill>
                  <a:srgbClr val="FFFF00"/>
                </a:solidFill>
              </a:rPr>
              <a:t> trace of </a:t>
            </a:r>
            <a:r>
              <a:rPr lang="es-MX" sz="2000" dirty="0" err="1" smtClean="0">
                <a:solidFill>
                  <a:srgbClr val="FFFF00"/>
                </a:solidFill>
              </a:rPr>
              <a:t>the</a:t>
            </a:r>
            <a:r>
              <a:rPr lang="es-MX" sz="2000" dirty="0" smtClean="0">
                <a:solidFill>
                  <a:srgbClr val="FFFF00"/>
                </a:solidFill>
              </a:rPr>
              <a:t> </a:t>
            </a:r>
            <a:r>
              <a:rPr lang="es-MX" sz="2000" dirty="0" err="1" smtClean="0">
                <a:solidFill>
                  <a:srgbClr val="FFFF00"/>
                </a:solidFill>
              </a:rPr>
              <a:t>Polyakov</a:t>
            </a:r>
            <a:r>
              <a:rPr lang="es-MX" sz="2000" dirty="0" smtClean="0">
                <a:solidFill>
                  <a:srgbClr val="FFFF00"/>
                </a:solidFill>
              </a:rPr>
              <a:t> </a:t>
            </a:r>
            <a:r>
              <a:rPr lang="es-MX" sz="2000" dirty="0" err="1" smtClean="0">
                <a:solidFill>
                  <a:srgbClr val="FFFF00"/>
                </a:solidFill>
              </a:rPr>
              <a:t>loop</a:t>
            </a:r>
            <a:r>
              <a:rPr lang="es-MX" sz="2000" dirty="0" smtClean="0">
                <a:solidFill>
                  <a:srgbClr val="FFFF00"/>
                </a:solidFill>
              </a:rPr>
              <a:t> </a:t>
            </a:r>
            <a:r>
              <a:rPr lang="es-MX" sz="2000" dirty="0" err="1" smtClean="0">
                <a:solidFill>
                  <a:srgbClr val="FFFF00"/>
                </a:solidFill>
              </a:rPr>
              <a:t>is</a:t>
            </a:r>
            <a:r>
              <a:rPr lang="es-MX" sz="2000" dirty="0" smtClean="0">
                <a:solidFill>
                  <a:srgbClr val="FFFF00"/>
                </a:solidFill>
              </a:rPr>
              <a:t> </a:t>
            </a:r>
            <a:r>
              <a:rPr lang="es-MX" sz="2000" dirty="0" err="1" smtClean="0">
                <a:solidFill>
                  <a:srgbClr val="FFFF00"/>
                </a:solidFill>
              </a:rPr>
              <a:t>an</a:t>
            </a:r>
            <a:r>
              <a:rPr lang="es-MX" sz="2000" dirty="0" smtClean="0">
                <a:solidFill>
                  <a:srgbClr val="FFFF00"/>
                </a:solidFill>
              </a:rPr>
              <a:t> </a:t>
            </a:r>
            <a:r>
              <a:rPr lang="es-MX" sz="2000" dirty="0" err="1" smtClean="0">
                <a:solidFill>
                  <a:srgbClr val="FFFF00"/>
                </a:solidFill>
              </a:rPr>
              <a:t>approximate</a:t>
            </a:r>
            <a:r>
              <a:rPr lang="es-MX" sz="2000" dirty="0" smtClean="0">
                <a:solidFill>
                  <a:srgbClr val="FFFF00"/>
                </a:solidFill>
              </a:rPr>
              <a:t> </a:t>
            </a:r>
            <a:r>
              <a:rPr lang="es-MX" sz="2000" dirty="0" err="1" smtClean="0">
                <a:solidFill>
                  <a:srgbClr val="FFFF00"/>
                </a:solidFill>
              </a:rPr>
              <a:t>order</a:t>
            </a:r>
            <a:r>
              <a:rPr lang="es-MX" sz="2000" dirty="0" smtClean="0">
                <a:solidFill>
                  <a:srgbClr val="FFFF00"/>
                </a:solidFill>
              </a:rPr>
              <a:t> </a:t>
            </a:r>
            <a:r>
              <a:rPr lang="es-MX" sz="2000" dirty="0" err="1" smtClean="0">
                <a:solidFill>
                  <a:srgbClr val="FFFF00"/>
                </a:solidFill>
              </a:rPr>
              <a:t>parameter</a:t>
            </a:r>
            <a:r>
              <a:rPr lang="es-MX" sz="2000" dirty="0" smtClean="0">
                <a:solidFill>
                  <a:srgbClr val="FFFF00"/>
                </a:solidFill>
              </a:rPr>
              <a:t> </a:t>
            </a:r>
            <a:r>
              <a:rPr lang="es-MX" sz="2000" dirty="0" err="1" smtClean="0">
                <a:solidFill>
                  <a:srgbClr val="FFFF00"/>
                </a:solidFill>
              </a:rPr>
              <a:t>for</a:t>
            </a:r>
            <a:r>
              <a:rPr lang="es-MX" sz="2000" dirty="0" smtClean="0">
                <a:solidFill>
                  <a:srgbClr val="FFFF00"/>
                </a:solidFill>
              </a:rPr>
              <a:t> </a:t>
            </a:r>
            <a:r>
              <a:rPr lang="es-MX" sz="2000" dirty="0" err="1" smtClean="0">
                <a:solidFill>
                  <a:srgbClr val="FFFF00"/>
                </a:solidFill>
              </a:rPr>
              <a:t>the</a:t>
            </a:r>
            <a:r>
              <a:rPr lang="es-MX" sz="2000" dirty="0" smtClean="0">
                <a:solidFill>
                  <a:srgbClr val="FFFF00"/>
                </a:solidFill>
              </a:rPr>
              <a:t> center of SU(3)</a:t>
            </a:r>
            <a:r>
              <a:rPr lang="es-MX" sz="2000" baseline="-25000" dirty="0" smtClean="0">
                <a:solidFill>
                  <a:srgbClr val="FFFF00"/>
                </a:solidFill>
              </a:rPr>
              <a:t>c</a:t>
            </a:r>
            <a:r>
              <a:rPr lang="es-MX" sz="2000" dirty="0" smtClean="0">
                <a:solidFill>
                  <a:srgbClr val="FFFF00"/>
                </a:solidFill>
              </a:rPr>
              <a:t> = Z</a:t>
            </a:r>
            <a:r>
              <a:rPr lang="es-MX" sz="2000" baseline="-25000" dirty="0" smtClean="0">
                <a:solidFill>
                  <a:srgbClr val="FFFF00"/>
                </a:solidFill>
              </a:rPr>
              <a:t>3</a:t>
            </a:r>
            <a:r>
              <a:rPr lang="es-MX" sz="2000" dirty="0" smtClean="0">
                <a:solidFill>
                  <a:srgbClr val="FFFF00"/>
                </a:solidFill>
              </a:rPr>
              <a:t>. </a:t>
            </a:r>
            <a:r>
              <a:rPr lang="es-MX" sz="2000" dirty="0" err="1" smtClean="0">
                <a:solidFill>
                  <a:srgbClr val="FFFF00"/>
                </a:solidFill>
              </a:rPr>
              <a:t>Breaking</a:t>
            </a:r>
            <a:r>
              <a:rPr lang="es-MX" sz="2000" dirty="0" smtClean="0">
                <a:solidFill>
                  <a:srgbClr val="FFFF00"/>
                </a:solidFill>
              </a:rPr>
              <a:t> of Z</a:t>
            </a:r>
            <a:r>
              <a:rPr lang="es-MX" sz="2000" baseline="-25000" dirty="0" smtClean="0">
                <a:solidFill>
                  <a:srgbClr val="FFFF00"/>
                </a:solidFill>
              </a:rPr>
              <a:t>3</a:t>
            </a:r>
            <a:r>
              <a:rPr lang="es-MX" sz="2000" dirty="0" smtClean="0">
                <a:solidFill>
                  <a:srgbClr val="FFFF00"/>
                </a:solidFill>
              </a:rPr>
              <a:t> has to do </a:t>
            </a:r>
            <a:r>
              <a:rPr lang="es-MX" sz="2000" dirty="0" err="1" smtClean="0">
                <a:solidFill>
                  <a:srgbClr val="FFFF00"/>
                </a:solidFill>
              </a:rPr>
              <a:t>with</a:t>
            </a:r>
            <a:r>
              <a:rPr lang="es-MX" sz="2000" dirty="0" smtClean="0">
                <a:solidFill>
                  <a:srgbClr val="FFFF00"/>
                </a:solidFill>
              </a:rPr>
              <a:t> </a:t>
            </a:r>
            <a:r>
              <a:rPr lang="es-MX" sz="2000" dirty="0" err="1" smtClean="0">
                <a:solidFill>
                  <a:srgbClr val="FFFF00"/>
                </a:solidFill>
              </a:rPr>
              <a:t>deconfinement</a:t>
            </a:r>
            <a:r>
              <a:rPr lang="es-MX" sz="2000" dirty="0" smtClean="0">
                <a:solidFill>
                  <a:srgbClr val="FFFF00"/>
                </a:solidFill>
              </a:rPr>
              <a:t>.</a:t>
            </a:r>
          </a:p>
          <a:p>
            <a:endParaRPr lang="es-MX" sz="2000" dirty="0">
              <a:solidFill>
                <a:srgbClr val="FFFF00"/>
              </a:solidFill>
            </a:endParaRPr>
          </a:p>
          <a:p>
            <a:r>
              <a:rPr lang="es-MX" sz="2000" dirty="0" err="1" smtClean="0">
                <a:solidFill>
                  <a:srgbClr val="FFFF00"/>
                </a:solidFill>
              </a:rPr>
              <a:t>The</a:t>
            </a:r>
            <a:r>
              <a:rPr lang="es-MX" sz="2000" dirty="0" smtClean="0">
                <a:solidFill>
                  <a:srgbClr val="FFFF00"/>
                </a:solidFill>
              </a:rPr>
              <a:t> </a:t>
            </a:r>
            <a:r>
              <a:rPr lang="es-MX" sz="2000" dirty="0" err="1" smtClean="0">
                <a:solidFill>
                  <a:srgbClr val="FFFF00"/>
                </a:solidFill>
              </a:rPr>
              <a:t>potentials</a:t>
            </a:r>
            <a:r>
              <a:rPr lang="es-MX" sz="2000" dirty="0" smtClean="0">
                <a:solidFill>
                  <a:srgbClr val="FFFF00"/>
                </a:solidFill>
              </a:rPr>
              <a:t> </a:t>
            </a:r>
            <a:r>
              <a:rPr lang="es-MX" sz="2000" dirty="0" err="1" smtClean="0">
                <a:solidFill>
                  <a:srgbClr val="FFFF00"/>
                </a:solidFill>
              </a:rPr>
              <a:t>must</a:t>
            </a:r>
            <a:r>
              <a:rPr lang="es-MX" sz="2000" dirty="0" smtClean="0">
                <a:solidFill>
                  <a:srgbClr val="FFFF00"/>
                </a:solidFill>
              </a:rPr>
              <a:t> reproduce, at </a:t>
            </a:r>
            <a:r>
              <a:rPr lang="es-MX" sz="2000" dirty="0" err="1" smtClean="0">
                <a:solidFill>
                  <a:srgbClr val="FFFF00"/>
                </a:solidFill>
              </a:rPr>
              <a:t>high</a:t>
            </a:r>
            <a:r>
              <a:rPr lang="es-MX" sz="2000" dirty="0" smtClean="0">
                <a:solidFill>
                  <a:srgbClr val="FFFF00"/>
                </a:solidFill>
              </a:rPr>
              <a:t> </a:t>
            </a:r>
            <a:r>
              <a:rPr lang="es-MX" sz="2000" dirty="0" err="1" smtClean="0">
                <a:solidFill>
                  <a:srgbClr val="FFFF00"/>
                </a:solidFill>
              </a:rPr>
              <a:t>temperature</a:t>
            </a:r>
            <a:r>
              <a:rPr lang="es-MX" sz="2000" dirty="0" smtClean="0">
                <a:solidFill>
                  <a:srgbClr val="FFFF00"/>
                </a:solidFill>
              </a:rPr>
              <a:t>, </a:t>
            </a:r>
            <a:r>
              <a:rPr lang="es-MX" sz="2000" dirty="0" err="1" smtClean="0">
                <a:solidFill>
                  <a:srgbClr val="FFFF00"/>
                </a:solidFill>
              </a:rPr>
              <a:t>the</a:t>
            </a:r>
            <a:r>
              <a:rPr lang="es-MX" sz="2000" dirty="0" smtClean="0">
                <a:solidFill>
                  <a:srgbClr val="FFFF00"/>
                </a:solidFill>
              </a:rPr>
              <a:t> </a:t>
            </a:r>
            <a:r>
              <a:rPr lang="es-MX" sz="2000" dirty="0" err="1" smtClean="0">
                <a:solidFill>
                  <a:srgbClr val="FFFF00"/>
                </a:solidFill>
              </a:rPr>
              <a:t>pressure</a:t>
            </a:r>
            <a:r>
              <a:rPr lang="es-MX" sz="2000" dirty="0" smtClean="0">
                <a:solidFill>
                  <a:srgbClr val="FFFF00"/>
                </a:solidFill>
              </a:rPr>
              <a:t> of </a:t>
            </a:r>
            <a:r>
              <a:rPr lang="es-MX" sz="2000" dirty="0" err="1" smtClean="0">
                <a:solidFill>
                  <a:srgbClr val="FFFF00"/>
                </a:solidFill>
              </a:rPr>
              <a:t>an</a:t>
            </a:r>
            <a:r>
              <a:rPr lang="es-MX" sz="2000" dirty="0" smtClean="0">
                <a:solidFill>
                  <a:srgbClr val="FFFF00"/>
                </a:solidFill>
              </a:rPr>
              <a:t> ideal gas (</a:t>
            </a:r>
            <a:r>
              <a:rPr lang="es-MX" sz="2000" dirty="0" err="1" smtClean="0">
                <a:solidFill>
                  <a:srgbClr val="FFFF00"/>
                </a:solidFill>
              </a:rPr>
              <a:t>with</a:t>
            </a:r>
            <a:r>
              <a:rPr lang="es-MX" sz="2000" dirty="0" smtClean="0">
                <a:solidFill>
                  <a:srgbClr val="FFFF00"/>
                </a:solidFill>
              </a:rPr>
              <a:t> </a:t>
            </a:r>
            <a:r>
              <a:rPr lang="es-MX" sz="2000" dirty="0" err="1" smtClean="0">
                <a:solidFill>
                  <a:srgbClr val="FFFF00"/>
                </a:solidFill>
              </a:rPr>
              <a:t>the</a:t>
            </a:r>
            <a:r>
              <a:rPr lang="es-MX" sz="2000" dirty="0" smtClean="0">
                <a:solidFill>
                  <a:srgbClr val="FFFF00"/>
                </a:solidFill>
              </a:rPr>
              <a:t> </a:t>
            </a:r>
            <a:r>
              <a:rPr lang="es-MX" sz="2000" dirty="0" err="1" smtClean="0">
                <a:solidFill>
                  <a:srgbClr val="FFFF00"/>
                </a:solidFill>
              </a:rPr>
              <a:t>corresponding</a:t>
            </a:r>
            <a:r>
              <a:rPr lang="es-MX" sz="2000" dirty="0" smtClean="0">
                <a:solidFill>
                  <a:srgbClr val="FFFF00"/>
                </a:solidFill>
              </a:rPr>
              <a:t> </a:t>
            </a:r>
            <a:r>
              <a:rPr lang="es-MX" sz="2000" dirty="0" err="1" smtClean="0">
                <a:solidFill>
                  <a:srgbClr val="FFFF00"/>
                </a:solidFill>
              </a:rPr>
              <a:t>degrees</a:t>
            </a:r>
            <a:r>
              <a:rPr lang="es-MX" sz="2000" dirty="0" smtClean="0">
                <a:solidFill>
                  <a:srgbClr val="FFFF00"/>
                </a:solidFill>
              </a:rPr>
              <a:t> of </a:t>
            </a:r>
            <a:r>
              <a:rPr lang="es-MX" sz="2000" dirty="0" err="1" smtClean="0">
                <a:solidFill>
                  <a:srgbClr val="FFFF00"/>
                </a:solidFill>
              </a:rPr>
              <a:t>freedom</a:t>
            </a:r>
            <a:r>
              <a:rPr lang="es-MX" sz="2000" dirty="0" smtClean="0">
                <a:solidFill>
                  <a:srgbClr val="FFFF00"/>
                </a:solidFill>
              </a:rPr>
              <a:t>) and, at </a:t>
            </a:r>
            <a:r>
              <a:rPr lang="es-MX" sz="2000" dirty="0" err="1" smtClean="0">
                <a:solidFill>
                  <a:srgbClr val="FFFF00"/>
                </a:solidFill>
              </a:rPr>
              <a:t>small</a:t>
            </a:r>
            <a:r>
              <a:rPr lang="es-MX" sz="2000" dirty="0" smtClean="0">
                <a:solidFill>
                  <a:srgbClr val="FFFF00"/>
                </a:solidFill>
              </a:rPr>
              <a:t> </a:t>
            </a:r>
            <a:r>
              <a:rPr lang="es-MX" sz="2000" dirty="0" err="1" smtClean="0">
                <a:solidFill>
                  <a:srgbClr val="FFFF00"/>
                </a:solidFill>
              </a:rPr>
              <a:t>temperatures</a:t>
            </a:r>
            <a:r>
              <a:rPr lang="es-MX" sz="2000" dirty="0" smtClean="0">
                <a:solidFill>
                  <a:srgbClr val="FFFF00"/>
                </a:solidFill>
              </a:rPr>
              <a:t> </a:t>
            </a:r>
            <a:r>
              <a:rPr lang="es-MX" sz="2000" dirty="0" err="1" smtClean="0">
                <a:solidFill>
                  <a:srgbClr val="FFFF00"/>
                </a:solidFill>
              </a:rPr>
              <a:t>they</a:t>
            </a:r>
            <a:r>
              <a:rPr lang="es-MX" sz="2000" dirty="0" smtClean="0">
                <a:solidFill>
                  <a:srgbClr val="FFFF00"/>
                </a:solidFill>
              </a:rPr>
              <a:t> </a:t>
            </a:r>
            <a:r>
              <a:rPr lang="es-MX" sz="2000" dirty="0" err="1" smtClean="0">
                <a:solidFill>
                  <a:srgbClr val="FFFF00"/>
                </a:solidFill>
              </a:rPr>
              <a:t>must</a:t>
            </a:r>
            <a:r>
              <a:rPr lang="es-MX" sz="2000" dirty="0" smtClean="0">
                <a:solidFill>
                  <a:srgbClr val="FFFF00"/>
                </a:solidFill>
              </a:rPr>
              <a:t> </a:t>
            </a:r>
            <a:r>
              <a:rPr lang="es-MX" sz="2000" dirty="0" err="1" smtClean="0">
                <a:solidFill>
                  <a:srgbClr val="FFFF00"/>
                </a:solidFill>
              </a:rPr>
              <a:t>have</a:t>
            </a:r>
            <a:r>
              <a:rPr lang="es-MX" sz="2000" dirty="0" smtClean="0">
                <a:solidFill>
                  <a:srgbClr val="FFFF00"/>
                </a:solidFill>
              </a:rPr>
              <a:t> a </a:t>
            </a:r>
            <a:r>
              <a:rPr lang="es-MX" sz="2000" dirty="0" err="1" smtClean="0">
                <a:solidFill>
                  <a:srgbClr val="FFFF00"/>
                </a:solidFill>
              </a:rPr>
              <a:t>smooth</a:t>
            </a:r>
            <a:r>
              <a:rPr lang="es-MX" sz="2000" dirty="0" smtClean="0">
                <a:solidFill>
                  <a:srgbClr val="FFFF00"/>
                </a:solidFill>
              </a:rPr>
              <a:t> </a:t>
            </a:r>
            <a:r>
              <a:rPr lang="es-MX" sz="2000" dirty="0" err="1" smtClean="0">
                <a:solidFill>
                  <a:srgbClr val="FFFF00"/>
                </a:solidFill>
              </a:rPr>
              <a:t>correspondence</a:t>
            </a:r>
            <a:r>
              <a:rPr lang="es-MX" sz="2000" dirty="0" smtClean="0">
                <a:solidFill>
                  <a:srgbClr val="FFFF00"/>
                </a:solidFill>
              </a:rPr>
              <a:t> </a:t>
            </a:r>
            <a:r>
              <a:rPr lang="es-MX" sz="2000" dirty="0" err="1" smtClean="0">
                <a:solidFill>
                  <a:srgbClr val="FFFF00"/>
                </a:solidFill>
              </a:rPr>
              <a:t>with</a:t>
            </a:r>
            <a:r>
              <a:rPr lang="es-MX" sz="2000" dirty="0" smtClean="0">
                <a:solidFill>
                  <a:srgbClr val="FFFF00"/>
                </a:solidFill>
              </a:rPr>
              <a:t> </a:t>
            </a:r>
            <a:r>
              <a:rPr lang="es-MX" sz="2000" dirty="0" err="1" smtClean="0">
                <a:solidFill>
                  <a:srgbClr val="FFFF00"/>
                </a:solidFill>
              </a:rPr>
              <a:t>lattice</a:t>
            </a:r>
            <a:r>
              <a:rPr lang="es-MX" sz="2000" dirty="0" smtClean="0">
                <a:solidFill>
                  <a:srgbClr val="FFFF00"/>
                </a:solidFill>
              </a:rPr>
              <a:t> </a:t>
            </a:r>
            <a:r>
              <a:rPr lang="es-MX" sz="2000" dirty="0" err="1" smtClean="0">
                <a:solidFill>
                  <a:srgbClr val="FFFF00"/>
                </a:solidFill>
              </a:rPr>
              <a:t>results</a:t>
            </a:r>
            <a:r>
              <a:rPr lang="es-MX" sz="2000" dirty="0" smtClean="0">
                <a:solidFill>
                  <a:srgbClr val="FFFF00"/>
                </a:solidFill>
              </a:rPr>
              <a:t>.</a:t>
            </a:r>
          </a:p>
          <a:p>
            <a:endParaRPr lang="es-MX" sz="2000" dirty="0">
              <a:solidFill>
                <a:srgbClr val="FFFF00"/>
              </a:solidFill>
            </a:endParaRPr>
          </a:p>
          <a:p>
            <a:r>
              <a:rPr lang="es-MX" sz="2000" dirty="0" err="1" smtClean="0">
                <a:solidFill>
                  <a:srgbClr val="FFFF00"/>
                </a:solidFill>
              </a:rPr>
              <a:t>Finally</a:t>
            </a:r>
            <a:r>
              <a:rPr lang="es-MX" sz="2000" dirty="0" smtClean="0">
                <a:solidFill>
                  <a:srgbClr val="FFFF00"/>
                </a:solidFill>
              </a:rPr>
              <a:t>: Non-local versus local NJL </a:t>
            </a:r>
            <a:r>
              <a:rPr lang="es-MX" sz="2000" dirty="0" err="1" smtClean="0">
                <a:solidFill>
                  <a:srgbClr val="FFFF00"/>
                </a:solidFill>
              </a:rPr>
              <a:t>models</a:t>
            </a:r>
            <a:r>
              <a:rPr lang="es-MX" sz="2000" dirty="0" smtClean="0">
                <a:solidFill>
                  <a:srgbClr val="FFFF00"/>
                </a:solidFill>
              </a:rPr>
              <a:t>:  </a:t>
            </a:r>
            <a:r>
              <a:rPr lang="es-MX" sz="2000" dirty="0" err="1" smtClean="0">
                <a:solidFill>
                  <a:srgbClr val="FFFF00"/>
                </a:solidFill>
              </a:rPr>
              <a:t>we</a:t>
            </a:r>
            <a:r>
              <a:rPr lang="es-MX" sz="2000" dirty="0" smtClean="0">
                <a:solidFill>
                  <a:srgbClr val="FFFF00"/>
                </a:solidFill>
              </a:rPr>
              <a:t> </a:t>
            </a:r>
            <a:r>
              <a:rPr lang="es-MX" sz="2000" dirty="0" err="1" smtClean="0">
                <a:solidFill>
                  <a:srgbClr val="FFFF00"/>
                </a:solidFill>
              </a:rPr>
              <a:t>get</a:t>
            </a:r>
            <a:r>
              <a:rPr lang="es-MX" sz="2000" dirty="0" smtClean="0">
                <a:solidFill>
                  <a:srgbClr val="FFFF00"/>
                </a:solidFill>
              </a:rPr>
              <a:t> a </a:t>
            </a:r>
            <a:r>
              <a:rPr lang="es-MX" sz="2000" dirty="0" err="1" smtClean="0">
                <a:solidFill>
                  <a:srgbClr val="FFFF00"/>
                </a:solidFill>
              </a:rPr>
              <a:t>much</a:t>
            </a:r>
            <a:r>
              <a:rPr lang="es-MX" sz="2000" dirty="0" smtClean="0">
                <a:solidFill>
                  <a:srgbClr val="FFFF00"/>
                </a:solidFill>
              </a:rPr>
              <a:t> </a:t>
            </a:r>
            <a:r>
              <a:rPr lang="es-MX" sz="2000" dirty="0" err="1" smtClean="0">
                <a:solidFill>
                  <a:srgbClr val="FFFF00"/>
                </a:solidFill>
              </a:rPr>
              <a:t>better</a:t>
            </a:r>
            <a:r>
              <a:rPr lang="es-MX" sz="2000" dirty="0" smtClean="0">
                <a:solidFill>
                  <a:srgbClr val="FFFF00"/>
                </a:solidFill>
              </a:rPr>
              <a:t> </a:t>
            </a:r>
            <a:r>
              <a:rPr lang="es-MX" sz="2000" dirty="0" err="1" smtClean="0">
                <a:solidFill>
                  <a:srgbClr val="FFFF00"/>
                </a:solidFill>
              </a:rPr>
              <a:t>agreement</a:t>
            </a:r>
            <a:r>
              <a:rPr lang="es-MX" sz="2000" dirty="0" smtClean="0">
                <a:solidFill>
                  <a:srgbClr val="FFFF00"/>
                </a:solidFill>
              </a:rPr>
              <a:t> </a:t>
            </a:r>
            <a:r>
              <a:rPr lang="es-MX" sz="2000" dirty="0" err="1" smtClean="0">
                <a:solidFill>
                  <a:srgbClr val="FFFF00"/>
                </a:solidFill>
              </a:rPr>
              <a:t>with</a:t>
            </a:r>
            <a:r>
              <a:rPr lang="es-MX" sz="2000" dirty="0" smtClean="0">
                <a:solidFill>
                  <a:srgbClr val="FFFF00"/>
                </a:solidFill>
              </a:rPr>
              <a:t> </a:t>
            </a:r>
            <a:r>
              <a:rPr lang="es-MX" sz="2000" dirty="0" err="1" smtClean="0">
                <a:solidFill>
                  <a:srgbClr val="FFFF00"/>
                </a:solidFill>
              </a:rPr>
              <a:t>lattice</a:t>
            </a:r>
            <a:r>
              <a:rPr lang="es-MX" sz="2000" dirty="0" smtClean="0">
                <a:solidFill>
                  <a:srgbClr val="FFFF00"/>
                </a:solidFill>
              </a:rPr>
              <a:t> </a:t>
            </a:r>
            <a:r>
              <a:rPr lang="es-MX" sz="2000" dirty="0" err="1" smtClean="0">
                <a:solidFill>
                  <a:srgbClr val="FFFF00"/>
                </a:solidFill>
              </a:rPr>
              <a:t>results</a:t>
            </a:r>
            <a:r>
              <a:rPr lang="es-MX" sz="2000" dirty="0" smtClean="0">
                <a:solidFill>
                  <a:srgbClr val="FFFF00"/>
                </a:solidFill>
              </a:rPr>
              <a:t> (</a:t>
            </a:r>
            <a:r>
              <a:rPr lang="es-MX" sz="2000" dirty="0" err="1" smtClean="0">
                <a:solidFill>
                  <a:srgbClr val="FFFF00"/>
                </a:solidFill>
              </a:rPr>
              <a:t>for</a:t>
            </a:r>
            <a:r>
              <a:rPr lang="es-MX" sz="2000" dirty="0" smtClean="0">
                <a:solidFill>
                  <a:srgbClr val="FFFF00"/>
                </a:solidFill>
              </a:rPr>
              <a:t> </a:t>
            </a:r>
            <a:r>
              <a:rPr lang="es-MX" sz="2000" dirty="0" err="1" smtClean="0">
                <a:solidFill>
                  <a:srgbClr val="FFFF00"/>
                </a:solidFill>
              </a:rPr>
              <a:t>the</a:t>
            </a:r>
            <a:r>
              <a:rPr lang="es-MX" sz="2000" dirty="0" smtClean="0">
                <a:solidFill>
                  <a:srgbClr val="FFFF00"/>
                </a:solidFill>
              </a:rPr>
              <a:t> </a:t>
            </a:r>
            <a:r>
              <a:rPr lang="es-MX" sz="2000" dirty="0" err="1" smtClean="0">
                <a:solidFill>
                  <a:srgbClr val="FFFF00"/>
                </a:solidFill>
              </a:rPr>
              <a:t>behavior</a:t>
            </a:r>
            <a:r>
              <a:rPr lang="es-MX" sz="2000" dirty="0" smtClean="0">
                <a:solidFill>
                  <a:srgbClr val="FFFF00"/>
                </a:solidFill>
              </a:rPr>
              <a:t> of </a:t>
            </a:r>
            <a:r>
              <a:rPr lang="es-MX" sz="2000" dirty="0" err="1" smtClean="0">
                <a:solidFill>
                  <a:srgbClr val="FFFF00"/>
                </a:solidFill>
              </a:rPr>
              <a:t>the</a:t>
            </a:r>
            <a:r>
              <a:rPr lang="es-MX" sz="2000" dirty="0" smtClean="0">
                <a:solidFill>
                  <a:srgbClr val="FFFF00"/>
                </a:solidFill>
              </a:rPr>
              <a:t> quark </a:t>
            </a:r>
            <a:r>
              <a:rPr lang="es-MX" sz="2000" dirty="0" err="1" smtClean="0">
                <a:solidFill>
                  <a:srgbClr val="FFFF00"/>
                </a:solidFill>
              </a:rPr>
              <a:t>propagators</a:t>
            </a:r>
            <a:r>
              <a:rPr lang="es-MX" sz="2000" dirty="0" smtClean="0">
                <a:solidFill>
                  <a:srgbClr val="FFFF00"/>
                </a:solidFill>
              </a:rPr>
              <a:t>).  In </a:t>
            </a:r>
            <a:r>
              <a:rPr lang="es-MX" sz="2000" dirty="0" err="1" smtClean="0">
                <a:solidFill>
                  <a:srgbClr val="FFFF00"/>
                </a:solidFill>
              </a:rPr>
              <a:t>the</a:t>
            </a:r>
            <a:r>
              <a:rPr lang="es-MX" sz="2000" dirty="0" smtClean="0">
                <a:solidFill>
                  <a:srgbClr val="FFFF00"/>
                </a:solidFill>
              </a:rPr>
              <a:t> non-local </a:t>
            </a:r>
            <a:r>
              <a:rPr lang="es-MX" sz="2000" dirty="0" err="1" smtClean="0">
                <a:solidFill>
                  <a:srgbClr val="FFFF00"/>
                </a:solidFill>
              </a:rPr>
              <a:t>version</a:t>
            </a:r>
            <a:r>
              <a:rPr lang="es-MX" sz="2000" dirty="0" smtClean="0">
                <a:solidFill>
                  <a:srgbClr val="FFFF00"/>
                </a:solidFill>
              </a:rPr>
              <a:t>, </a:t>
            </a:r>
            <a:r>
              <a:rPr lang="es-MX" sz="2000" dirty="0" err="1" smtClean="0">
                <a:solidFill>
                  <a:srgbClr val="FFFF00"/>
                </a:solidFill>
              </a:rPr>
              <a:t>chiral</a:t>
            </a:r>
            <a:r>
              <a:rPr lang="es-MX" sz="2000" dirty="0" smtClean="0">
                <a:solidFill>
                  <a:srgbClr val="FFFF00"/>
                </a:solidFill>
              </a:rPr>
              <a:t> </a:t>
            </a:r>
            <a:r>
              <a:rPr lang="es-MX" sz="2000" dirty="0" err="1" smtClean="0">
                <a:solidFill>
                  <a:srgbClr val="FFFF00"/>
                </a:solidFill>
              </a:rPr>
              <a:t>symmetry</a:t>
            </a:r>
            <a:r>
              <a:rPr lang="es-MX" sz="2000" dirty="0" smtClean="0">
                <a:solidFill>
                  <a:srgbClr val="FFFF00"/>
                </a:solidFill>
              </a:rPr>
              <a:t> </a:t>
            </a:r>
            <a:r>
              <a:rPr lang="es-MX" sz="2000" dirty="0" err="1" smtClean="0">
                <a:solidFill>
                  <a:srgbClr val="FFFF00"/>
                </a:solidFill>
              </a:rPr>
              <a:t>restoration</a:t>
            </a:r>
            <a:r>
              <a:rPr lang="es-MX" sz="2000" dirty="0" smtClean="0">
                <a:solidFill>
                  <a:srgbClr val="FFFF00"/>
                </a:solidFill>
              </a:rPr>
              <a:t> and </a:t>
            </a:r>
            <a:r>
              <a:rPr lang="es-MX" sz="2000" dirty="0" err="1" smtClean="0">
                <a:solidFill>
                  <a:srgbClr val="FFFF00"/>
                </a:solidFill>
              </a:rPr>
              <a:t>deconfinement</a:t>
            </a:r>
            <a:r>
              <a:rPr lang="es-MX" sz="2000" dirty="0" smtClean="0">
                <a:solidFill>
                  <a:srgbClr val="FFFF00"/>
                </a:solidFill>
              </a:rPr>
              <a:t> </a:t>
            </a:r>
            <a:r>
              <a:rPr lang="es-MX" sz="2000" dirty="0" err="1" smtClean="0">
                <a:solidFill>
                  <a:srgbClr val="FFFF00"/>
                </a:solidFill>
              </a:rPr>
              <a:t>occure</a:t>
            </a:r>
            <a:r>
              <a:rPr lang="es-MX" sz="2000" dirty="0" smtClean="0">
                <a:solidFill>
                  <a:srgbClr val="FFFF00"/>
                </a:solidFill>
              </a:rPr>
              <a:t> at </a:t>
            </a:r>
            <a:r>
              <a:rPr lang="es-MX" sz="2000" dirty="0" err="1" smtClean="0">
                <a:solidFill>
                  <a:srgbClr val="FFFF00"/>
                </a:solidFill>
              </a:rPr>
              <a:t>the</a:t>
            </a:r>
            <a:r>
              <a:rPr lang="es-MX" sz="2000" dirty="0" smtClean="0">
                <a:solidFill>
                  <a:srgbClr val="FFFF00"/>
                </a:solidFill>
              </a:rPr>
              <a:t> </a:t>
            </a:r>
            <a:r>
              <a:rPr lang="es-MX" sz="2000" dirty="0" err="1" smtClean="0">
                <a:solidFill>
                  <a:srgbClr val="FFFF00"/>
                </a:solidFill>
              </a:rPr>
              <a:t>same</a:t>
            </a:r>
            <a:r>
              <a:rPr lang="es-MX" sz="2000" dirty="0" smtClean="0">
                <a:solidFill>
                  <a:srgbClr val="FFFF00"/>
                </a:solidFill>
              </a:rPr>
              <a:t> </a:t>
            </a:r>
            <a:r>
              <a:rPr lang="es-MX" sz="2000" dirty="0" err="1" smtClean="0">
                <a:solidFill>
                  <a:srgbClr val="FFFF00"/>
                </a:solidFill>
              </a:rPr>
              <a:t>critical</a:t>
            </a:r>
            <a:r>
              <a:rPr lang="es-MX" sz="2000" dirty="0" smtClean="0">
                <a:solidFill>
                  <a:srgbClr val="FFFF00"/>
                </a:solidFill>
              </a:rPr>
              <a:t> </a:t>
            </a:r>
            <a:r>
              <a:rPr lang="es-MX" sz="2000" dirty="0" err="1" smtClean="0">
                <a:solidFill>
                  <a:srgbClr val="FFFF00"/>
                </a:solidFill>
              </a:rPr>
              <a:t>temperature</a:t>
            </a:r>
            <a:r>
              <a:rPr lang="es-MX" sz="2000" dirty="0" smtClean="0">
                <a:solidFill>
                  <a:srgbClr val="FFFF00"/>
                </a:solidFill>
              </a:rPr>
              <a:t>.</a:t>
            </a:r>
            <a:endParaRPr lang="es-MX" sz="2000" dirty="0">
              <a:solidFill>
                <a:srgbClr val="FFFF00"/>
              </a:solidFill>
            </a:endParaRPr>
          </a:p>
          <a:p>
            <a:endParaRPr lang="es-MX" sz="2000" dirty="0" smtClean="0">
              <a:solidFill>
                <a:srgbClr val="FFFF00"/>
              </a:solidFill>
            </a:endParaRPr>
          </a:p>
          <a:p>
            <a:endParaRPr lang="es-MX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6098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endParaRPr lang="es-MX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s-MX" dirty="0" smtClean="0">
                <a:solidFill>
                  <a:srgbClr val="FFFF00"/>
                </a:solidFill>
              </a:rPr>
              <a:t>   </a:t>
            </a:r>
            <a:r>
              <a:rPr lang="es-MX" dirty="0" err="1" smtClean="0">
                <a:solidFill>
                  <a:srgbClr val="FFFF00"/>
                </a:solidFill>
              </a:rPr>
              <a:t>This</a:t>
            </a:r>
            <a:r>
              <a:rPr lang="es-MX" dirty="0" smtClean="0">
                <a:solidFill>
                  <a:srgbClr val="FFFF00"/>
                </a:solidFill>
              </a:rPr>
              <a:t> </a:t>
            </a:r>
            <a:r>
              <a:rPr lang="es-MX" dirty="0" err="1" smtClean="0">
                <a:solidFill>
                  <a:srgbClr val="FFFF00"/>
                </a:solidFill>
              </a:rPr>
              <a:t>talk</a:t>
            </a:r>
            <a:r>
              <a:rPr lang="es-MX" dirty="0" smtClean="0">
                <a:solidFill>
                  <a:srgbClr val="FFFF00"/>
                </a:solidFill>
              </a:rPr>
              <a:t> </a:t>
            </a:r>
            <a:r>
              <a:rPr lang="es-MX" dirty="0" err="1" smtClean="0">
                <a:solidFill>
                  <a:srgbClr val="FFFF00"/>
                </a:solidFill>
              </a:rPr>
              <a:t>is</a:t>
            </a:r>
            <a:r>
              <a:rPr lang="es-MX" dirty="0" smtClean="0">
                <a:solidFill>
                  <a:srgbClr val="FFFF00"/>
                </a:solidFill>
              </a:rPr>
              <a:t> </a:t>
            </a:r>
            <a:r>
              <a:rPr lang="es-MX" dirty="0" err="1" smtClean="0">
                <a:solidFill>
                  <a:srgbClr val="FFFF00"/>
                </a:solidFill>
              </a:rPr>
              <a:t>based</a:t>
            </a:r>
            <a:r>
              <a:rPr lang="es-MX" dirty="0" smtClean="0">
                <a:solidFill>
                  <a:srgbClr val="FFFF00"/>
                </a:solidFill>
              </a:rPr>
              <a:t> </a:t>
            </a:r>
            <a:r>
              <a:rPr lang="es-MX" dirty="0" err="1" smtClean="0">
                <a:solidFill>
                  <a:srgbClr val="FFFF00"/>
                </a:solidFill>
              </a:rPr>
              <a:t>on</a:t>
            </a:r>
            <a:r>
              <a:rPr lang="es-MX" dirty="0" smtClean="0">
                <a:solidFill>
                  <a:srgbClr val="FFFF00"/>
                </a:solidFill>
              </a:rPr>
              <a:t> </a:t>
            </a:r>
            <a:r>
              <a:rPr lang="es-MX" dirty="0" err="1" smtClean="0">
                <a:solidFill>
                  <a:srgbClr val="FFFF00"/>
                </a:solidFill>
              </a:rPr>
              <a:t>the</a:t>
            </a:r>
            <a:r>
              <a:rPr lang="es-MX" dirty="0" smtClean="0">
                <a:solidFill>
                  <a:srgbClr val="FFFF00"/>
                </a:solidFill>
              </a:rPr>
              <a:t> </a:t>
            </a:r>
            <a:r>
              <a:rPr lang="es-MX" dirty="0" err="1" smtClean="0">
                <a:solidFill>
                  <a:srgbClr val="FFFF00"/>
                </a:solidFill>
              </a:rPr>
              <a:t>article</a:t>
            </a:r>
            <a:r>
              <a:rPr lang="es-MX" dirty="0" smtClean="0">
                <a:solidFill>
                  <a:srgbClr val="FFFF00"/>
                </a:solidFill>
              </a:rPr>
              <a:t>:</a:t>
            </a:r>
          </a:p>
          <a:p>
            <a:endParaRPr lang="es-MX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s-MX" sz="2800" dirty="0" smtClean="0">
                <a:solidFill>
                  <a:srgbClr val="FFFF00"/>
                </a:solidFill>
              </a:rPr>
              <a:t>“</a:t>
            </a:r>
            <a:r>
              <a:rPr lang="es-MX" sz="2800" dirty="0" err="1" smtClean="0">
                <a:solidFill>
                  <a:srgbClr val="FFFF00"/>
                </a:solidFill>
              </a:rPr>
              <a:t>Comparison</a:t>
            </a:r>
            <a:r>
              <a:rPr lang="es-MX" sz="2800" dirty="0" smtClean="0">
                <a:solidFill>
                  <a:srgbClr val="FFFF00"/>
                </a:solidFill>
              </a:rPr>
              <a:t> </a:t>
            </a:r>
            <a:r>
              <a:rPr lang="es-MX" sz="2800" dirty="0" err="1" smtClean="0">
                <a:solidFill>
                  <a:srgbClr val="FFFF00"/>
                </a:solidFill>
              </a:rPr>
              <a:t>between</a:t>
            </a:r>
            <a:r>
              <a:rPr lang="es-MX" sz="2800" dirty="0" smtClean="0">
                <a:solidFill>
                  <a:srgbClr val="FFFF00"/>
                </a:solidFill>
              </a:rPr>
              <a:t> </a:t>
            </a:r>
            <a:r>
              <a:rPr lang="es-MX" sz="2800" dirty="0" err="1" smtClean="0">
                <a:solidFill>
                  <a:srgbClr val="FFFF00"/>
                </a:solidFill>
              </a:rPr>
              <a:t>the</a:t>
            </a:r>
            <a:r>
              <a:rPr lang="es-MX" sz="2800" dirty="0" smtClean="0">
                <a:solidFill>
                  <a:srgbClr val="FFFF00"/>
                </a:solidFill>
              </a:rPr>
              <a:t> continuum </a:t>
            </a:r>
            <a:r>
              <a:rPr lang="es-MX" sz="2800" dirty="0" err="1" smtClean="0">
                <a:solidFill>
                  <a:srgbClr val="FFFF00"/>
                </a:solidFill>
              </a:rPr>
              <a:t>threshold</a:t>
            </a:r>
            <a:r>
              <a:rPr lang="es-MX" sz="2800" dirty="0" smtClean="0">
                <a:solidFill>
                  <a:srgbClr val="FFFF00"/>
                </a:solidFill>
              </a:rPr>
              <a:t>       and </a:t>
            </a:r>
            <a:r>
              <a:rPr lang="es-MX" sz="2800" dirty="0" err="1" smtClean="0">
                <a:solidFill>
                  <a:srgbClr val="FFFF00"/>
                </a:solidFill>
              </a:rPr>
              <a:t>the</a:t>
            </a:r>
            <a:r>
              <a:rPr lang="es-MX" sz="2800" dirty="0" smtClean="0">
                <a:solidFill>
                  <a:srgbClr val="FFFF00"/>
                </a:solidFill>
              </a:rPr>
              <a:t> </a:t>
            </a:r>
            <a:r>
              <a:rPr lang="es-MX" sz="2800" dirty="0" err="1" smtClean="0">
                <a:solidFill>
                  <a:srgbClr val="FFFF00"/>
                </a:solidFill>
              </a:rPr>
              <a:t>Polyakov</a:t>
            </a:r>
            <a:r>
              <a:rPr lang="es-MX" sz="2800" dirty="0" smtClean="0">
                <a:solidFill>
                  <a:srgbClr val="FFFF00"/>
                </a:solidFill>
              </a:rPr>
              <a:t> </a:t>
            </a:r>
            <a:r>
              <a:rPr lang="es-MX" sz="2800" dirty="0" err="1" smtClean="0">
                <a:solidFill>
                  <a:srgbClr val="FFFF00"/>
                </a:solidFill>
              </a:rPr>
              <a:t>loop</a:t>
            </a:r>
            <a:r>
              <a:rPr lang="es-MX" sz="2800" dirty="0" smtClean="0">
                <a:solidFill>
                  <a:srgbClr val="FFFF00"/>
                </a:solidFill>
              </a:rPr>
              <a:t> as </a:t>
            </a:r>
            <a:r>
              <a:rPr lang="es-MX" sz="2800" dirty="0" err="1" smtClean="0">
                <a:solidFill>
                  <a:srgbClr val="FFFF00"/>
                </a:solidFill>
              </a:rPr>
              <a:t>deconfinement</a:t>
            </a:r>
            <a:r>
              <a:rPr lang="es-MX" sz="2800" dirty="0" smtClean="0">
                <a:solidFill>
                  <a:srgbClr val="FFFF00"/>
                </a:solidFill>
              </a:rPr>
              <a:t> </a:t>
            </a:r>
            <a:r>
              <a:rPr lang="es-MX" sz="2800" dirty="0" err="1" smtClean="0">
                <a:solidFill>
                  <a:srgbClr val="FFFF00"/>
                </a:solidFill>
              </a:rPr>
              <a:t>order</a:t>
            </a:r>
            <a:r>
              <a:rPr lang="es-MX" sz="2800" dirty="0" smtClean="0">
                <a:solidFill>
                  <a:srgbClr val="FFFF00"/>
                </a:solidFill>
              </a:rPr>
              <a:t> </a:t>
            </a:r>
            <a:r>
              <a:rPr lang="es-MX" sz="2800" dirty="0" err="1" smtClean="0">
                <a:solidFill>
                  <a:srgbClr val="FFFF00"/>
                </a:solidFill>
              </a:rPr>
              <a:t>parameters</a:t>
            </a:r>
            <a:r>
              <a:rPr lang="es-MX" sz="2800" dirty="0" smtClean="0">
                <a:solidFill>
                  <a:srgbClr val="FFFF00"/>
                </a:solidFill>
              </a:rPr>
              <a:t>”</a:t>
            </a:r>
          </a:p>
          <a:p>
            <a:endParaRPr lang="es-MX" sz="2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s-MX" sz="2800" dirty="0" smtClean="0">
                <a:solidFill>
                  <a:srgbClr val="FFFF00"/>
                </a:solidFill>
              </a:rPr>
              <a:t>   J. P. Carlomagno and M. </a:t>
            </a:r>
            <a:r>
              <a:rPr lang="es-MX" sz="2800" dirty="0" err="1" smtClean="0">
                <a:solidFill>
                  <a:srgbClr val="FFFF00"/>
                </a:solidFill>
              </a:rPr>
              <a:t>Loewe</a:t>
            </a:r>
            <a:endParaRPr lang="es-MX" sz="2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s-MX" sz="2800" dirty="0">
                <a:solidFill>
                  <a:srgbClr val="FFFF00"/>
                </a:solidFill>
              </a:rPr>
              <a:t> </a:t>
            </a:r>
            <a:r>
              <a:rPr lang="es-MX" sz="2800" dirty="0" smtClean="0">
                <a:solidFill>
                  <a:srgbClr val="FFFF00"/>
                </a:solidFill>
              </a:rPr>
              <a:t>  </a:t>
            </a:r>
            <a:r>
              <a:rPr lang="es-MX" sz="2800" dirty="0" err="1" smtClean="0">
                <a:solidFill>
                  <a:srgbClr val="FFFF00"/>
                </a:solidFill>
              </a:rPr>
              <a:t>Phys</a:t>
            </a:r>
            <a:r>
              <a:rPr lang="es-MX" sz="2800" dirty="0" smtClean="0">
                <a:solidFill>
                  <a:srgbClr val="FFFF00"/>
                </a:solidFill>
              </a:rPr>
              <a:t>. </a:t>
            </a:r>
            <a:r>
              <a:rPr lang="es-MX" sz="2800" dirty="0" err="1" smtClean="0">
                <a:solidFill>
                  <a:srgbClr val="FFFF00"/>
                </a:solidFill>
              </a:rPr>
              <a:t>Rev</a:t>
            </a:r>
            <a:r>
              <a:rPr lang="es-MX" sz="2800" dirty="0" smtClean="0">
                <a:solidFill>
                  <a:srgbClr val="FFFF00"/>
                </a:solidFill>
              </a:rPr>
              <a:t> D95, 036003 (2017)</a:t>
            </a:r>
          </a:p>
          <a:p>
            <a:pPr marL="0" indent="0">
              <a:buNone/>
            </a:pPr>
            <a:endParaRPr lang="es-MX" sz="20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s-MX" sz="2000" dirty="0" smtClean="0">
                <a:solidFill>
                  <a:srgbClr val="FFFF00"/>
                </a:solidFill>
              </a:rPr>
              <a:t>I </a:t>
            </a:r>
            <a:r>
              <a:rPr lang="es-MX" sz="2000" dirty="0" err="1" smtClean="0">
                <a:solidFill>
                  <a:srgbClr val="FFFF00"/>
                </a:solidFill>
              </a:rPr>
              <a:t>acknowledge</a:t>
            </a:r>
            <a:r>
              <a:rPr lang="es-MX" sz="2000" dirty="0" smtClean="0">
                <a:solidFill>
                  <a:srgbClr val="FFFF00"/>
                </a:solidFill>
              </a:rPr>
              <a:t> </a:t>
            </a:r>
            <a:r>
              <a:rPr lang="es-MX" sz="2000" dirty="0" err="1" smtClean="0">
                <a:solidFill>
                  <a:srgbClr val="FFFF00"/>
                </a:solidFill>
              </a:rPr>
              <a:t>support</a:t>
            </a:r>
            <a:r>
              <a:rPr lang="es-MX" sz="2000" dirty="0" smtClean="0">
                <a:solidFill>
                  <a:srgbClr val="FFFF00"/>
                </a:solidFill>
              </a:rPr>
              <a:t> </a:t>
            </a:r>
            <a:r>
              <a:rPr lang="es-MX" sz="2000" dirty="0" err="1" smtClean="0">
                <a:solidFill>
                  <a:srgbClr val="FFFF00"/>
                </a:solidFill>
              </a:rPr>
              <a:t>from</a:t>
            </a:r>
            <a:r>
              <a:rPr lang="es-MX" sz="2000" dirty="0" smtClean="0">
                <a:solidFill>
                  <a:srgbClr val="FFFF00"/>
                </a:solidFill>
              </a:rPr>
              <a:t> </a:t>
            </a:r>
            <a:r>
              <a:rPr lang="es-MX" sz="2000" dirty="0" err="1" smtClean="0">
                <a:solidFill>
                  <a:srgbClr val="FFFF00"/>
                </a:solidFill>
              </a:rPr>
              <a:t>Fondecyt</a:t>
            </a:r>
            <a:r>
              <a:rPr lang="es-MX" sz="2000" dirty="0" smtClean="0">
                <a:solidFill>
                  <a:srgbClr val="FFFF00"/>
                </a:solidFill>
              </a:rPr>
              <a:t> </a:t>
            </a:r>
            <a:r>
              <a:rPr lang="es-MX" sz="2000" dirty="0" err="1" smtClean="0">
                <a:solidFill>
                  <a:srgbClr val="FFFF00"/>
                </a:solidFill>
              </a:rPr>
              <a:t>under</a:t>
            </a:r>
            <a:r>
              <a:rPr lang="es-MX" sz="2000" dirty="0" smtClean="0">
                <a:solidFill>
                  <a:srgbClr val="FFFF00"/>
                </a:solidFill>
              </a:rPr>
              <a:t> </a:t>
            </a:r>
            <a:r>
              <a:rPr lang="es-MX" sz="2000" dirty="0" err="1" smtClean="0">
                <a:solidFill>
                  <a:srgbClr val="FFFF00"/>
                </a:solidFill>
              </a:rPr>
              <a:t>grants</a:t>
            </a:r>
            <a:r>
              <a:rPr lang="es-MX" sz="2000" dirty="0" smtClean="0">
                <a:solidFill>
                  <a:srgbClr val="FFFF00"/>
                </a:solidFill>
              </a:rPr>
              <a:t> 1130063 and 1170107</a:t>
            </a:r>
          </a:p>
          <a:p>
            <a:endParaRPr lang="es-MX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6483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817" y="2276872"/>
            <a:ext cx="5391446" cy="848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6" y="3025492"/>
            <a:ext cx="6720278" cy="215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797152"/>
            <a:ext cx="15049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382817" y="1196752"/>
            <a:ext cx="75827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err="1" smtClean="0"/>
              <a:t>Normally</a:t>
            </a:r>
            <a:r>
              <a:rPr lang="es-MX" sz="2000" dirty="0" smtClean="0"/>
              <a:t>,  </a:t>
            </a:r>
            <a:r>
              <a:rPr lang="es-MX" sz="2000" dirty="0" err="1" smtClean="0"/>
              <a:t>you</a:t>
            </a:r>
            <a:r>
              <a:rPr lang="es-MX" sz="2000" dirty="0" smtClean="0"/>
              <a:t> </a:t>
            </a:r>
            <a:r>
              <a:rPr lang="es-MX" sz="2000" dirty="0" err="1" smtClean="0"/>
              <a:t>perform</a:t>
            </a:r>
            <a:r>
              <a:rPr lang="es-MX" sz="2000" dirty="0" smtClean="0"/>
              <a:t> a </a:t>
            </a:r>
            <a:r>
              <a:rPr lang="es-MX" sz="2000" dirty="0" err="1" smtClean="0"/>
              <a:t>bosonization</a:t>
            </a:r>
            <a:r>
              <a:rPr lang="es-MX" sz="2000" dirty="0" smtClean="0"/>
              <a:t> of </a:t>
            </a:r>
            <a:r>
              <a:rPr lang="es-MX" sz="2000" dirty="0" err="1" smtClean="0"/>
              <a:t>the</a:t>
            </a:r>
            <a:r>
              <a:rPr lang="es-MX" sz="2000" dirty="0" smtClean="0"/>
              <a:t> </a:t>
            </a:r>
            <a:r>
              <a:rPr lang="es-MX" sz="2000" dirty="0" err="1" smtClean="0"/>
              <a:t>theory</a:t>
            </a:r>
            <a:r>
              <a:rPr lang="es-MX" sz="2000" dirty="0" smtClean="0"/>
              <a:t>. </a:t>
            </a:r>
            <a:r>
              <a:rPr lang="es-MX" sz="2000" dirty="0" err="1" smtClean="0"/>
              <a:t>introducing</a:t>
            </a:r>
            <a:endParaRPr lang="es-MX" sz="2000" dirty="0" smtClean="0"/>
          </a:p>
          <a:p>
            <a:r>
              <a:rPr lang="es-MX" sz="2000" dirty="0" err="1"/>
              <a:t>t</a:t>
            </a:r>
            <a:r>
              <a:rPr lang="es-MX" sz="2000" dirty="0" err="1" smtClean="0"/>
              <a:t>wo</a:t>
            </a:r>
            <a:r>
              <a:rPr lang="es-MX" sz="2000" dirty="0" smtClean="0"/>
              <a:t> </a:t>
            </a:r>
            <a:r>
              <a:rPr lang="es-MX" sz="2000" dirty="0" err="1" smtClean="0"/>
              <a:t>scalar</a:t>
            </a:r>
            <a:r>
              <a:rPr lang="es-MX" sz="2000" dirty="0" smtClean="0"/>
              <a:t> </a:t>
            </a:r>
            <a:r>
              <a:rPr lang="es-MX" sz="2000" dirty="0" err="1" smtClean="0"/>
              <a:t>fields</a:t>
            </a:r>
            <a:r>
              <a:rPr lang="es-MX" sz="2000" dirty="0" smtClean="0"/>
              <a:t> and a </a:t>
            </a:r>
            <a:r>
              <a:rPr lang="es-MX" sz="2000" dirty="0" err="1" smtClean="0"/>
              <a:t>triplet</a:t>
            </a:r>
            <a:r>
              <a:rPr lang="es-MX" sz="2000" dirty="0" smtClean="0"/>
              <a:t> of </a:t>
            </a:r>
            <a:r>
              <a:rPr lang="es-MX" sz="2000" dirty="0" err="1" smtClean="0"/>
              <a:t>pseudoscalars</a:t>
            </a:r>
            <a:r>
              <a:rPr lang="es-MX" sz="2000" dirty="0" smtClean="0"/>
              <a:t> </a:t>
            </a:r>
            <a:r>
              <a:rPr lang="es-MX" sz="2000" dirty="0" err="1" smtClean="0"/>
              <a:t>fields</a:t>
            </a:r>
            <a:r>
              <a:rPr lang="es-MX" sz="2000" dirty="0" smtClean="0"/>
              <a:t>, </a:t>
            </a:r>
            <a:r>
              <a:rPr lang="es-MX" sz="2000" dirty="0" err="1" smtClean="0"/>
              <a:t>integrating</a:t>
            </a:r>
            <a:endParaRPr lang="es-MX" sz="2000" dirty="0" smtClean="0"/>
          </a:p>
          <a:p>
            <a:r>
              <a:rPr lang="es-MX" sz="2000" dirty="0" err="1"/>
              <a:t>o</a:t>
            </a:r>
            <a:r>
              <a:rPr lang="es-MX" sz="2000" dirty="0" err="1" smtClean="0"/>
              <a:t>ut</a:t>
            </a:r>
            <a:r>
              <a:rPr lang="es-MX" sz="2000" dirty="0" smtClean="0"/>
              <a:t> </a:t>
            </a:r>
            <a:r>
              <a:rPr lang="es-MX" sz="2000" dirty="0" err="1" smtClean="0"/>
              <a:t>the</a:t>
            </a:r>
            <a:r>
              <a:rPr lang="es-MX" sz="2000" dirty="0" smtClean="0"/>
              <a:t> quark </a:t>
            </a:r>
            <a:r>
              <a:rPr lang="es-MX" sz="2000" dirty="0" err="1" smtClean="0"/>
              <a:t>fields</a:t>
            </a:r>
            <a:endParaRPr lang="es-MX" sz="2000" dirty="0"/>
          </a:p>
        </p:txBody>
      </p:sp>
      <p:sp>
        <p:nvSpPr>
          <p:cNvPr id="3" name="2 CuadroTexto"/>
          <p:cNvSpPr txBox="1"/>
          <p:nvPr/>
        </p:nvSpPr>
        <p:spPr>
          <a:xfrm>
            <a:off x="1308106" y="5157192"/>
            <a:ext cx="6879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Physical</a:t>
            </a:r>
            <a:r>
              <a:rPr lang="es-MX" dirty="0" smtClean="0"/>
              <a:t> </a:t>
            </a:r>
            <a:r>
              <a:rPr lang="es-MX" dirty="0" err="1" smtClean="0"/>
              <a:t>sates</a:t>
            </a:r>
            <a:r>
              <a:rPr lang="es-MX" dirty="0" smtClean="0"/>
              <a:t> </a:t>
            </a:r>
            <a:r>
              <a:rPr lang="es-MX" dirty="0" err="1" smtClean="0"/>
              <a:t>have</a:t>
            </a:r>
            <a:r>
              <a:rPr lang="es-MX" dirty="0" smtClean="0"/>
              <a:t> to be </a:t>
            </a:r>
            <a:r>
              <a:rPr lang="es-MX" dirty="0" err="1" smtClean="0"/>
              <a:t>normalized</a:t>
            </a:r>
            <a:r>
              <a:rPr lang="es-MX" dirty="0" smtClean="0"/>
              <a:t> </a:t>
            </a:r>
            <a:r>
              <a:rPr lang="es-MX" dirty="0" err="1" smtClean="0"/>
              <a:t>through</a:t>
            </a:r>
            <a:endParaRPr lang="es-MX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581" y="5661248"/>
            <a:ext cx="2209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923928" y="5918423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where</a:t>
            </a:r>
            <a:endParaRPr lang="es-MX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086" y="5661248"/>
            <a:ext cx="2209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93369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3877044" cy="658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187624" y="1196752"/>
            <a:ext cx="5480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weak</a:t>
            </a:r>
            <a:r>
              <a:rPr lang="es-MX" dirty="0" smtClean="0"/>
              <a:t> </a:t>
            </a:r>
            <a:r>
              <a:rPr lang="es-MX" dirty="0" err="1" smtClean="0"/>
              <a:t>decay</a:t>
            </a:r>
            <a:r>
              <a:rPr lang="es-MX" dirty="0" smtClean="0"/>
              <a:t> </a:t>
            </a:r>
            <a:r>
              <a:rPr lang="es-MX" dirty="0" err="1" smtClean="0"/>
              <a:t>constants</a:t>
            </a:r>
            <a:r>
              <a:rPr lang="es-MX" dirty="0" smtClean="0"/>
              <a:t> of </a:t>
            </a:r>
            <a:r>
              <a:rPr lang="es-MX" dirty="0" err="1" smtClean="0"/>
              <a:t>pseudoscalar</a:t>
            </a:r>
            <a:r>
              <a:rPr lang="es-MX" dirty="0" smtClean="0"/>
              <a:t> </a:t>
            </a:r>
            <a:r>
              <a:rPr lang="es-MX" dirty="0" err="1" smtClean="0"/>
              <a:t>mesosn</a:t>
            </a:r>
            <a:endParaRPr lang="es-MX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75" y="2981640"/>
            <a:ext cx="4691153" cy="89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259632" y="2636912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where</a:t>
            </a:r>
            <a:endParaRPr lang="es-MX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63802"/>
            <a:ext cx="6484440" cy="961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5356561"/>
            <a:ext cx="3006452" cy="1109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060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5931942" cy="1891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77" y="3573016"/>
            <a:ext cx="72104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581128"/>
            <a:ext cx="37433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595" y="5445224"/>
            <a:ext cx="37052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979712" y="6021288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Where</a:t>
            </a:r>
            <a:r>
              <a:rPr lang="es-MX" dirty="0" smtClean="0"/>
              <a:t> </a:t>
            </a:r>
            <a:r>
              <a:rPr lang="es-MX" dirty="0" err="1" smtClean="0"/>
              <a:t>we</a:t>
            </a:r>
            <a:r>
              <a:rPr lang="es-MX" dirty="0" smtClean="0"/>
              <a:t> </a:t>
            </a:r>
            <a:r>
              <a:rPr lang="es-MX" dirty="0" err="1" smtClean="0"/>
              <a:t>have</a:t>
            </a:r>
            <a:r>
              <a:rPr lang="es-MX" dirty="0" smtClean="0"/>
              <a:t> </a:t>
            </a:r>
            <a:r>
              <a:rPr lang="es-MX" dirty="0" err="1" smtClean="0"/>
              <a:t>expanded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035807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539" y="2393119"/>
            <a:ext cx="1499175" cy="714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0" y="350100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err="1" smtClean="0"/>
              <a:t>There</a:t>
            </a:r>
            <a:r>
              <a:rPr lang="es-MX" sz="2400" dirty="0" smtClean="0"/>
              <a:t> are </a:t>
            </a:r>
            <a:r>
              <a:rPr lang="es-MX" sz="2400" dirty="0" err="1" smtClean="0"/>
              <a:t>several</a:t>
            </a:r>
            <a:r>
              <a:rPr lang="es-MX" sz="2400" dirty="0" smtClean="0"/>
              <a:t> </a:t>
            </a:r>
            <a:r>
              <a:rPr lang="es-MX" sz="2400" dirty="0" err="1" smtClean="0"/>
              <a:t>versions</a:t>
            </a:r>
            <a:r>
              <a:rPr lang="es-MX" sz="2400" dirty="0" smtClean="0"/>
              <a:t> </a:t>
            </a:r>
            <a:r>
              <a:rPr lang="es-MX" sz="2400" dirty="0" err="1" smtClean="0"/>
              <a:t>on</a:t>
            </a:r>
            <a:r>
              <a:rPr lang="es-MX" sz="2400" dirty="0" smtClean="0"/>
              <a:t> </a:t>
            </a:r>
            <a:r>
              <a:rPr lang="es-MX" sz="2400" dirty="0" err="1" smtClean="0"/>
              <a:t>the</a:t>
            </a:r>
            <a:r>
              <a:rPr lang="es-MX" sz="2400" dirty="0" smtClean="0"/>
              <a:t> </a:t>
            </a:r>
            <a:r>
              <a:rPr lang="es-MX" sz="2400" dirty="0" err="1" smtClean="0"/>
              <a:t>market</a:t>
            </a:r>
            <a:r>
              <a:rPr lang="es-MX" sz="2400" dirty="0" smtClean="0"/>
              <a:t>: </a:t>
            </a:r>
            <a:r>
              <a:rPr lang="es-MX" sz="2400" dirty="0" err="1" smtClean="0"/>
              <a:t>Logarithmic</a:t>
            </a:r>
            <a:r>
              <a:rPr lang="es-MX" sz="2400" dirty="0" smtClean="0"/>
              <a:t> </a:t>
            </a:r>
            <a:r>
              <a:rPr lang="es-MX" sz="2400" dirty="0" err="1" smtClean="0"/>
              <a:t>expression</a:t>
            </a:r>
            <a:r>
              <a:rPr lang="es-MX" sz="2400" dirty="0" smtClean="0"/>
              <a:t> </a:t>
            </a:r>
            <a:r>
              <a:rPr lang="es-MX" sz="2400" dirty="0" err="1" smtClean="0"/>
              <a:t>based</a:t>
            </a:r>
            <a:r>
              <a:rPr lang="es-MX" sz="2400" dirty="0" smtClean="0"/>
              <a:t> </a:t>
            </a:r>
            <a:r>
              <a:rPr lang="es-MX" sz="2400" dirty="0" err="1" smtClean="0"/>
              <a:t>on</a:t>
            </a:r>
            <a:r>
              <a:rPr lang="es-MX" sz="2400" dirty="0" smtClean="0"/>
              <a:t> </a:t>
            </a:r>
            <a:r>
              <a:rPr lang="es-MX" sz="2400" dirty="0" err="1" smtClean="0"/>
              <a:t>the</a:t>
            </a:r>
            <a:r>
              <a:rPr lang="es-MX" sz="2400" dirty="0"/>
              <a:t> </a:t>
            </a:r>
            <a:r>
              <a:rPr lang="es-MX" sz="2400" dirty="0" err="1" smtClean="0"/>
              <a:t>Haar</a:t>
            </a:r>
            <a:r>
              <a:rPr lang="es-MX" sz="2400" dirty="0" smtClean="0"/>
              <a:t> </a:t>
            </a:r>
            <a:r>
              <a:rPr lang="es-MX" sz="2400" dirty="0" err="1" smtClean="0"/>
              <a:t>measure</a:t>
            </a:r>
            <a:r>
              <a:rPr lang="es-MX" sz="2400" dirty="0" smtClean="0"/>
              <a:t> of SU(3); </a:t>
            </a:r>
            <a:r>
              <a:rPr lang="es-MX" sz="2400" dirty="0" err="1" smtClean="0"/>
              <a:t>Polynomial</a:t>
            </a:r>
            <a:r>
              <a:rPr lang="es-MX" sz="2400" dirty="0" smtClean="0"/>
              <a:t> a la </a:t>
            </a:r>
            <a:r>
              <a:rPr lang="es-MX" sz="2400" dirty="0" err="1" smtClean="0"/>
              <a:t>Landau-Ginzburg</a:t>
            </a:r>
            <a:r>
              <a:rPr lang="es-MX" sz="2400" dirty="0" smtClean="0"/>
              <a:t>; Fukushima, </a:t>
            </a:r>
            <a:r>
              <a:rPr lang="es-MX" sz="2400" dirty="0" err="1" smtClean="0"/>
              <a:t>Haas</a:t>
            </a:r>
            <a:r>
              <a:rPr lang="es-MX" sz="2400" dirty="0" smtClean="0"/>
              <a:t> et al</a:t>
            </a:r>
          </a:p>
          <a:p>
            <a:r>
              <a:rPr lang="es-MX" sz="2400" dirty="0" smtClean="0"/>
              <a:t>…</a:t>
            </a:r>
            <a:endParaRPr lang="es-MX" sz="2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1187624" y="1916832"/>
            <a:ext cx="69204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err="1" smtClean="0"/>
              <a:t>Some</a:t>
            </a:r>
            <a:r>
              <a:rPr lang="es-MX" sz="2800" dirty="0" smtClean="0"/>
              <a:t> </a:t>
            </a:r>
            <a:r>
              <a:rPr lang="es-MX" sz="2800" dirty="0" err="1" smtClean="0"/>
              <a:t>comments</a:t>
            </a:r>
            <a:r>
              <a:rPr lang="es-MX" sz="2800" dirty="0" smtClean="0"/>
              <a:t> </a:t>
            </a:r>
            <a:r>
              <a:rPr lang="es-MX" sz="2800" dirty="0" err="1" smtClean="0"/>
              <a:t>about</a:t>
            </a:r>
            <a:r>
              <a:rPr lang="es-MX" sz="2800" dirty="0" smtClean="0"/>
              <a:t> </a:t>
            </a:r>
            <a:r>
              <a:rPr lang="es-MX" sz="2800" dirty="0" err="1" smtClean="0"/>
              <a:t>the</a:t>
            </a:r>
            <a:r>
              <a:rPr lang="es-MX" sz="2800" dirty="0" smtClean="0"/>
              <a:t> </a:t>
            </a:r>
            <a:r>
              <a:rPr lang="es-MX" sz="2800" dirty="0" err="1" smtClean="0"/>
              <a:t>Polyakov</a:t>
            </a:r>
            <a:r>
              <a:rPr lang="es-MX" sz="2800" dirty="0" smtClean="0"/>
              <a:t> </a:t>
            </a:r>
            <a:r>
              <a:rPr lang="es-MX" sz="2800" dirty="0" err="1" smtClean="0"/>
              <a:t>loop</a:t>
            </a:r>
            <a:r>
              <a:rPr lang="es-MX" sz="2800" dirty="0" smtClean="0"/>
              <a:t> </a:t>
            </a:r>
          </a:p>
          <a:p>
            <a:r>
              <a:rPr lang="es-MX" sz="2800" dirty="0" err="1" smtClean="0"/>
              <a:t>potential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27149564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923" y="908720"/>
            <a:ext cx="4630453" cy="30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149080"/>
            <a:ext cx="4942399" cy="2051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899592" y="548680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In </a:t>
            </a:r>
            <a:r>
              <a:rPr lang="es-MX" dirty="0" err="1" smtClean="0"/>
              <a:t>detail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29144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48747"/>
            <a:ext cx="47148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115616" y="764704"/>
            <a:ext cx="76738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configuration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largest</a:t>
            </a:r>
            <a:r>
              <a:rPr lang="es-MX" dirty="0"/>
              <a:t> </a:t>
            </a:r>
            <a:r>
              <a:rPr lang="es-MX" dirty="0" err="1"/>
              <a:t>weight</a:t>
            </a:r>
            <a:r>
              <a:rPr lang="es-MX" dirty="0"/>
              <a:t> in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path</a:t>
            </a:r>
            <a:r>
              <a:rPr lang="es-MX" dirty="0"/>
              <a:t> integral </a:t>
            </a:r>
            <a:r>
              <a:rPr lang="es-MX" dirty="0" err="1"/>
              <a:t>corresponds</a:t>
            </a:r>
            <a:r>
              <a:rPr lang="es-MX" dirty="0"/>
              <a:t> </a:t>
            </a:r>
            <a:endParaRPr lang="es-MX" dirty="0" smtClean="0"/>
          </a:p>
          <a:p>
            <a:r>
              <a:rPr lang="es-MX" dirty="0" smtClean="0"/>
              <a:t>to </a:t>
            </a:r>
            <a:r>
              <a:rPr lang="es-MX" dirty="0" err="1"/>
              <a:t>the</a:t>
            </a:r>
            <a:r>
              <a:rPr lang="es-MX" dirty="0"/>
              <a:t> mean </a:t>
            </a:r>
            <a:r>
              <a:rPr lang="es-MX" dirty="0" err="1"/>
              <a:t>field</a:t>
            </a:r>
            <a:r>
              <a:rPr lang="es-MX" dirty="0"/>
              <a:t> </a:t>
            </a:r>
            <a:r>
              <a:rPr lang="es-MX" dirty="0" err="1"/>
              <a:t>approximation</a:t>
            </a:r>
            <a:r>
              <a:rPr lang="es-MX" dirty="0" smtClean="0"/>
              <a:t>.</a:t>
            </a:r>
          </a:p>
          <a:p>
            <a:r>
              <a:rPr lang="es-MX" dirty="0" smtClean="0"/>
              <a:t> </a:t>
            </a:r>
          </a:p>
          <a:p>
            <a:r>
              <a:rPr lang="es-MX" dirty="0" err="1" smtClean="0"/>
              <a:t>Eventually</a:t>
            </a:r>
            <a:r>
              <a:rPr lang="es-MX" dirty="0" smtClean="0"/>
              <a:t> </a:t>
            </a:r>
            <a:r>
              <a:rPr lang="es-MX" dirty="0" err="1"/>
              <a:t>we</a:t>
            </a:r>
            <a:r>
              <a:rPr lang="es-MX" dirty="0"/>
              <a:t> </a:t>
            </a:r>
            <a:r>
              <a:rPr lang="es-MX" dirty="0" err="1"/>
              <a:t>found</a:t>
            </a:r>
            <a:r>
              <a:rPr lang="es-MX" dirty="0"/>
              <a:t> </a:t>
            </a:r>
            <a:r>
              <a:rPr lang="es-MX" dirty="0" err="1"/>
              <a:t>for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real </a:t>
            </a:r>
            <a:r>
              <a:rPr lang="es-MX" dirty="0" err="1"/>
              <a:t>part</a:t>
            </a:r>
            <a:r>
              <a:rPr lang="es-MX" dirty="0"/>
              <a:t> of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thermodynamical</a:t>
            </a:r>
            <a:r>
              <a:rPr lang="es-MX" dirty="0"/>
              <a:t> </a:t>
            </a:r>
            <a:r>
              <a:rPr lang="es-MX" dirty="0" err="1"/>
              <a:t>potential</a:t>
            </a:r>
            <a:endParaRPr lang="es-MX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23" y="3654316"/>
            <a:ext cx="6552728" cy="12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350" y="5013176"/>
            <a:ext cx="27241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6759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305752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187624" y="1052736"/>
            <a:ext cx="7131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We</a:t>
            </a:r>
            <a:r>
              <a:rPr lang="es-MX" dirty="0" smtClean="0"/>
              <a:t> </a:t>
            </a:r>
            <a:r>
              <a:rPr lang="es-MX" dirty="0" err="1" smtClean="0"/>
              <a:t>have</a:t>
            </a:r>
            <a:r>
              <a:rPr lang="es-MX" dirty="0" smtClean="0"/>
              <a:t> </a:t>
            </a:r>
            <a:r>
              <a:rPr lang="es-MX" dirty="0" err="1" smtClean="0"/>
              <a:t>used</a:t>
            </a:r>
            <a:r>
              <a:rPr lang="es-MX" dirty="0" smtClean="0"/>
              <a:t> </a:t>
            </a:r>
            <a:r>
              <a:rPr lang="es-MX" dirty="0" err="1" smtClean="0"/>
              <a:t>Gaussian</a:t>
            </a:r>
            <a:r>
              <a:rPr lang="es-MX" dirty="0" smtClean="0"/>
              <a:t> </a:t>
            </a:r>
            <a:r>
              <a:rPr lang="es-MX" dirty="0" err="1" smtClean="0"/>
              <a:t>regulators</a:t>
            </a:r>
            <a:r>
              <a:rPr lang="es-MX" dirty="0" smtClean="0"/>
              <a:t>. </a:t>
            </a:r>
            <a:r>
              <a:rPr lang="es-MX" dirty="0" err="1" smtClean="0"/>
              <a:t>All</a:t>
            </a:r>
            <a:r>
              <a:rPr lang="es-MX" dirty="0" smtClean="0"/>
              <a:t> </a:t>
            </a:r>
            <a:r>
              <a:rPr lang="es-MX" dirty="0" err="1" smtClean="0"/>
              <a:t>parameters</a:t>
            </a:r>
            <a:r>
              <a:rPr lang="es-MX" dirty="0" smtClean="0"/>
              <a:t> </a:t>
            </a:r>
            <a:r>
              <a:rPr lang="es-MX" dirty="0" err="1" smtClean="0"/>
              <a:t>fixed</a:t>
            </a:r>
            <a:r>
              <a:rPr lang="es-MX" dirty="0" smtClean="0"/>
              <a:t> </a:t>
            </a:r>
            <a:r>
              <a:rPr lang="es-MX" dirty="0" err="1" smtClean="0"/>
              <a:t>from</a:t>
            </a:r>
            <a:r>
              <a:rPr lang="es-MX" dirty="0" smtClean="0"/>
              <a:t> </a:t>
            </a:r>
            <a:r>
              <a:rPr lang="es-MX" dirty="0" err="1" smtClean="0"/>
              <a:t>lattice</a:t>
            </a:r>
            <a:r>
              <a:rPr lang="es-MX" dirty="0" smtClean="0"/>
              <a:t>.</a:t>
            </a:r>
            <a:endParaRPr lang="es-MX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9040"/>
            <a:ext cx="70294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835696" y="3284984"/>
            <a:ext cx="377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In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previous</a:t>
            </a:r>
            <a:r>
              <a:rPr lang="es-MX" dirty="0" smtClean="0"/>
              <a:t> page </a:t>
            </a:r>
            <a:r>
              <a:rPr lang="es-MX" dirty="0" err="1" smtClean="0"/>
              <a:t>we</a:t>
            </a:r>
            <a:r>
              <a:rPr lang="es-MX" dirty="0" smtClean="0"/>
              <a:t> </a:t>
            </a:r>
            <a:r>
              <a:rPr lang="es-MX" dirty="0" err="1" smtClean="0"/>
              <a:t>introduced</a:t>
            </a:r>
            <a:endParaRPr lang="es-MX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764407"/>
            <a:ext cx="4049884" cy="480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755576" y="557974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where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01001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99592" y="1052736"/>
            <a:ext cx="73869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err="1" smtClean="0"/>
              <a:t>The</a:t>
            </a:r>
            <a:r>
              <a:rPr lang="es-MX" sz="2400" dirty="0" smtClean="0"/>
              <a:t> set of </a:t>
            </a:r>
            <a:r>
              <a:rPr lang="es-MX" sz="2400" dirty="0" err="1" smtClean="0"/>
              <a:t>parameters</a:t>
            </a:r>
            <a:r>
              <a:rPr lang="es-MX" sz="2400" dirty="0" smtClean="0"/>
              <a:t> </a:t>
            </a:r>
            <a:r>
              <a:rPr lang="es-MX" sz="2400" dirty="0" err="1" smtClean="0"/>
              <a:t>we</a:t>
            </a:r>
            <a:r>
              <a:rPr lang="es-MX" sz="2400" dirty="0" smtClean="0"/>
              <a:t> </a:t>
            </a:r>
            <a:r>
              <a:rPr lang="es-MX" sz="2400" dirty="0" err="1" smtClean="0"/>
              <a:t>have</a:t>
            </a:r>
            <a:r>
              <a:rPr lang="es-MX" sz="2400" dirty="0" smtClean="0"/>
              <a:t> </a:t>
            </a:r>
            <a:r>
              <a:rPr lang="es-MX" sz="2400" dirty="0" err="1" smtClean="0"/>
              <a:t>used</a:t>
            </a:r>
            <a:r>
              <a:rPr lang="es-MX" sz="2400" dirty="0" smtClean="0"/>
              <a:t>, </a:t>
            </a:r>
            <a:r>
              <a:rPr lang="es-MX" sz="2400" dirty="0" err="1" smtClean="0"/>
              <a:t>fixed</a:t>
            </a:r>
            <a:r>
              <a:rPr lang="es-MX" sz="2400" dirty="0" smtClean="0"/>
              <a:t> </a:t>
            </a:r>
            <a:r>
              <a:rPr lang="es-MX" sz="2400" dirty="0" err="1" smtClean="0"/>
              <a:t>from</a:t>
            </a:r>
            <a:r>
              <a:rPr lang="es-MX" sz="2400" dirty="0" smtClean="0"/>
              <a:t> </a:t>
            </a:r>
            <a:r>
              <a:rPr lang="es-MX" sz="2400" dirty="0" err="1" smtClean="0"/>
              <a:t>the</a:t>
            </a:r>
            <a:endParaRPr lang="es-MX" sz="2400" dirty="0" smtClean="0"/>
          </a:p>
          <a:p>
            <a:r>
              <a:rPr lang="es-MX" sz="2400" dirty="0" err="1"/>
              <a:t>a</a:t>
            </a:r>
            <a:r>
              <a:rPr lang="es-MX" sz="2400" dirty="0" err="1" smtClean="0"/>
              <a:t>greement</a:t>
            </a:r>
            <a:r>
              <a:rPr lang="es-MX" sz="2400" dirty="0" smtClean="0"/>
              <a:t> </a:t>
            </a:r>
            <a:r>
              <a:rPr lang="es-MX" sz="2400" dirty="0" err="1" smtClean="0"/>
              <a:t>with</a:t>
            </a:r>
            <a:r>
              <a:rPr lang="es-MX" sz="2400" dirty="0" smtClean="0"/>
              <a:t> </a:t>
            </a:r>
            <a:r>
              <a:rPr lang="es-MX" sz="2400" dirty="0" err="1" smtClean="0"/>
              <a:t>the</a:t>
            </a:r>
            <a:r>
              <a:rPr lang="es-MX" sz="2400" dirty="0" smtClean="0"/>
              <a:t> </a:t>
            </a:r>
            <a:r>
              <a:rPr lang="es-MX" sz="2400" dirty="0" err="1" smtClean="0"/>
              <a:t>lattice</a:t>
            </a:r>
            <a:r>
              <a:rPr lang="es-MX" sz="2400" dirty="0" smtClean="0"/>
              <a:t> </a:t>
            </a:r>
            <a:r>
              <a:rPr lang="es-MX" sz="2400" dirty="0" err="1" smtClean="0"/>
              <a:t>results</a:t>
            </a:r>
            <a:r>
              <a:rPr lang="es-MX" sz="2400" dirty="0" smtClean="0"/>
              <a:t> </a:t>
            </a:r>
            <a:endParaRPr lang="es-MX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60" y="2348880"/>
            <a:ext cx="6551519" cy="244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3975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10979"/>
            <a:ext cx="7772400" cy="6730389"/>
          </a:xfrm>
        </p:spPr>
        <p:txBody>
          <a:bodyPr/>
          <a:lstStyle/>
          <a:p>
            <a:r>
              <a:rPr lang="es-MX" dirty="0" smtClean="0"/>
              <a:t>     C</a:t>
            </a:r>
            <a:endParaRPr lang="es-MX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13823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5508104" y="1124744"/>
            <a:ext cx="368145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rgbClr val="FFFF00"/>
                </a:solidFill>
              </a:rPr>
              <a:t>Continuum </a:t>
            </a:r>
            <a:r>
              <a:rPr lang="es-MX" dirty="0" err="1" smtClean="0">
                <a:solidFill>
                  <a:srgbClr val="FFFF00"/>
                </a:solidFill>
              </a:rPr>
              <a:t>threshold</a:t>
            </a:r>
            <a:r>
              <a:rPr lang="es-MX" dirty="0" smtClean="0">
                <a:solidFill>
                  <a:srgbClr val="FFFF00"/>
                </a:solidFill>
              </a:rPr>
              <a:t> (red </a:t>
            </a:r>
            <a:r>
              <a:rPr lang="es-MX" dirty="0" err="1" smtClean="0">
                <a:solidFill>
                  <a:srgbClr val="FFFF00"/>
                </a:solidFill>
              </a:rPr>
              <a:t>solid</a:t>
            </a:r>
            <a:endParaRPr lang="es-MX" dirty="0" smtClean="0">
              <a:solidFill>
                <a:srgbClr val="FFFF00"/>
              </a:solidFill>
            </a:endParaRPr>
          </a:p>
          <a:p>
            <a:r>
              <a:rPr lang="es-MX" dirty="0">
                <a:solidFill>
                  <a:srgbClr val="FFFF00"/>
                </a:solidFill>
              </a:rPr>
              <a:t>l</a:t>
            </a:r>
            <a:r>
              <a:rPr lang="es-MX" dirty="0" smtClean="0">
                <a:solidFill>
                  <a:srgbClr val="FFFF00"/>
                </a:solidFill>
              </a:rPr>
              <a:t>ine), Trace of </a:t>
            </a:r>
            <a:r>
              <a:rPr lang="es-MX" dirty="0" err="1" smtClean="0">
                <a:solidFill>
                  <a:srgbClr val="FFFF00"/>
                </a:solidFill>
              </a:rPr>
              <a:t>the</a:t>
            </a:r>
            <a:r>
              <a:rPr lang="es-MX" dirty="0" smtClean="0">
                <a:solidFill>
                  <a:srgbClr val="FFFF00"/>
                </a:solidFill>
              </a:rPr>
              <a:t> </a:t>
            </a:r>
            <a:r>
              <a:rPr lang="es-MX" dirty="0" err="1" smtClean="0">
                <a:solidFill>
                  <a:srgbClr val="FFFF00"/>
                </a:solidFill>
              </a:rPr>
              <a:t>Polyakov</a:t>
            </a:r>
            <a:r>
              <a:rPr lang="es-MX" dirty="0" smtClean="0">
                <a:solidFill>
                  <a:srgbClr val="FFFF00"/>
                </a:solidFill>
              </a:rPr>
              <a:t> </a:t>
            </a:r>
            <a:r>
              <a:rPr lang="es-MX" dirty="0" err="1" smtClean="0">
                <a:solidFill>
                  <a:srgbClr val="FFFF00"/>
                </a:solidFill>
              </a:rPr>
              <a:t>loop</a:t>
            </a:r>
            <a:endParaRPr lang="es-MX" dirty="0" smtClean="0">
              <a:solidFill>
                <a:srgbClr val="FFFF00"/>
              </a:solidFill>
            </a:endParaRPr>
          </a:p>
          <a:p>
            <a:r>
              <a:rPr lang="es-MX" dirty="0" smtClean="0">
                <a:solidFill>
                  <a:srgbClr val="FFFF00"/>
                </a:solidFill>
              </a:rPr>
              <a:t>(</a:t>
            </a:r>
            <a:r>
              <a:rPr lang="es-MX" dirty="0" err="1" smtClean="0">
                <a:solidFill>
                  <a:srgbClr val="FFFF00"/>
                </a:solidFill>
              </a:rPr>
              <a:t>green</a:t>
            </a:r>
            <a:r>
              <a:rPr lang="es-MX" dirty="0" smtClean="0">
                <a:solidFill>
                  <a:srgbClr val="FFFF00"/>
                </a:solidFill>
              </a:rPr>
              <a:t> </a:t>
            </a:r>
            <a:r>
              <a:rPr lang="es-MX" dirty="0" err="1" smtClean="0">
                <a:solidFill>
                  <a:srgbClr val="FFFF00"/>
                </a:solidFill>
              </a:rPr>
              <a:t>dashed</a:t>
            </a:r>
            <a:r>
              <a:rPr lang="es-MX" dirty="0" smtClean="0">
                <a:solidFill>
                  <a:srgbClr val="FFFF00"/>
                </a:solidFill>
              </a:rPr>
              <a:t> line) and </a:t>
            </a:r>
            <a:r>
              <a:rPr lang="es-MX" dirty="0" err="1" smtClean="0">
                <a:solidFill>
                  <a:srgbClr val="FFFF00"/>
                </a:solidFill>
              </a:rPr>
              <a:t>the</a:t>
            </a:r>
            <a:r>
              <a:rPr lang="es-MX" dirty="0" smtClean="0">
                <a:solidFill>
                  <a:srgbClr val="FFFF00"/>
                </a:solidFill>
              </a:rPr>
              <a:t> </a:t>
            </a:r>
            <a:r>
              <a:rPr lang="es-MX" dirty="0" err="1">
                <a:solidFill>
                  <a:srgbClr val="FFFF00"/>
                </a:solidFill>
              </a:rPr>
              <a:t>N</a:t>
            </a:r>
            <a:r>
              <a:rPr lang="es-MX" dirty="0" err="1" smtClean="0">
                <a:solidFill>
                  <a:srgbClr val="FFFF00"/>
                </a:solidFill>
              </a:rPr>
              <a:t>or</a:t>
            </a:r>
            <a:r>
              <a:rPr lang="es-MX" dirty="0" smtClean="0">
                <a:solidFill>
                  <a:srgbClr val="FFFF00"/>
                </a:solidFill>
              </a:rPr>
              <a:t>-</a:t>
            </a:r>
          </a:p>
          <a:p>
            <a:r>
              <a:rPr lang="es-MX" dirty="0" err="1">
                <a:solidFill>
                  <a:srgbClr val="FFFF00"/>
                </a:solidFill>
              </a:rPr>
              <a:t>m</a:t>
            </a:r>
            <a:r>
              <a:rPr lang="es-MX" dirty="0" err="1" smtClean="0">
                <a:solidFill>
                  <a:srgbClr val="FFFF00"/>
                </a:solidFill>
              </a:rPr>
              <a:t>alized</a:t>
            </a:r>
            <a:r>
              <a:rPr lang="es-MX" dirty="0" smtClean="0">
                <a:solidFill>
                  <a:srgbClr val="FFFF00"/>
                </a:solidFill>
              </a:rPr>
              <a:t> quark </a:t>
            </a:r>
            <a:r>
              <a:rPr lang="es-MX" dirty="0" err="1" smtClean="0">
                <a:solidFill>
                  <a:srgbClr val="FFFF00"/>
                </a:solidFill>
              </a:rPr>
              <a:t>condensate</a:t>
            </a:r>
            <a:r>
              <a:rPr lang="es-MX" dirty="0" smtClean="0">
                <a:solidFill>
                  <a:srgbClr val="FFFF00"/>
                </a:solidFill>
              </a:rPr>
              <a:t> (blue</a:t>
            </a:r>
          </a:p>
          <a:p>
            <a:r>
              <a:rPr lang="es-MX" dirty="0" err="1">
                <a:solidFill>
                  <a:srgbClr val="FFFF00"/>
                </a:solidFill>
              </a:rPr>
              <a:t>d</a:t>
            </a:r>
            <a:r>
              <a:rPr lang="es-MX" dirty="0" err="1" smtClean="0">
                <a:solidFill>
                  <a:srgbClr val="FFFF00"/>
                </a:solidFill>
              </a:rPr>
              <a:t>otted</a:t>
            </a:r>
            <a:r>
              <a:rPr lang="es-MX" dirty="0" smtClean="0">
                <a:solidFill>
                  <a:srgbClr val="FFFF00"/>
                </a:solidFill>
              </a:rPr>
              <a:t> line) as </a:t>
            </a:r>
            <a:r>
              <a:rPr lang="es-MX" dirty="0" err="1" smtClean="0">
                <a:solidFill>
                  <a:srgbClr val="FFFF00"/>
                </a:solidFill>
              </a:rPr>
              <a:t>function</a:t>
            </a:r>
            <a:r>
              <a:rPr lang="es-MX" dirty="0" smtClean="0">
                <a:solidFill>
                  <a:srgbClr val="FFFF00"/>
                </a:solidFill>
              </a:rPr>
              <a:t> of </a:t>
            </a:r>
            <a:r>
              <a:rPr lang="es-MX" dirty="0" err="1" smtClean="0">
                <a:solidFill>
                  <a:srgbClr val="FFFF00"/>
                </a:solidFill>
              </a:rPr>
              <a:t>tempe</a:t>
            </a:r>
            <a:r>
              <a:rPr lang="es-MX" dirty="0" smtClean="0">
                <a:solidFill>
                  <a:srgbClr val="FFFF00"/>
                </a:solidFill>
              </a:rPr>
              <a:t>-</a:t>
            </a:r>
          </a:p>
          <a:p>
            <a:r>
              <a:rPr lang="es-MX" dirty="0" err="1">
                <a:solidFill>
                  <a:srgbClr val="FFFF00"/>
                </a:solidFill>
              </a:rPr>
              <a:t>r</a:t>
            </a:r>
            <a:r>
              <a:rPr lang="es-MX" dirty="0" err="1" smtClean="0">
                <a:solidFill>
                  <a:srgbClr val="FFFF00"/>
                </a:solidFill>
              </a:rPr>
              <a:t>ature</a:t>
            </a:r>
            <a:r>
              <a:rPr lang="es-MX" dirty="0" smtClean="0">
                <a:solidFill>
                  <a:srgbClr val="FFFF00"/>
                </a:solidFill>
              </a:rPr>
              <a:t> </a:t>
            </a:r>
            <a:r>
              <a:rPr lang="es-MX" dirty="0" err="1" smtClean="0">
                <a:solidFill>
                  <a:srgbClr val="FFFF00"/>
                </a:solidFill>
              </a:rPr>
              <a:t>for</a:t>
            </a:r>
            <a:r>
              <a:rPr lang="es-MX" dirty="0" smtClean="0">
                <a:solidFill>
                  <a:srgbClr val="FFFF00"/>
                </a:solidFill>
              </a:rPr>
              <a:t> </a:t>
            </a:r>
            <a:r>
              <a:rPr lang="es-MX" dirty="0" err="1" smtClean="0">
                <a:solidFill>
                  <a:srgbClr val="FFFF00"/>
                </a:solidFill>
              </a:rPr>
              <a:t>the</a:t>
            </a:r>
            <a:r>
              <a:rPr lang="es-MX" dirty="0" smtClean="0">
                <a:solidFill>
                  <a:srgbClr val="FFFF00"/>
                </a:solidFill>
              </a:rPr>
              <a:t> non local (</a:t>
            </a:r>
            <a:r>
              <a:rPr lang="es-MX" dirty="0" err="1" smtClean="0">
                <a:solidFill>
                  <a:srgbClr val="FFFF00"/>
                </a:solidFill>
              </a:rPr>
              <a:t>thick</a:t>
            </a:r>
            <a:r>
              <a:rPr lang="es-MX" dirty="0" smtClean="0">
                <a:solidFill>
                  <a:srgbClr val="FFFF00"/>
                </a:solidFill>
              </a:rPr>
              <a:t> line)</a:t>
            </a:r>
          </a:p>
          <a:p>
            <a:r>
              <a:rPr lang="es-MX" dirty="0">
                <a:solidFill>
                  <a:srgbClr val="FFFF00"/>
                </a:solidFill>
              </a:rPr>
              <a:t>a</a:t>
            </a:r>
            <a:r>
              <a:rPr lang="es-MX" dirty="0" smtClean="0">
                <a:solidFill>
                  <a:srgbClr val="FFFF00"/>
                </a:solidFill>
              </a:rPr>
              <a:t>nd local PNJL (</a:t>
            </a:r>
            <a:r>
              <a:rPr lang="es-MX" dirty="0" err="1" smtClean="0">
                <a:solidFill>
                  <a:srgbClr val="FFFF00"/>
                </a:solidFill>
              </a:rPr>
              <a:t>thin</a:t>
            </a:r>
            <a:r>
              <a:rPr lang="es-MX" dirty="0" smtClean="0">
                <a:solidFill>
                  <a:srgbClr val="FFFF00"/>
                </a:solidFill>
              </a:rPr>
              <a:t> line) at </a:t>
            </a:r>
            <a:r>
              <a:rPr lang="es-MX" dirty="0" err="1" smtClean="0">
                <a:solidFill>
                  <a:srgbClr val="FFFF00"/>
                </a:solidFill>
              </a:rPr>
              <a:t>zero</a:t>
            </a:r>
            <a:endParaRPr lang="es-MX" dirty="0" smtClean="0">
              <a:solidFill>
                <a:srgbClr val="FFFF00"/>
              </a:solidFill>
            </a:endParaRPr>
          </a:p>
          <a:p>
            <a:r>
              <a:rPr lang="es-MX" dirty="0" err="1">
                <a:solidFill>
                  <a:srgbClr val="FFFF00"/>
                </a:solidFill>
              </a:rPr>
              <a:t>c</a:t>
            </a:r>
            <a:r>
              <a:rPr lang="es-MX" dirty="0" err="1" smtClean="0">
                <a:solidFill>
                  <a:srgbClr val="FFFF00"/>
                </a:solidFill>
              </a:rPr>
              <a:t>hemical</a:t>
            </a:r>
            <a:r>
              <a:rPr lang="es-MX" dirty="0" smtClean="0">
                <a:solidFill>
                  <a:srgbClr val="FFFF00"/>
                </a:solidFill>
              </a:rPr>
              <a:t> </a:t>
            </a:r>
            <a:r>
              <a:rPr lang="es-MX" dirty="0" err="1" smtClean="0">
                <a:solidFill>
                  <a:srgbClr val="FFFF00"/>
                </a:solidFill>
              </a:rPr>
              <a:t>potential</a:t>
            </a:r>
            <a:r>
              <a:rPr lang="es-MX" dirty="0" smtClean="0">
                <a:solidFill>
                  <a:srgbClr val="FFFF00"/>
                </a:solidFill>
              </a:rPr>
              <a:t> </a:t>
            </a:r>
            <a:r>
              <a:rPr lang="es-MX" dirty="0" err="1" smtClean="0">
                <a:solidFill>
                  <a:srgbClr val="FFFF00"/>
                </a:solidFill>
              </a:rPr>
              <a:t>for</a:t>
            </a:r>
            <a:r>
              <a:rPr lang="es-MX" dirty="0" smtClean="0">
                <a:solidFill>
                  <a:srgbClr val="FFFF00"/>
                </a:solidFill>
              </a:rPr>
              <a:t> </a:t>
            </a:r>
            <a:r>
              <a:rPr lang="es-MX" dirty="0" err="1" smtClean="0">
                <a:solidFill>
                  <a:srgbClr val="FFFF00"/>
                </a:solidFill>
              </a:rPr>
              <a:t>logarithmic</a:t>
            </a:r>
            <a:endParaRPr lang="es-MX" dirty="0" smtClean="0">
              <a:solidFill>
                <a:srgbClr val="FFFF00"/>
              </a:solidFill>
            </a:endParaRPr>
          </a:p>
          <a:p>
            <a:r>
              <a:rPr lang="es-MX" dirty="0" smtClean="0">
                <a:solidFill>
                  <a:srgbClr val="FFFF00"/>
                </a:solidFill>
              </a:rPr>
              <a:t>(</a:t>
            </a:r>
            <a:r>
              <a:rPr lang="es-MX" dirty="0" err="1" smtClean="0">
                <a:solidFill>
                  <a:srgbClr val="FFFF00"/>
                </a:solidFill>
              </a:rPr>
              <a:t>upper</a:t>
            </a:r>
            <a:r>
              <a:rPr lang="es-MX" dirty="0" smtClean="0">
                <a:solidFill>
                  <a:srgbClr val="FFFF00"/>
                </a:solidFill>
              </a:rPr>
              <a:t> panel) and </a:t>
            </a:r>
            <a:r>
              <a:rPr lang="es-MX" dirty="0" err="1" smtClean="0">
                <a:solidFill>
                  <a:srgbClr val="FFFF00"/>
                </a:solidFill>
              </a:rPr>
              <a:t>polynomial</a:t>
            </a:r>
            <a:endParaRPr lang="es-MX" dirty="0" smtClean="0">
              <a:solidFill>
                <a:srgbClr val="FFFF00"/>
              </a:solidFill>
            </a:endParaRPr>
          </a:p>
          <a:p>
            <a:r>
              <a:rPr lang="es-MX" dirty="0" smtClean="0">
                <a:solidFill>
                  <a:srgbClr val="FFFF00"/>
                </a:solidFill>
              </a:rPr>
              <a:t>(</a:t>
            </a:r>
            <a:r>
              <a:rPr lang="es-MX" dirty="0" err="1" smtClean="0">
                <a:solidFill>
                  <a:srgbClr val="FFFF00"/>
                </a:solidFill>
              </a:rPr>
              <a:t>lower</a:t>
            </a:r>
            <a:r>
              <a:rPr lang="es-MX" dirty="0" smtClean="0">
                <a:solidFill>
                  <a:srgbClr val="FFFF00"/>
                </a:solidFill>
              </a:rPr>
              <a:t> </a:t>
            </a:r>
            <a:r>
              <a:rPr lang="es-MX" dirty="0" err="1" smtClean="0">
                <a:solidFill>
                  <a:srgbClr val="FFFF00"/>
                </a:solidFill>
              </a:rPr>
              <a:t>pannel</a:t>
            </a:r>
            <a:r>
              <a:rPr lang="es-MX" dirty="0" smtClean="0">
                <a:solidFill>
                  <a:srgbClr val="FFFF00"/>
                </a:solidFill>
              </a:rPr>
              <a:t>) </a:t>
            </a:r>
            <a:r>
              <a:rPr lang="es-MX" dirty="0" err="1" smtClean="0">
                <a:solidFill>
                  <a:srgbClr val="FFFF00"/>
                </a:solidFill>
              </a:rPr>
              <a:t>effective</a:t>
            </a:r>
            <a:r>
              <a:rPr lang="es-MX" dirty="0" smtClean="0">
                <a:solidFill>
                  <a:srgbClr val="FFFF00"/>
                </a:solidFill>
              </a:rPr>
              <a:t> </a:t>
            </a:r>
            <a:r>
              <a:rPr lang="es-MX" dirty="0" err="1" smtClean="0">
                <a:solidFill>
                  <a:srgbClr val="FFFF00"/>
                </a:solidFill>
              </a:rPr>
              <a:t>potentials</a:t>
            </a:r>
            <a:r>
              <a:rPr lang="es-MX" dirty="0" smtClean="0">
                <a:solidFill>
                  <a:srgbClr val="FFFF00"/>
                </a:solidFill>
              </a:rPr>
              <a:t>.</a:t>
            </a:r>
            <a:endParaRPr lang="es-MX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813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6632"/>
            <a:ext cx="3139709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076056" y="1052736"/>
            <a:ext cx="4321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err="1" smtClean="0">
                <a:solidFill>
                  <a:srgbClr val="FFFF00"/>
                </a:solidFill>
              </a:rPr>
              <a:t>When</a:t>
            </a:r>
            <a:r>
              <a:rPr lang="es-MX" sz="2000" dirty="0" smtClean="0">
                <a:solidFill>
                  <a:srgbClr val="FFFF00"/>
                </a:solidFill>
              </a:rPr>
              <a:t> </a:t>
            </a:r>
            <a:r>
              <a:rPr lang="es-MX" sz="2000" dirty="0" err="1" smtClean="0">
                <a:solidFill>
                  <a:srgbClr val="FFFF00"/>
                </a:solidFill>
              </a:rPr>
              <a:t>the</a:t>
            </a:r>
            <a:r>
              <a:rPr lang="es-MX" sz="2000" dirty="0" smtClean="0">
                <a:solidFill>
                  <a:srgbClr val="FFFF00"/>
                </a:solidFill>
              </a:rPr>
              <a:t> </a:t>
            </a:r>
            <a:r>
              <a:rPr lang="es-MX" sz="2000" dirty="0" err="1" smtClean="0">
                <a:solidFill>
                  <a:srgbClr val="FFFF00"/>
                </a:solidFill>
              </a:rPr>
              <a:t>chemical</a:t>
            </a:r>
            <a:r>
              <a:rPr lang="es-MX" sz="2000" dirty="0" smtClean="0">
                <a:solidFill>
                  <a:srgbClr val="FFFF00"/>
                </a:solidFill>
              </a:rPr>
              <a:t> </a:t>
            </a:r>
            <a:r>
              <a:rPr lang="es-MX" sz="2000" dirty="0" err="1" smtClean="0">
                <a:solidFill>
                  <a:srgbClr val="FFFF00"/>
                </a:solidFill>
              </a:rPr>
              <a:t>potential</a:t>
            </a:r>
            <a:endParaRPr lang="es-MX" sz="2000" dirty="0" smtClean="0">
              <a:solidFill>
                <a:srgbClr val="FFFF00"/>
              </a:solidFill>
            </a:endParaRPr>
          </a:p>
          <a:p>
            <a:r>
              <a:rPr lang="es-MX" sz="2000" dirty="0" err="1" smtClean="0">
                <a:solidFill>
                  <a:srgbClr val="FFFF00"/>
                </a:solidFill>
              </a:rPr>
              <a:t>becomes</a:t>
            </a:r>
            <a:r>
              <a:rPr lang="es-MX" sz="2000" dirty="0" smtClean="0">
                <a:solidFill>
                  <a:srgbClr val="FFFF00"/>
                </a:solidFill>
              </a:rPr>
              <a:t> </a:t>
            </a:r>
            <a:r>
              <a:rPr lang="es-MX" sz="2000" dirty="0" err="1" smtClean="0">
                <a:solidFill>
                  <a:srgbClr val="FFFF00"/>
                </a:solidFill>
              </a:rPr>
              <a:t>bigger</a:t>
            </a:r>
            <a:r>
              <a:rPr lang="es-MX" sz="2000" dirty="0" smtClean="0">
                <a:solidFill>
                  <a:srgbClr val="FFFF00"/>
                </a:solidFill>
              </a:rPr>
              <a:t> </a:t>
            </a:r>
            <a:r>
              <a:rPr lang="es-MX" sz="2000" dirty="0" err="1" smtClean="0">
                <a:solidFill>
                  <a:srgbClr val="FFFF00"/>
                </a:solidFill>
              </a:rPr>
              <a:t>than</a:t>
            </a:r>
            <a:r>
              <a:rPr lang="es-MX" sz="2000" dirty="0" smtClean="0">
                <a:solidFill>
                  <a:srgbClr val="FFFF00"/>
                </a:solidFill>
              </a:rPr>
              <a:t> 139 </a:t>
            </a:r>
            <a:r>
              <a:rPr lang="es-MX" sz="2000" dirty="0" err="1" smtClean="0">
                <a:solidFill>
                  <a:srgbClr val="FFFF00"/>
                </a:solidFill>
              </a:rPr>
              <a:t>MeV</a:t>
            </a:r>
            <a:r>
              <a:rPr lang="es-MX" sz="2000" dirty="0" smtClean="0">
                <a:solidFill>
                  <a:srgbClr val="FFFF00"/>
                </a:solidFill>
              </a:rPr>
              <a:t>,</a:t>
            </a:r>
          </a:p>
          <a:p>
            <a:r>
              <a:rPr lang="es-MX" sz="2000" dirty="0" err="1" smtClean="0">
                <a:solidFill>
                  <a:srgbClr val="FFFF00"/>
                </a:solidFill>
              </a:rPr>
              <a:t>We</a:t>
            </a:r>
            <a:r>
              <a:rPr lang="es-MX" sz="2000" dirty="0" smtClean="0">
                <a:solidFill>
                  <a:srgbClr val="FFFF00"/>
                </a:solidFill>
              </a:rPr>
              <a:t> </a:t>
            </a:r>
            <a:r>
              <a:rPr lang="es-MX" sz="2000" dirty="0" err="1" smtClean="0">
                <a:solidFill>
                  <a:srgbClr val="FFFF00"/>
                </a:solidFill>
              </a:rPr>
              <a:t>have</a:t>
            </a:r>
            <a:r>
              <a:rPr lang="es-MX" sz="2000" dirty="0" smtClean="0">
                <a:solidFill>
                  <a:srgbClr val="FFFF00"/>
                </a:solidFill>
              </a:rPr>
              <a:t> a 1st </a:t>
            </a:r>
            <a:r>
              <a:rPr lang="es-MX" sz="2000" dirty="0" err="1" smtClean="0">
                <a:solidFill>
                  <a:srgbClr val="FFFF00"/>
                </a:solidFill>
              </a:rPr>
              <a:t>order</a:t>
            </a:r>
            <a:r>
              <a:rPr lang="es-MX" sz="2000" dirty="0" smtClean="0">
                <a:solidFill>
                  <a:srgbClr val="FFFF00"/>
                </a:solidFill>
              </a:rPr>
              <a:t> </a:t>
            </a:r>
            <a:r>
              <a:rPr lang="es-MX" sz="2000" dirty="0" err="1" smtClean="0">
                <a:solidFill>
                  <a:srgbClr val="FFFF00"/>
                </a:solidFill>
              </a:rPr>
              <a:t>phase</a:t>
            </a:r>
            <a:r>
              <a:rPr lang="es-MX" sz="2000" dirty="0" smtClean="0">
                <a:solidFill>
                  <a:srgbClr val="FFFF00"/>
                </a:solidFill>
              </a:rPr>
              <a:t> </a:t>
            </a:r>
            <a:r>
              <a:rPr lang="es-MX" sz="2000" dirty="0" err="1" smtClean="0">
                <a:solidFill>
                  <a:srgbClr val="FFFF00"/>
                </a:solidFill>
              </a:rPr>
              <a:t>transition</a:t>
            </a:r>
            <a:r>
              <a:rPr lang="es-MX" sz="2000" dirty="0" smtClean="0">
                <a:solidFill>
                  <a:srgbClr val="FFFF00"/>
                </a:solidFill>
              </a:rPr>
              <a:t>. </a:t>
            </a:r>
            <a:r>
              <a:rPr lang="es-MX" sz="2000" dirty="0" err="1" smtClean="0">
                <a:solidFill>
                  <a:srgbClr val="FFFF00"/>
                </a:solidFill>
              </a:rPr>
              <a:t>For</a:t>
            </a:r>
            <a:r>
              <a:rPr lang="es-MX" sz="2000" dirty="0" smtClean="0">
                <a:solidFill>
                  <a:srgbClr val="FFFF00"/>
                </a:solidFill>
              </a:rPr>
              <a:t> </a:t>
            </a:r>
            <a:r>
              <a:rPr lang="es-MX" sz="2000" dirty="0" err="1" smtClean="0">
                <a:solidFill>
                  <a:srgbClr val="FFFF00"/>
                </a:solidFill>
              </a:rPr>
              <a:t>higher</a:t>
            </a:r>
            <a:r>
              <a:rPr lang="es-MX" sz="2000" dirty="0" smtClean="0">
                <a:solidFill>
                  <a:srgbClr val="FFFF00"/>
                </a:solidFill>
              </a:rPr>
              <a:t> </a:t>
            </a:r>
            <a:r>
              <a:rPr lang="es-MX" sz="2000" dirty="0" err="1" smtClean="0">
                <a:solidFill>
                  <a:srgbClr val="FFFF00"/>
                </a:solidFill>
              </a:rPr>
              <a:t>values</a:t>
            </a:r>
            <a:r>
              <a:rPr lang="es-MX" sz="2000" dirty="0" smtClean="0">
                <a:solidFill>
                  <a:srgbClr val="FFFF00"/>
                </a:solidFill>
              </a:rPr>
              <a:t> of </a:t>
            </a:r>
            <a:r>
              <a:rPr lang="el-GR" sz="2000" dirty="0" smtClean="0">
                <a:solidFill>
                  <a:srgbClr val="FFFF00"/>
                </a:solidFill>
              </a:rPr>
              <a:t>μ</a:t>
            </a:r>
            <a:endParaRPr lang="es-MX" sz="2000" dirty="0" smtClean="0">
              <a:solidFill>
                <a:srgbClr val="FFFF00"/>
              </a:solidFill>
            </a:endParaRPr>
          </a:p>
          <a:p>
            <a:r>
              <a:rPr lang="es-MX" sz="2000" dirty="0" err="1" smtClean="0">
                <a:solidFill>
                  <a:srgbClr val="FFFF00"/>
                </a:solidFill>
              </a:rPr>
              <a:t>we</a:t>
            </a:r>
            <a:r>
              <a:rPr lang="es-MX" sz="2000" dirty="0" smtClean="0">
                <a:solidFill>
                  <a:srgbClr val="FFFF00"/>
                </a:solidFill>
              </a:rPr>
              <a:t> </a:t>
            </a:r>
            <a:r>
              <a:rPr lang="es-MX" sz="2000" dirty="0" err="1" smtClean="0">
                <a:solidFill>
                  <a:srgbClr val="FFFF00"/>
                </a:solidFill>
              </a:rPr>
              <a:t>see</a:t>
            </a:r>
            <a:r>
              <a:rPr lang="es-MX" sz="2000" dirty="0" smtClean="0">
                <a:solidFill>
                  <a:srgbClr val="FFFF00"/>
                </a:solidFill>
              </a:rPr>
              <a:t> </a:t>
            </a:r>
            <a:r>
              <a:rPr lang="es-MX" sz="2000" dirty="0" err="1" smtClean="0">
                <a:solidFill>
                  <a:srgbClr val="FFFF00"/>
                </a:solidFill>
              </a:rPr>
              <a:t>the</a:t>
            </a:r>
            <a:r>
              <a:rPr lang="es-MX" sz="2000" dirty="0" smtClean="0">
                <a:solidFill>
                  <a:srgbClr val="FFFF00"/>
                </a:solidFill>
              </a:rPr>
              <a:t> </a:t>
            </a:r>
            <a:r>
              <a:rPr lang="es-MX" sz="2000" dirty="0" err="1" smtClean="0">
                <a:solidFill>
                  <a:srgbClr val="FFFF00"/>
                </a:solidFill>
              </a:rPr>
              <a:t>ocurrence</a:t>
            </a:r>
            <a:r>
              <a:rPr lang="es-MX" sz="2000" dirty="0" smtClean="0">
                <a:solidFill>
                  <a:srgbClr val="FFFF00"/>
                </a:solidFill>
              </a:rPr>
              <a:t> of </a:t>
            </a:r>
            <a:r>
              <a:rPr lang="es-MX" sz="2000" dirty="0" err="1" smtClean="0">
                <a:solidFill>
                  <a:srgbClr val="FFFF00"/>
                </a:solidFill>
              </a:rPr>
              <a:t>the</a:t>
            </a:r>
            <a:endParaRPr lang="es-MX" sz="2000" dirty="0" smtClean="0">
              <a:solidFill>
                <a:srgbClr val="FFFF00"/>
              </a:solidFill>
            </a:endParaRPr>
          </a:p>
          <a:p>
            <a:r>
              <a:rPr lang="es-MX" sz="2000" dirty="0" err="1" smtClean="0">
                <a:solidFill>
                  <a:srgbClr val="FFFF00"/>
                </a:solidFill>
              </a:rPr>
              <a:t>Quarkyonic</a:t>
            </a:r>
            <a:r>
              <a:rPr lang="es-MX" sz="2000" dirty="0" smtClean="0">
                <a:solidFill>
                  <a:srgbClr val="FFFF00"/>
                </a:solidFill>
              </a:rPr>
              <a:t> </a:t>
            </a:r>
            <a:r>
              <a:rPr lang="es-MX" sz="2000" dirty="0" err="1" smtClean="0">
                <a:solidFill>
                  <a:srgbClr val="FFFF00"/>
                </a:solidFill>
              </a:rPr>
              <a:t>phase</a:t>
            </a:r>
            <a:r>
              <a:rPr lang="es-MX" sz="2000" dirty="0" smtClean="0">
                <a:solidFill>
                  <a:srgbClr val="FFFF00"/>
                </a:solidFill>
              </a:rPr>
              <a:t>: </a:t>
            </a:r>
            <a:r>
              <a:rPr lang="es-MX" sz="2000" dirty="0" err="1" smtClean="0">
                <a:solidFill>
                  <a:srgbClr val="FFFF00"/>
                </a:solidFill>
              </a:rPr>
              <a:t>Chiral</a:t>
            </a:r>
            <a:endParaRPr lang="es-MX" sz="2000" dirty="0" smtClean="0">
              <a:solidFill>
                <a:srgbClr val="FFFF00"/>
              </a:solidFill>
            </a:endParaRPr>
          </a:p>
          <a:p>
            <a:r>
              <a:rPr lang="es-MX" sz="2000" dirty="0" err="1" smtClean="0">
                <a:solidFill>
                  <a:srgbClr val="FFFF00"/>
                </a:solidFill>
              </a:rPr>
              <a:t>Symmetry</a:t>
            </a:r>
            <a:r>
              <a:rPr lang="es-MX" sz="2000" dirty="0" smtClean="0">
                <a:solidFill>
                  <a:srgbClr val="FFFF00"/>
                </a:solidFill>
              </a:rPr>
              <a:t> has </a:t>
            </a:r>
            <a:r>
              <a:rPr lang="es-MX" sz="2000" dirty="0" err="1" smtClean="0">
                <a:solidFill>
                  <a:srgbClr val="FFFF00"/>
                </a:solidFill>
              </a:rPr>
              <a:t>been</a:t>
            </a:r>
            <a:r>
              <a:rPr lang="es-MX" sz="2000" dirty="0" smtClean="0">
                <a:solidFill>
                  <a:srgbClr val="FFFF00"/>
                </a:solidFill>
              </a:rPr>
              <a:t> </a:t>
            </a:r>
            <a:r>
              <a:rPr lang="es-MX" sz="2000" dirty="0" err="1" smtClean="0">
                <a:solidFill>
                  <a:srgbClr val="FFFF00"/>
                </a:solidFill>
              </a:rPr>
              <a:t>restored</a:t>
            </a:r>
            <a:endParaRPr lang="es-MX" sz="2000" dirty="0" smtClean="0">
              <a:solidFill>
                <a:srgbClr val="FFFF00"/>
              </a:solidFill>
            </a:endParaRPr>
          </a:p>
          <a:p>
            <a:r>
              <a:rPr lang="es-MX" sz="2000" dirty="0" err="1">
                <a:solidFill>
                  <a:srgbClr val="FFFF00"/>
                </a:solidFill>
              </a:rPr>
              <a:t>b</a:t>
            </a:r>
            <a:r>
              <a:rPr lang="es-MX" sz="2000" dirty="0" err="1" smtClean="0">
                <a:solidFill>
                  <a:srgbClr val="FFFF00"/>
                </a:solidFill>
              </a:rPr>
              <a:t>ut</a:t>
            </a:r>
            <a:r>
              <a:rPr lang="es-MX" sz="2000" dirty="0" smtClean="0">
                <a:solidFill>
                  <a:srgbClr val="FFFF00"/>
                </a:solidFill>
              </a:rPr>
              <a:t> </a:t>
            </a:r>
            <a:r>
              <a:rPr lang="es-MX" sz="2000" dirty="0" err="1" smtClean="0">
                <a:solidFill>
                  <a:srgbClr val="FFFF00"/>
                </a:solidFill>
              </a:rPr>
              <a:t>the</a:t>
            </a:r>
            <a:r>
              <a:rPr lang="es-MX" sz="2000" dirty="0" smtClean="0">
                <a:solidFill>
                  <a:srgbClr val="FFFF00"/>
                </a:solidFill>
              </a:rPr>
              <a:t> </a:t>
            </a:r>
            <a:r>
              <a:rPr lang="es-MX" sz="2000" dirty="0" err="1" smtClean="0">
                <a:solidFill>
                  <a:srgbClr val="FFFF00"/>
                </a:solidFill>
              </a:rPr>
              <a:t>system</a:t>
            </a:r>
            <a:r>
              <a:rPr lang="es-MX" sz="2000" dirty="0" smtClean="0">
                <a:solidFill>
                  <a:srgbClr val="FFFF00"/>
                </a:solidFill>
              </a:rPr>
              <a:t> </a:t>
            </a:r>
            <a:r>
              <a:rPr lang="es-MX" sz="2000" dirty="0" err="1" smtClean="0">
                <a:solidFill>
                  <a:srgbClr val="FFFF00"/>
                </a:solidFill>
              </a:rPr>
              <a:t>is</a:t>
            </a:r>
            <a:r>
              <a:rPr lang="es-MX" sz="2000" dirty="0" smtClean="0">
                <a:solidFill>
                  <a:srgbClr val="FFFF00"/>
                </a:solidFill>
              </a:rPr>
              <a:t> </a:t>
            </a:r>
            <a:r>
              <a:rPr lang="es-MX" sz="2000" dirty="0" err="1" smtClean="0">
                <a:solidFill>
                  <a:srgbClr val="FFFF00"/>
                </a:solidFill>
              </a:rPr>
              <a:t>still</a:t>
            </a:r>
            <a:r>
              <a:rPr lang="es-MX" sz="2000" dirty="0" smtClean="0">
                <a:solidFill>
                  <a:srgbClr val="FFFF00"/>
                </a:solidFill>
              </a:rPr>
              <a:t> </a:t>
            </a:r>
            <a:r>
              <a:rPr lang="es-MX" sz="2000" dirty="0" err="1" smtClean="0">
                <a:solidFill>
                  <a:srgbClr val="FFFF00"/>
                </a:solidFill>
              </a:rPr>
              <a:t>confined</a:t>
            </a:r>
            <a:r>
              <a:rPr lang="es-MX" sz="2000" dirty="0" smtClean="0">
                <a:solidFill>
                  <a:srgbClr val="FFFF00"/>
                </a:solidFill>
              </a:rPr>
              <a:t> </a:t>
            </a:r>
            <a:endParaRPr lang="es-MX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470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669360"/>
          </a:xfrm>
        </p:spPr>
        <p:txBody>
          <a:bodyPr/>
          <a:lstStyle/>
          <a:p>
            <a:pPr marL="0" indent="0">
              <a:buNone/>
            </a:pPr>
            <a:r>
              <a:rPr lang="es-MX" sz="2800" dirty="0" smtClean="0">
                <a:solidFill>
                  <a:srgbClr val="FFFF00"/>
                </a:solidFill>
              </a:rPr>
              <a:t>As </a:t>
            </a:r>
            <a:r>
              <a:rPr lang="es-MX" sz="2800" dirty="0" err="1" smtClean="0">
                <a:solidFill>
                  <a:srgbClr val="FFFF00"/>
                </a:solidFill>
              </a:rPr>
              <a:t>it</a:t>
            </a:r>
            <a:r>
              <a:rPr lang="es-MX" sz="2800" dirty="0" smtClean="0">
                <a:solidFill>
                  <a:srgbClr val="FFFF00"/>
                </a:solidFill>
              </a:rPr>
              <a:t> </a:t>
            </a:r>
            <a:r>
              <a:rPr lang="es-MX" sz="2800" dirty="0" err="1" smtClean="0">
                <a:solidFill>
                  <a:srgbClr val="FFFF00"/>
                </a:solidFill>
              </a:rPr>
              <a:t>is</a:t>
            </a:r>
            <a:r>
              <a:rPr lang="es-MX" sz="2800" dirty="0" smtClean="0">
                <a:solidFill>
                  <a:srgbClr val="FFFF00"/>
                </a:solidFill>
              </a:rPr>
              <a:t> </a:t>
            </a:r>
            <a:r>
              <a:rPr lang="es-MX" sz="2800" dirty="0" err="1" smtClean="0">
                <a:solidFill>
                  <a:srgbClr val="FFFF00"/>
                </a:solidFill>
              </a:rPr>
              <a:t>well</a:t>
            </a:r>
            <a:r>
              <a:rPr lang="es-MX" sz="2800" dirty="0" smtClean="0">
                <a:solidFill>
                  <a:srgbClr val="FFFF00"/>
                </a:solidFill>
              </a:rPr>
              <a:t> </a:t>
            </a:r>
            <a:r>
              <a:rPr lang="es-MX" sz="2800" dirty="0" err="1" smtClean="0">
                <a:solidFill>
                  <a:srgbClr val="FFFF00"/>
                </a:solidFill>
              </a:rPr>
              <a:t>known</a:t>
            </a:r>
            <a:r>
              <a:rPr lang="es-MX" sz="2800" dirty="0" smtClean="0">
                <a:solidFill>
                  <a:srgbClr val="FFFF00"/>
                </a:solidFill>
              </a:rPr>
              <a:t> </a:t>
            </a:r>
            <a:r>
              <a:rPr lang="es-MX" sz="2800" dirty="0" err="1" smtClean="0">
                <a:solidFill>
                  <a:srgbClr val="FFFF00"/>
                </a:solidFill>
              </a:rPr>
              <a:t>we</a:t>
            </a:r>
            <a:r>
              <a:rPr lang="es-MX" sz="2800" dirty="0" smtClean="0">
                <a:solidFill>
                  <a:srgbClr val="FFFF00"/>
                </a:solidFill>
              </a:rPr>
              <a:t> </a:t>
            </a:r>
            <a:r>
              <a:rPr lang="es-MX" sz="2800" dirty="0" err="1" smtClean="0">
                <a:solidFill>
                  <a:srgbClr val="FFFF00"/>
                </a:solidFill>
              </a:rPr>
              <a:t>expect</a:t>
            </a:r>
            <a:r>
              <a:rPr lang="es-MX" sz="2800" dirty="0" smtClean="0">
                <a:solidFill>
                  <a:srgbClr val="FFFF00"/>
                </a:solidFill>
              </a:rPr>
              <a:t> </a:t>
            </a:r>
            <a:r>
              <a:rPr lang="es-MX" dirty="0" err="1" smtClean="0">
                <a:solidFill>
                  <a:srgbClr val="FFFF00"/>
                </a:solidFill>
              </a:rPr>
              <a:t>the</a:t>
            </a:r>
            <a:r>
              <a:rPr lang="es-MX" dirty="0" smtClean="0">
                <a:solidFill>
                  <a:srgbClr val="FFFF00"/>
                </a:solidFill>
              </a:rPr>
              <a:t> </a:t>
            </a:r>
            <a:r>
              <a:rPr lang="es-MX" sz="2800" dirty="0" err="1" smtClean="0">
                <a:solidFill>
                  <a:srgbClr val="FFFF00"/>
                </a:solidFill>
              </a:rPr>
              <a:t>occurence</a:t>
            </a:r>
            <a:endParaRPr lang="es-MX" sz="2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s-MX" sz="2800" dirty="0" smtClean="0">
                <a:solidFill>
                  <a:srgbClr val="FFFF00"/>
                </a:solidFill>
              </a:rPr>
              <a:t>of </a:t>
            </a:r>
            <a:r>
              <a:rPr lang="es-MX" sz="2800" dirty="0" err="1" smtClean="0">
                <a:solidFill>
                  <a:srgbClr val="FFFF00"/>
                </a:solidFill>
              </a:rPr>
              <a:t>deconfinement</a:t>
            </a:r>
            <a:r>
              <a:rPr lang="es-MX" sz="2800" dirty="0" smtClean="0">
                <a:solidFill>
                  <a:srgbClr val="FFFF00"/>
                </a:solidFill>
              </a:rPr>
              <a:t> (and </a:t>
            </a:r>
            <a:r>
              <a:rPr lang="es-MX" sz="2800" dirty="0" err="1" smtClean="0">
                <a:solidFill>
                  <a:srgbClr val="FFFF00"/>
                </a:solidFill>
              </a:rPr>
              <a:t>chiral</a:t>
            </a:r>
            <a:r>
              <a:rPr lang="es-MX" sz="2800" dirty="0" smtClean="0">
                <a:solidFill>
                  <a:srgbClr val="FFFF00"/>
                </a:solidFill>
              </a:rPr>
              <a:t> </a:t>
            </a:r>
            <a:r>
              <a:rPr lang="es-MX" sz="2800" dirty="0" err="1" smtClean="0">
                <a:solidFill>
                  <a:srgbClr val="FFFF00"/>
                </a:solidFill>
              </a:rPr>
              <a:t>symmetry</a:t>
            </a:r>
            <a:r>
              <a:rPr lang="es-MX" sz="2800" dirty="0" smtClean="0">
                <a:solidFill>
                  <a:srgbClr val="FFFF00"/>
                </a:solidFill>
              </a:rPr>
              <a:t>     </a:t>
            </a:r>
            <a:r>
              <a:rPr lang="es-MX" sz="2800" dirty="0" err="1" smtClean="0">
                <a:solidFill>
                  <a:srgbClr val="FFFF00"/>
                </a:solidFill>
              </a:rPr>
              <a:t>restoration</a:t>
            </a:r>
            <a:r>
              <a:rPr lang="es-MX" sz="2800" dirty="0" smtClean="0">
                <a:solidFill>
                  <a:srgbClr val="FFFF00"/>
                </a:solidFill>
              </a:rPr>
              <a:t>) </a:t>
            </a:r>
            <a:r>
              <a:rPr lang="es-MX" sz="2800" dirty="0" err="1" smtClean="0">
                <a:solidFill>
                  <a:srgbClr val="FFFF00"/>
                </a:solidFill>
              </a:rPr>
              <a:t>phase</a:t>
            </a:r>
            <a:r>
              <a:rPr lang="es-MX" sz="2800" dirty="0" smtClean="0">
                <a:solidFill>
                  <a:srgbClr val="FFFF00"/>
                </a:solidFill>
              </a:rPr>
              <a:t> </a:t>
            </a:r>
            <a:r>
              <a:rPr lang="es-MX" sz="2800" dirty="0" err="1" smtClean="0">
                <a:solidFill>
                  <a:srgbClr val="FFFF00"/>
                </a:solidFill>
              </a:rPr>
              <a:t>transitions</a:t>
            </a:r>
            <a:r>
              <a:rPr lang="es-MX" sz="2800" dirty="0" smtClean="0">
                <a:solidFill>
                  <a:srgbClr val="FFFF00"/>
                </a:solidFill>
              </a:rPr>
              <a:t>, </a:t>
            </a:r>
            <a:r>
              <a:rPr lang="es-MX" sz="2800" dirty="0" err="1" smtClean="0">
                <a:solidFill>
                  <a:srgbClr val="FFFF00"/>
                </a:solidFill>
              </a:rPr>
              <a:t>induced</a:t>
            </a:r>
            <a:r>
              <a:rPr lang="es-MX" sz="2800" dirty="0" smtClean="0">
                <a:solidFill>
                  <a:srgbClr val="FFFF00"/>
                </a:solidFill>
              </a:rPr>
              <a:t> </a:t>
            </a:r>
            <a:r>
              <a:rPr lang="es-MX" sz="2800" dirty="0" err="1" smtClean="0">
                <a:solidFill>
                  <a:srgbClr val="FFFF00"/>
                </a:solidFill>
              </a:rPr>
              <a:t>by</a:t>
            </a:r>
            <a:r>
              <a:rPr lang="es-MX" sz="2800" dirty="0" smtClean="0">
                <a:solidFill>
                  <a:srgbClr val="FFFF00"/>
                </a:solidFill>
              </a:rPr>
              <a:t> </a:t>
            </a:r>
            <a:r>
              <a:rPr lang="es-MX" sz="2800" dirty="0" err="1" smtClean="0">
                <a:solidFill>
                  <a:srgbClr val="FFFF00"/>
                </a:solidFill>
              </a:rPr>
              <a:t>thermal</a:t>
            </a:r>
            <a:r>
              <a:rPr lang="es-MX" sz="2800" dirty="0" smtClean="0">
                <a:solidFill>
                  <a:srgbClr val="FFFF00"/>
                </a:solidFill>
              </a:rPr>
              <a:t> and </a:t>
            </a:r>
            <a:r>
              <a:rPr lang="es-MX" sz="2800" dirty="0" err="1" smtClean="0">
                <a:solidFill>
                  <a:srgbClr val="FFFF00"/>
                </a:solidFill>
              </a:rPr>
              <a:t>density</a:t>
            </a:r>
            <a:r>
              <a:rPr lang="es-MX" sz="2800" dirty="0" smtClean="0">
                <a:solidFill>
                  <a:srgbClr val="FFFF00"/>
                </a:solidFill>
              </a:rPr>
              <a:t> </a:t>
            </a:r>
            <a:r>
              <a:rPr lang="es-MX" sz="2800" dirty="0" err="1" smtClean="0">
                <a:solidFill>
                  <a:srgbClr val="FFFF00"/>
                </a:solidFill>
              </a:rPr>
              <a:t>effects</a:t>
            </a:r>
            <a:r>
              <a:rPr lang="es-MX" sz="2800" dirty="0" smtClean="0">
                <a:solidFill>
                  <a:srgbClr val="FFFF00"/>
                </a:solidFill>
              </a:rPr>
              <a:t>.</a:t>
            </a:r>
            <a:endParaRPr lang="es-MX" sz="2800" dirty="0">
              <a:solidFill>
                <a:srgbClr val="FFFF00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708" y="2348880"/>
            <a:ext cx="6767785" cy="420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88542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584" y="836712"/>
            <a:ext cx="832150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err="1"/>
              <a:t>W</a:t>
            </a:r>
            <a:r>
              <a:rPr lang="es-MX" sz="2800" dirty="0" err="1" smtClean="0"/>
              <a:t>e</a:t>
            </a:r>
            <a:r>
              <a:rPr lang="es-MX" sz="2800" dirty="0" smtClean="0"/>
              <a:t> </a:t>
            </a:r>
            <a:r>
              <a:rPr lang="es-MX" sz="2800" dirty="0" err="1" smtClean="0"/>
              <a:t>showed</a:t>
            </a:r>
            <a:r>
              <a:rPr lang="es-MX" sz="2800" dirty="0" smtClean="0"/>
              <a:t> </a:t>
            </a:r>
            <a:r>
              <a:rPr lang="es-MX" sz="2800" dirty="0" err="1" smtClean="0"/>
              <a:t>that</a:t>
            </a:r>
            <a:r>
              <a:rPr lang="es-MX" sz="2800" dirty="0" smtClean="0"/>
              <a:t> </a:t>
            </a:r>
            <a:r>
              <a:rPr lang="es-MX" sz="2800" dirty="0" err="1" smtClean="0"/>
              <a:t>the</a:t>
            </a:r>
            <a:r>
              <a:rPr lang="es-MX" sz="2800" dirty="0" smtClean="0"/>
              <a:t> continuum </a:t>
            </a:r>
            <a:r>
              <a:rPr lang="es-MX" sz="2800" dirty="0" err="1" smtClean="0"/>
              <a:t>threshold</a:t>
            </a:r>
            <a:endParaRPr lang="es-MX" sz="2800" dirty="0" smtClean="0"/>
          </a:p>
          <a:p>
            <a:r>
              <a:rPr lang="es-MX" sz="2800" dirty="0" smtClean="0"/>
              <a:t>and </a:t>
            </a:r>
            <a:r>
              <a:rPr lang="es-MX" sz="2800" dirty="0" err="1" smtClean="0"/>
              <a:t>the</a:t>
            </a:r>
            <a:r>
              <a:rPr lang="es-MX" sz="2800" dirty="0" smtClean="0"/>
              <a:t> </a:t>
            </a:r>
            <a:r>
              <a:rPr lang="es-MX" sz="2800" dirty="0" err="1" smtClean="0"/>
              <a:t>Polyakov</a:t>
            </a:r>
            <a:r>
              <a:rPr lang="es-MX" sz="2800" dirty="0" smtClean="0"/>
              <a:t> </a:t>
            </a:r>
            <a:r>
              <a:rPr lang="es-MX" sz="2800" dirty="0" err="1" smtClean="0"/>
              <a:t>loop</a:t>
            </a:r>
            <a:r>
              <a:rPr lang="es-MX" sz="2800" dirty="0" smtClean="0"/>
              <a:t> (</a:t>
            </a:r>
            <a:r>
              <a:rPr lang="es-MX" sz="2800" dirty="0" err="1"/>
              <a:t>t</a:t>
            </a:r>
            <a:r>
              <a:rPr lang="es-MX" sz="2800" dirty="0" err="1" smtClean="0"/>
              <a:t>he</a:t>
            </a:r>
            <a:r>
              <a:rPr lang="es-MX" sz="2800" dirty="0" smtClean="0"/>
              <a:t> trace of </a:t>
            </a:r>
            <a:r>
              <a:rPr lang="es-MX" sz="2800" dirty="0" err="1" smtClean="0"/>
              <a:t>the</a:t>
            </a:r>
            <a:r>
              <a:rPr lang="es-MX" sz="2800" dirty="0" smtClean="0"/>
              <a:t> </a:t>
            </a:r>
            <a:r>
              <a:rPr lang="es-MX" sz="2800" dirty="0" err="1" smtClean="0"/>
              <a:t>Polyakov</a:t>
            </a:r>
            <a:endParaRPr lang="es-MX" sz="2800" dirty="0" smtClean="0"/>
          </a:p>
          <a:p>
            <a:r>
              <a:rPr lang="es-MX" sz="2800" dirty="0" smtClean="0"/>
              <a:t> </a:t>
            </a:r>
            <a:r>
              <a:rPr lang="es-MX" sz="2800" dirty="0" err="1" smtClean="0"/>
              <a:t>loop</a:t>
            </a:r>
            <a:r>
              <a:rPr lang="es-MX" sz="2800" dirty="0" smtClean="0"/>
              <a:t>) </a:t>
            </a:r>
            <a:r>
              <a:rPr lang="es-MX" sz="2800" dirty="0" err="1" smtClean="0"/>
              <a:t>provide</a:t>
            </a:r>
            <a:r>
              <a:rPr lang="es-MX" sz="2800" dirty="0" smtClean="0"/>
              <a:t> </a:t>
            </a:r>
            <a:r>
              <a:rPr lang="es-MX" sz="2800" dirty="0" err="1" smtClean="0"/>
              <a:t>us</a:t>
            </a:r>
            <a:r>
              <a:rPr lang="es-MX" sz="2800" dirty="0" smtClean="0"/>
              <a:t> </a:t>
            </a:r>
            <a:r>
              <a:rPr lang="es-MX" sz="2800" dirty="0" err="1" smtClean="0"/>
              <a:t>with</a:t>
            </a:r>
            <a:r>
              <a:rPr lang="es-MX" sz="2800" dirty="0" smtClean="0"/>
              <a:t> </a:t>
            </a:r>
            <a:r>
              <a:rPr lang="es-MX" sz="2800" dirty="0" err="1" smtClean="0"/>
              <a:t>the</a:t>
            </a:r>
            <a:r>
              <a:rPr lang="es-MX" sz="2800" dirty="0" smtClean="0"/>
              <a:t> </a:t>
            </a:r>
            <a:r>
              <a:rPr lang="es-MX" sz="2800" dirty="0" err="1" smtClean="0"/>
              <a:t>same</a:t>
            </a:r>
            <a:r>
              <a:rPr lang="es-MX" sz="2800" dirty="0" smtClean="0"/>
              <a:t> </a:t>
            </a:r>
            <a:r>
              <a:rPr lang="es-MX" sz="2800" dirty="0" err="1" smtClean="0"/>
              <a:t>information</a:t>
            </a:r>
            <a:r>
              <a:rPr lang="es-MX" sz="2800" dirty="0" smtClean="0"/>
              <a:t>. </a:t>
            </a:r>
          </a:p>
          <a:p>
            <a:r>
              <a:rPr lang="es-MX" sz="2800" dirty="0" smtClean="0"/>
              <a:t>A consistente </a:t>
            </a:r>
            <a:r>
              <a:rPr lang="es-MX" sz="2800" dirty="0" err="1" smtClean="0"/>
              <a:t>picture</a:t>
            </a:r>
            <a:r>
              <a:rPr lang="es-MX" sz="2800" dirty="0" smtClean="0"/>
              <a:t> </a:t>
            </a:r>
            <a:r>
              <a:rPr lang="es-MX" sz="2800" dirty="0" err="1" smtClean="0"/>
              <a:t>for</a:t>
            </a:r>
            <a:r>
              <a:rPr lang="es-MX" sz="2800" dirty="0" smtClean="0"/>
              <a:t> </a:t>
            </a:r>
            <a:r>
              <a:rPr lang="es-MX" sz="2800" dirty="0" err="1" smtClean="0"/>
              <a:t>the</a:t>
            </a:r>
            <a:r>
              <a:rPr lang="es-MX" sz="2800" dirty="0" smtClean="0"/>
              <a:t> </a:t>
            </a:r>
            <a:r>
              <a:rPr lang="es-MX" sz="2800" dirty="0" err="1" smtClean="0"/>
              <a:t>critical</a:t>
            </a:r>
            <a:r>
              <a:rPr lang="es-MX" sz="2800" dirty="0" smtClean="0"/>
              <a:t> </a:t>
            </a:r>
            <a:r>
              <a:rPr lang="es-MX" sz="2800" dirty="0" err="1" smtClean="0"/>
              <a:t>temperature</a:t>
            </a:r>
            <a:r>
              <a:rPr lang="es-MX" sz="2800" dirty="0" smtClean="0"/>
              <a:t>,</a:t>
            </a:r>
          </a:p>
          <a:p>
            <a:r>
              <a:rPr lang="es-MX" sz="2800" dirty="0" smtClean="0"/>
              <a:t>In </a:t>
            </a:r>
            <a:r>
              <a:rPr lang="es-MX" sz="2800" dirty="0" err="1" smtClean="0"/>
              <a:t>agreement</a:t>
            </a:r>
            <a:r>
              <a:rPr lang="es-MX" sz="2800" dirty="0"/>
              <a:t> </a:t>
            </a:r>
            <a:r>
              <a:rPr lang="es-MX" sz="2800" dirty="0" err="1" smtClean="0"/>
              <a:t>also</a:t>
            </a:r>
            <a:r>
              <a:rPr lang="es-MX" sz="2800" dirty="0" smtClean="0"/>
              <a:t> </a:t>
            </a:r>
            <a:r>
              <a:rPr lang="es-MX" sz="2800" dirty="0" err="1" smtClean="0"/>
              <a:t>with</a:t>
            </a:r>
            <a:r>
              <a:rPr lang="es-MX" sz="2800" dirty="0" smtClean="0"/>
              <a:t> </a:t>
            </a:r>
            <a:r>
              <a:rPr lang="es-MX" sz="2800" dirty="0" err="1" smtClean="0"/>
              <a:t>chiral</a:t>
            </a:r>
            <a:r>
              <a:rPr lang="es-MX" sz="2800" dirty="0" smtClean="0"/>
              <a:t> </a:t>
            </a:r>
            <a:r>
              <a:rPr lang="es-MX" sz="2800" dirty="0" err="1" smtClean="0"/>
              <a:t>symmetry</a:t>
            </a:r>
            <a:r>
              <a:rPr lang="es-MX" sz="2800" dirty="0" smtClean="0"/>
              <a:t> </a:t>
            </a:r>
            <a:r>
              <a:rPr lang="es-MX" sz="2800" dirty="0" err="1" smtClean="0"/>
              <a:t>restoration</a:t>
            </a:r>
            <a:r>
              <a:rPr lang="es-MX" sz="2800" dirty="0" smtClean="0"/>
              <a:t>.</a:t>
            </a:r>
          </a:p>
          <a:p>
            <a:endParaRPr lang="es-MX" sz="2800" dirty="0"/>
          </a:p>
          <a:p>
            <a:r>
              <a:rPr lang="es-MX" sz="2800" dirty="0" smtClean="0"/>
              <a:t>  </a:t>
            </a:r>
            <a:endParaRPr lang="es-MX" sz="2800" dirty="0" smtClean="0"/>
          </a:p>
          <a:p>
            <a:endParaRPr lang="es-MX" sz="2800" dirty="0"/>
          </a:p>
          <a:p>
            <a:r>
              <a:rPr lang="es-MX" sz="2800" dirty="0" smtClean="0"/>
              <a:t>THANK YOU </a:t>
            </a:r>
            <a:endParaRPr lang="es-MX" sz="2800" dirty="0"/>
          </a:p>
        </p:txBody>
      </p:sp>
      <p:sp>
        <p:nvSpPr>
          <p:cNvPr id="3" name="2 CuadroTexto"/>
          <p:cNvSpPr txBox="1"/>
          <p:nvPr/>
        </p:nvSpPr>
        <p:spPr>
          <a:xfrm>
            <a:off x="1043608" y="476672"/>
            <a:ext cx="2036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err="1" smtClean="0"/>
              <a:t>Conclusions</a:t>
            </a:r>
            <a:r>
              <a:rPr lang="es-MX" sz="2400" dirty="0" smtClean="0"/>
              <a:t>?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9057540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 marL="0" indent="0">
              <a:buNone/>
            </a:pPr>
            <a:endParaRPr lang="es-MX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s-MX" sz="2800" dirty="0" smtClean="0">
                <a:solidFill>
                  <a:srgbClr val="FFFF00"/>
                </a:solidFill>
              </a:rPr>
              <a:t>In </a:t>
            </a:r>
            <a:r>
              <a:rPr lang="es-MX" sz="2800" dirty="0" err="1" smtClean="0">
                <a:solidFill>
                  <a:srgbClr val="FFFF00"/>
                </a:solidFill>
              </a:rPr>
              <a:t>the</a:t>
            </a:r>
            <a:r>
              <a:rPr lang="es-MX" sz="2800" dirty="0" smtClean="0">
                <a:solidFill>
                  <a:srgbClr val="FFFF00"/>
                </a:solidFill>
              </a:rPr>
              <a:t> </a:t>
            </a:r>
            <a:r>
              <a:rPr lang="es-MX" sz="2800" dirty="0" err="1" smtClean="0">
                <a:solidFill>
                  <a:srgbClr val="FFFF00"/>
                </a:solidFill>
              </a:rPr>
              <a:t>past</a:t>
            </a:r>
            <a:r>
              <a:rPr lang="es-MX" sz="2800" dirty="0" smtClean="0">
                <a:solidFill>
                  <a:srgbClr val="FFFF00"/>
                </a:solidFill>
              </a:rPr>
              <a:t>, </a:t>
            </a:r>
            <a:r>
              <a:rPr lang="es-MX" sz="2800" dirty="0" err="1" smtClean="0">
                <a:solidFill>
                  <a:srgbClr val="FFFF00"/>
                </a:solidFill>
              </a:rPr>
              <a:t>we</a:t>
            </a:r>
            <a:r>
              <a:rPr lang="es-MX" sz="2800" dirty="0" smtClean="0">
                <a:solidFill>
                  <a:srgbClr val="FFFF00"/>
                </a:solidFill>
              </a:rPr>
              <a:t> </a:t>
            </a:r>
            <a:r>
              <a:rPr lang="es-MX" sz="2800" dirty="0" err="1" smtClean="0">
                <a:solidFill>
                  <a:srgbClr val="FFFF00"/>
                </a:solidFill>
              </a:rPr>
              <a:t>have</a:t>
            </a:r>
            <a:r>
              <a:rPr lang="es-MX" sz="2800" dirty="0" smtClean="0">
                <a:solidFill>
                  <a:srgbClr val="FFFF00"/>
                </a:solidFill>
              </a:rPr>
              <a:t> </a:t>
            </a:r>
            <a:r>
              <a:rPr lang="es-MX" sz="2800" dirty="0" err="1" smtClean="0">
                <a:solidFill>
                  <a:srgbClr val="FFFF00"/>
                </a:solidFill>
              </a:rPr>
              <a:t>used</a:t>
            </a:r>
            <a:r>
              <a:rPr lang="es-MX" sz="2800" dirty="0" smtClean="0">
                <a:solidFill>
                  <a:srgbClr val="FFFF00"/>
                </a:solidFill>
              </a:rPr>
              <a:t> </a:t>
            </a:r>
            <a:r>
              <a:rPr lang="es-MX" sz="2800" dirty="0" err="1" smtClean="0">
                <a:solidFill>
                  <a:srgbClr val="FFFF00"/>
                </a:solidFill>
              </a:rPr>
              <a:t>the</a:t>
            </a:r>
            <a:r>
              <a:rPr lang="es-MX" sz="2800" dirty="0" smtClean="0">
                <a:solidFill>
                  <a:srgbClr val="FFFF00"/>
                </a:solidFill>
              </a:rPr>
              <a:t> </a:t>
            </a:r>
            <a:r>
              <a:rPr lang="es-MX" sz="2800" dirty="0" err="1" smtClean="0">
                <a:solidFill>
                  <a:srgbClr val="FFFF00"/>
                </a:solidFill>
              </a:rPr>
              <a:t>thermal</a:t>
            </a:r>
            <a:r>
              <a:rPr lang="es-MX" sz="2800" dirty="0" smtClean="0">
                <a:solidFill>
                  <a:srgbClr val="FFFF00"/>
                </a:solidFill>
              </a:rPr>
              <a:t> </a:t>
            </a:r>
            <a:r>
              <a:rPr lang="es-MX" sz="2800" dirty="0" err="1" smtClean="0">
                <a:solidFill>
                  <a:srgbClr val="FFFF00"/>
                </a:solidFill>
              </a:rPr>
              <a:t>evolution</a:t>
            </a:r>
            <a:r>
              <a:rPr lang="es-MX" sz="2800" dirty="0" smtClean="0">
                <a:solidFill>
                  <a:srgbClr val="FFFF00"/>
                </a:solidFill>
              </a:rPr>
              <a:t> of </a:t>
            </a:r>
            <a:r>
              <a:rPr lang="es-MX" sz="2800" dirty="0" err="1" smtClean="0">
                <a:solidFill>
                  <a:srgbClr val="FFFF00"/>
                </a:solidFill>
              </a:rPr>
              <a:t>the</a:t>
            </a:r>
            <a:r>
              <a:rPr lang="es-MX" sz="2800" dirty="0" smtClean="0">
                <a:solidFill>
                  <a:srgbClr val="FFFF00"/>
                </a:solidFill>
              </a:rPr>
              <a:t> continuum </a:t>
            </a:r>
            <a:r>
              <a:rPr lang="es-MX" sz="2800" dirty="0" err="1" smtClean="0">
                <a:solidFill>
                  <a:srgbClr val="FFFF00"/>
                </a:solidFill>
              </a:rPr>
              <a:t>threshold</a:t>
            </a:r>
            <a:r>
              <a:rPr lang="es-MX" sz="2800" dirty="0" smtClean="0">
                <a:solidFill>
                  <a:srgbClr val="FFFF00"/>
                </a:solidFill>
              </a:rPr>
              <a:t> (QCD Sum Rules </a:t>
            </a:r>
            <a:r>
              <a:rPr lang="es-MX" sz="2800" dirty="0" err="1" smtClean="0">
                <a:solidFill>
                  <a:srgbClr val="FFFF00"/>
                </a:solidFill>
              </a:rPr>
              <a:t>Approach</a:t>
            </a:r>
            <a:r>
              <a:rPr lang="es-MX" sz="2800" dirty="0" smtClean="0">
                <a:solidFill>
                  <a:srgbClr val="FFFF00"/>
                </a:solidFill>
              </a:rPr>
              <a:t>) as </a:t>
            </a:r>
            <a:r>
              <a:rPr lang="es-MX" sz="2800" dirty="0" err="1" smtClean="0">
                <a:solidFill>
                  <a:srgbClr val="FFFF00"/>
                </a:solidFill>
              </a:rPr>
              <a:t>an</a:t>
            </a:r>
            <a:r>
              <a:rPr lang="es-MX" sz="2800" dirty="0" smtClean="0">
                <a:solidFill>
                  <a:srgbClr val="FFFF00"/>
                </a:solidFill>
              </a:rPr>
              <a:t> </a:t>
            </a:r>
            <a:r>
              <a:rPr lang="es-MX" sz="2800" dirty="0" err="1" smtClean="0">
                <a:solidFill>
                  <a:srgbClr val="FFFF00"/>
                </a:solidFill>
              </a:rPr>
              <a:t>effective</a:t>
            </a:r>
            <a:r>
              <a:rPr lang="es-MX" sz="2800" dirty="0" smtClean="0">
                <a:solidFill>
                  <a:srgbClr val="FFFF00"/>
                </a:solidFill>
              </a:rPr>
              <a:t> </a:t>
            </a:r>
            <a:r>
              <a:rPr lang="es-MX" sz="2800" dirty="0" err="1" smtClean="0">
                <a:solidFill>
                  <a:srgbClr val="FFFF00"/>
                </a:solidFill>
              </a:rPr>
              <a:t>deconfinement</a:t>
            </a:r>
            <a:r>
              <a:rPr lang="es-MX" sz="2800" dirty="0" smtClean="0">
                <a:solidFill>
                  <a:srgbClr val="FFFF00"/>
                </a:solidFill>
              </a:rPr>
              <a:t> </a:t>
            </a:r>
            <a:r>
              <a:rPr lang="es-MX" sz="2800" dirty="0" err="1" smtClean="0">
                <a:solidFill>
                  <a:srgbClr val="FFFF00"/>
                </a:solidFill>
              </a:rPr>
              <a:t>order</a:t>
            </a:r>
            <a:r>
              <a:rPr lang="es-MX" sz="2800" dirty="0" smtClean="0">
                <a:solidFill>
                  <a:srgbClr val="FFFF00"/>
                </a:solidFill>
              </a:rPr>
              <a:t> </a:t>
            </a:r>
            <a:r>
              <a:rPr lang="es-MX" sz="2800" dirty="0" err="1" smtClean="0">
                <a:solidFill>
                  <a:srgbClr val="FFFF00"/>
                </a:solidFill>
              </a:rPr>
              <a:t>parameter</a:t>
            </a:r>
            <a:r>
              <a:rPr lang="es-MX" sz="2800" dirty="0" smtClean="0">
                <a:solidFill>
                  <a:srgbClr val="FFFF00"/>
                </a:solidFill>
              </a:rPr>
              <a:t>.</a:t>
            </a:r>
          </a:p>
          <a:p>
            <a:pPr marL="0" indent="0">
              <a:buNone/>
            </a:pPr>
            <a:endParaRPr lang="es-MX" sz="28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s-MX" sz="2400" dirty="0" smtClean="0">
                <a:solidFill>
                  <a:srgbClr val="FFFF00"/>
                </a:solidFill>
              </a:rPr>
              <a:t>(A. Ayala, C. A. </a:t>
            </a:r>
            <a:r>
              <a:rPr lang="es-MX" sz="2400" dirty="0" err="1" smtClean="0">
                <a:solidFill>
                  <a:srgbClr val="FFFF00"/>
                </a:solidFill>
              </a:rPr>
              <a:t>Dominguez</a:t>
            </a:r>
            <a:r>
              <a:rPr lang="es-MX" sz="2400" dirty="0" smtClean="0">
                <a:solidFill>
                  <a:srgbClr val="FFFF00"/>
                </a:solidFill>
              </a:rPr>
              <a:t> and M. </a:t>
            </a:r>
            <a:r>
              <a:rPr lang="es-MX" sz="2400" dirty="0" err="1" smtClean="0">
                <a:solidFill>
                  <a:srgbClr val="FFFF00"/>
                </a:solidFill>
              </a:rPr>
              <a:t>Loewe</a:t>
            </a:r>
            <a:r>
              <a:rPr lang="es-MX" sz="2400" dirty="0" smtClean="0">
                <a:solidFill>
                  <a:srgbClr val="FFFF00"/>
                </a:solidFill>
              </a:rPr>
              <a:t>: QCD Sum Rules at </a:t>
            </a:r>
            <a:r>
              <a:rPr lang="es-MX" sz="2400" dirty="0" err="1" smtClean="0">
                <a:solidFill>
                  <a:srgbClr val="FFFF00"/>
                </a:solidFill>
              </a:rPr>
              <a:t>finite</a:t>
            </a:r>
            <a:r>
              <a:rPr lang="es-MX" sz="2400" dirty="0" smtClean="0">
                <a:solidFill>
                  <a:srgbClr val="FFFF00"/>
                </a:solidFill>
              </a:rPr>
              <a:t> </a:t>
            </a:r>
            <a:r>
              <a:rPr lang="es-MX" sz="2400" dirty="0" err="1" smtClean="0">
                <a:solidFill>
                  <a:srgbClr val="FFFF00"/>
                </a:solidFill>
              </a:rPr>
              <a:t>temperature</a:t>
            </a:r>
            <a:r>
              <a:rPr lang="es-MX" sz="2400" dirty="0" smtClean="0">
                <a:solidFill>
                  <a:srgbClr val="FFFF00"/>
                </a:solidFill>
              </a:rPr>
              <a:t>: a </a:t>
            </a:r>
            <a:r>
              <a:rPr lang="es-MX" sz="2400" dirty="0" err="1" smtClean="0">
                <a:solidFill>
                  <a:srgbClr val="FFFF00"/>
                </a:solidFill>
              </a:rPr>
              <a:t>Review</a:t>
            </a:r>
            <a:r>
              <a:rPr lang="es-MX" sz="2400" dirty="0" smtClean="0">
                <a:solidFill>
                  <a:srgbClr val="FFFF00"/>
                </a:solidFill>
              </a:rPr>
              <a:t>,</a:t>
            </a:r>
            <a:r>
              <a:rPr lang="en-US" sz="2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/>
              </a:rPr>
              <a:t>Adv.High</a:t>
            </a:r>
            <a:r>
              <a:rPr lang="en-US" sz="2400" b="1" dirty="0">
                <a:solidFill>
                  <a:srgbClr val="FFFF00"/>
                </a:solidFill>
                <a:latin typeface="arial"/>
              </a:rPr>
              <a:t> Energy Phys. 2017 (2017) 9291623</a:t>
            </a:r>
            <a:r>
              <a:rPr lang="en-US" sz="2400" dirty="0">
                <a:solidFill>
                  <a:srgbClr val="FFFF00"/>
                </a:solidFill>
                <a:latin typeface="arial"/>
              </a:rPr>
              <a:t> </a:t>
            </a:r>
            <a:r>
              <a:rPr lang="es-MX" sz="2400" dirty="0" smtClean="0">
                <a:solidFill>
                  <a:srgbClr val="FFFF00"/>
                </a:solidFill>
              </a:rPr>
              <a:t> )</a:t>
            </a:r>
          </a:p>
          <a:p>
            <a:pPr marL="0" indent="0">
              <a:buNone/>
            </a:pPr>
            <a:endParaRPr lang="es-MX" sz="28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s-MX" sz="2800" dirty="0" smtClean="0">
                <a:solidFill>
                  <a:srgbClr val="FFFF00"/>
                </a:solidFill>
              </a:rPr>
              <a:t>In </a:t>
            </a:r>
            <a:r>
              <a:rPr lang="es-MX" sz="2800" dirty="0" err="1" smtClean="0">
                <a:solidFill>
                  <a:srgbClr val="FFFF00"/>
                </a:solidFill>
              </a:rPr>
              <a:t>any</a:t>
            </a:r>
            <a:r>
              <a:rPr lang="es-MX" sz="2800" dirty="0" smtClean="0">
                <a:solidFill>
                  <a:srgbClr val="FFFF00"/>
                </a:solidFill>
              </a:rPr>
              <a:t> </a:t>
            </a:r>
            <a:r>
              <a:rPr lang="es-MX" sz="2800" dirty="0" err="1" smtClean="0">
                <a:solidFill>
                  <a:srgbClr val="FFFF00"/>
                </a:solidFill>
              </a:rPr>
              <a:t>hadronic</a:t>
            </a:r>
            <a:r>
              <a:rPr lang="es-MX" sz="2800" dirty="0" smtClean="0">
                <a:solidFill>
                  <a:srgbClr val="FFFF00"/>
                </a:solidFill>
              </a:rPr>
              <a:t> </a:t>
            </a:r>
            <a:r>
              <a:rPr lang="es-MX" sz="2800" dirty="0" err="1" smtClean="0">
                <a:solidFill>
                  <a:srgbClr val="FFFF00"/>
                </a:solidFill>
              </a:rPr>
              <a:t>channel</a:t>
            </a:r>
            <a:r>
              <a:rPr lang="es-MX" sz="2800" dirty="0" smtClean="0">
                <a:solidFill>
                  <a:srgbClr val="FFFF00"/>
                </a:solidFill>
              </a:rPr>
              <a:t> </a:t>
            </a:r>
            <a:r>
              <a:rPr lang="es-MX" sz="2800" dirty="0" err="1" smtClean="0">
                <a:solidFill>
                  <a:srgbClr val="FFFF00"/>
                </a:solidFill>
              </a:rPr>
              <a:t>you</a:t>
            </a:r>
            <a:r>
              <a:rPr lang="es-MX" sz="2800" dirty="0" smtClean="0">
                <a:solidFill>
                  <a:srgbClr val="FFFF00"/>
                </a:solidFill>
              </a:rPr>
              <a:t> </a:t>
            </a:r>
            <a:r>
              <a:rPr lang="es-MX" sz="2800" dirty="0" err="1" smtClean="0">
                <a:solidFill>
                  <a:srgbClr val="FFFF00"/>
                </a:solidFill>
              </a:rPr>
              <a:t>may</a:t>
            </a:r>
            <a:r>
              <a:rPr lang="es-MX" sz="2800" dirty="0" smtClean="0">
                <a:solidFill>
                  <a:srgbClr val="FFFF00"/>
                </a:solidFill>
              </a:rPr>
              <a:t> explore </a:t>
            </a:r>
            <a:r>
              <a:rPr lang="es-MX" sz="2800" dirty="0" err="1" smtClean="0">
                <a:solidFill>
                  <a:srgbClr val="FFFF00"/>
                </a:solidFill>
              </a:rPr>
              <a:t>you</a:t>
            </a:r>
            <a:r>
              <a:rPr lang="es-MX" sz="2800" dirty="0" smtClean="0">
                <a:solidFill>
                  <a:srgbClr val="FFFF00"/>
                </a:solidFill>
              </a:rPr>
              <a:t> </a:t>
            </a:r>
            <a:r>
              <a:rPr lang="es-MX" sz="2800" dirty="0" err="1" smtClean="0">
                <a:solidFill>
                  <a:srgbClr val="FFFF00"/>
                </a:solidFill>
              </a:rPr>
              <a:t>will</a:t>
            </a:r>
            <a:r>
              <a:rPr lang="es-MX" sz="2800" dirty="0" smtClean="0">
                <a:solidFill>
                  <a:srgbClr val="FFFF00"/>
                </a:solidFill>
              </a:rPr>
              <a:t> </a:t>
            </a:r>
            <a:r>
              <a:rPr lang="es-MX" sz="2800" dirty="0" err="1" smtClean="0">
                <a:solidFill>
                  <a:srgbClr val="FFFF00"/>
                </a:solidFill>
              </a:rPr>
              <a:t>find</a:t>
            </a:r>
            <a:r>
              <a:rPr lang="es-MX" sz="2800" dirty="0" smtClean="0">
                <a:solidFill>
                  <a:srgbClr val="FFFF00"/>
                </a:solidFill>
              </a:rPr>
              <a:t> </a:t>
            </a:r>
            <a:r>
              <a:rPr lang="es-MX" sz="2800" dirty="0" err="1" smtClean="0">
                <a:solidFill>
                  <a:srgbClr val="FFFF00"/>
                </a:solidFill>
              </a:rPr>
              <a:t>the</a:t>
            </a:r>
            <a:r>
              <a:rPr lang="es-MX" sz="2800" dirty="0" smtClean="0">
                <a:solidFill>
                  <a:srgbClr val="FFFF00"/>
                </a:solidFill>
              </a:rPr>
              <a:t> </a:t>
            </a:r>
            <a:r>
              <a:rPr lang="es-MX" sz="2800" dirty="0" err="1" smtClean="0">
                <a:solidFill>
                  <a:srgbClr val="FFFF00"/>
                </a:solidFill>
              </a:rPr>
              <a:t>following</a:t>
            </a:r>
            <a:r>
              <a:rPr lang="es-MX" sz="2800" dirty="0" smtClean="0">
                <a:solidFill>
                  <a:srgbClr val="FFFF00"/>
                </a:solidFill>
              </a:rPr>
              <a:t> </a:t>
            </a:r>
            <a:r>
              <a:rPr lang="es-MX" sz="2800" dirty="0" err="1" smtClean="0">
                <a:solidFill>
                  <a:srgbClr val="FFFF00"/>
                </a:solidFill>
              </a:rPr>
              <a:t>picture</a:t>
            </a:r>
            <a:r>
              <a:rPr lang="es-MX" sz="2800" dirty="0" smtClean="0">
                <a:solidFill>
                  <a:srgbClr val="FFFF00"/>
                </a:solidFill>
              </a:rPr>
              <a:t> </a:t>
            </a:r>
            <a:endParaRPr lang="es-MX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670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s-MX" sz="3200">
                <a:solidFill>
                  <a:srgbClr val="FFFF00"/>
                </a:solidFill>
              </a:rPr>
              <a:t>Realistic Spectral Function</a:t>
            </a:r>
          </a:p>
        </p:txBody>
      </p:sp>
      <p:sp>
        <p:nvSpPr>
          <p:cNvPr id="151555" name="Line 3"/>
          <p:cNvSpPr>
            <a:spLocks noChangeShapeType="1"/>
          </p:cNvSpPr>
          <p:nvPr/>
        </p:nvSpPr>
        <p:spPr bwMode="auto">
          <a:xfrm flipV="1">
            <a:off x="1295400" y="2362200"/>
            <a:ext cx="0" cy="3352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>
              <a:solidFill>
                <a:srgbClr val="FFFF00"/>
              </a:solidFill>
            </a:endParaRPr>
          </a:p>
        </p:txBody>
      </p:sp>
      <p:sp>
        <p:nvSpPr>
          <p:cNvPr id="151556" name="Line 4"/>
          <p:cNvSpPr>
            <a:spLocks noChangeShapeType="1"/>
          </p:cNvSpPr>
          <p:nvPr/>
        </p:nvSpPr>
        <p:spPr bwMode="auto">
          <a:xfrm>
            <a:off x="1295400" y="5715000"/>
            <a:ext cx="70104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>
              <a:solidFill>
                <a:srgbClr val="FFFF00"/>
              </a:solidFill>
            </a:endParaRPr>
          </a:p>
        </p:txBody>
      </p:sp>
      <p:sp>
        <p:nvSpPr>
          <p:cNvPr id="151557" name="Line 5"/>
          <p:cNvSpPr>
            <a:spLocks noChangeShapeType="1"/>
          </p:cNvSpPr>
          <p:nvPr/>
        </p:nvSpPr>
        <p:spPr bwMode="auto">
          <a:xfrm flipV="1">
            <a:off x="1676400" y="2971800"/>
            <a:ext cx="0" cy="2743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>
              <a:solidFill>
                <a:srgbClr val="FFFF00"/>
              </a:solidFill>
            </a:endParaRPr>
          </a:p>
        </p:txBody>
      </p:sp>
      <p:sp>
        <p:nvSpPr>
          <p:cNvPr id="151558" name="Freeform 6"/>
          <p:cNvSpPr>
            <a:spLocks/>
          </p:cNvSpPr>
          <p:nvPr/>
        </p:nvSpPr>
        <p:spPr bwMode="auto">
          <a:xfrm>
            <a:off x="2133600" y="2374900"/>
            <a:ext cx="6324600" cy="3340100"/>
          </a:xfrm>
          <a:custGeom>
            <a:avLst/>
            <a:gdLst>
              <a:gd name="T0" fmla="*/ 0 w 3984"/>
              <a:gd name="T1" fmla="*/ 2147483647 h 2104"/>
              <a:gd name="T2" fmla="*/ 2147483647 w 3984"/>
              <a:gd name="T3" fmla="*/ 2147483647 h 2104"/>
              <a:gd name="T4" fmla="*/ 2147483647 w 3984"/>
              <a:gd name="T5" fmla="*/ 2147483647 h 2104"/>
              <a:gd name="T6" fmla="*/ 2147483647 w 3984"/>
              <a:gd name="T7" fmla="*/ 2147483647 h 2104"/>
              <a:gd name="T8" fmla="*/ 2147483647 w 3984"/>
              <a:gd name="T9" fmla="*/ 2147483647 h 2104"/>
              <a:gd name="T10" fmla="*/ 2147483647 w 3984"/>
              <a:gd name="T11" fmla="*/ 2147483647 h 2104"/>
              <a:gd name="T12" fmla="*/ 2147483647 w 3984"/>
              <a:gd name="T13" fmla="*/ 2147483647 h 2104"/>
              <a:gd name="T14" fmla="*/ 2147483647 w 3984"/>
              <a:gd name="T15" fmla="*/ 2147483647 h 2104"/>
              <a:gd name="T16" fmla="*/ 2147483647 w 3984"/>
              <a:gd name="T17" fmla="*/ 2147483647 h 2104"/>
              <a:gd name="T18" fmla="*/ 2147483647 w 3984"/>
              <a:gd name="T19" fmla="*/ 2147483647 h 210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984"/>
              <a:gd name="T31" fmla="*/ 0 h 2104"/>
              <a:gd name="T32" fmla="*/ 3984 w 3984"/>
              <a:gd name="T33" fmla="*/ 2104 h 210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984" h="2104">
                <a:moveTo>
                  <a:pt x="0" y="2104"/>
                </a:moveTo>
                <a:cubicBezTo>
                  <a:pt x="84" y="1140"/>
                  <a:pt x="168" y="176"/>
                  <a:pt x="288" y="88"/>
                </a:cubicBezTo>
                <a:cubicBezTo>
                  <a:pt x="408" y="0"/>
                  <a:pt x="600" y="1480"/>
                  <a:pt x="720" y="1576"/>
                </a:cubicBezTo>
                <a:cubicBezTo>
                  <a:pt x="840" y="1672"/>
                  <a:pt x="864" y="664"/>
                  <a:pt x="1008" y="664"/>
                </a:cubicBezTo>
                <a:cubicBezTo>
                  <a:pt x="1152" y="664"/>
                  <a:pt x="1416" y="1528"/>
                  <a:pt x="1584" y="1576"/>
                </a:cubicBezTo>
                <a:cubicBezTo>
                  <a:pt x="1752" y="1624"/>
                  <a:pt x="1816" y="1008"/>
                  <a:pt x="2016" y="952"/>
                </a:cubicBezTo>
                <a:cubicBezTo>
                  <a:pt x="2216" y="896"/>
                  <a:pt x="2496" y="1200"/>
                  <a:pt x="2784" y="1240"/>
                </a:cubicBezTo>
                <a:cubicBezTo>
                  <a:pt x="3072" y="1280"/>
                  <a:pt x="3552" y="1200"/>
                  <a:pt x="3744" y="1192"/>
                </a:cubicBezTo>
                <a:cubicBezTo>
                  <a:pt x="3936" y="1184"/>
                  <a:pt x="3896" y="1192"/>
                  <a:pt x="3936" y="1192"/>
                </a:cubicBezTo>
                <a:cubicBezTo>
                  <a:pt x="3976" y="1192"/>
                  <a:pt x="3980" y="1192"/>
                  <a:pt x="3984" y="1192"/>
                </a:cubicBezTo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s-MX">
              <a:solidFill>
                <a:srgbClr val="000000"/>
              </a:solidFill>
            </a:endParaRPr>
          </a:p>
        </p:txBody>
      </p:sp>
      <p:sp>
        <p:nvSpPr>
          <p:cNvPr id="151559" name="Text Box 7"/>
          <p:cNvSpPr txBox="1">
            <a:spLocks noChangeArrowheads="1"/>
          </p:cNvSpPr>
          <p:nvPr/>
        </p:nvSpPr>
        <p:spPr bwMode="auto">
          <a:xfrm>
            <a:off x="76200" y="24384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s-MX" sz="2400" i="1">
                <a:solidFill>
                  <a:srgbClr val="FFFF00"/>
                </a:solidFill>
                <a:latin typeface="Times New Roman" pitchFamily="18" charset="0"/>
              </a:rPr>
              <a:t>Im </a:t>
            </a:r>
            <a:r>
              <a:rPr lang="el-GR" altLang="es-MX" sz="2400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</a:p>
        </p:txBody>
      </p:sp>
      <p:sp>
        <p:nvSpPr>
          <p:cNvPr id="151560" name="Text Box 8"/>
          <p:cNvSpPr txBox="1">
            <a:spLocks noChangeArrowheads="1"/>
          </p:cNvSpPr>
          <p:nvPr/>
        </p:nvSpPr>
        <p:spPr bwMode="auto">
          <a:xfrm>
            <a:off x="7620000" y="59436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s-MX" sz="2400" i="1">
                <a:solidFill>
                  <a:srgbClr val="FFFF00"/>
                </a:solidFill>
                <a:latin typeface="Times New Roman" pitchFamily="18" charset="0"/>
              </a:rPr>
              <a:t>s </a:t>
            </a:r>
            <a:r>
              <a:rPr lang="en-US" altLang="es-MX" sz="2400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≡</a:t>
            </a:r>
            <a:r>
              <a:rPr lang="en-US" altLang="es-MX" sz="2400" i="1">
                <a:solidFill>
                  <a:srgbClr val="FFFF00"/>
                </a:solidFill>
                <a:latin typeface="Times New Roman" pitchFamily="18" charset="0"/>
              </a:rPr>
              <a:t> E</a:t>
            </a:r>
            <a:r>
              <a:rPr lang="en-US" altLang="es-MX" sz="2400" i="1" baseline="30000">
                <a:solidFill>
                  <a:srgbClr val="FFFF00"/>
                </a:solidFill>
                <a:latin typeface="Times New Roman" pitchFamily="18" charset="0"/>
              </a:rPr>
              <a:t>2</a:t>
            </a:r>
            <a:endParaRPr lang="en-US" altLang="es-MX" sz="2400" i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51561" name="TextBox 8"/>
          <p:cNvSpPr txBox="1">
            <a:spLocks noChangeArrowheads="1"/>
          </p:cNvSpPr>
          <p:nvPr/>
        </p:nvSpPr>
        <p:spPr bwMode="auto">
          <a:xfrm>
            <a:off x="6248400" y="5791200"/>
            <a:ext cx="99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s-MX" sz="4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es-MX" sz="4800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altLang="es-MX" sz="4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5829301" y="5067300"/>
            <a:ext cx="1295400" cy="3175"/>
          </a:xfrm>
          <a:prstGeom prst="line">
            <a:avLst/>
          </a:prstGeom>
          <a:ln w="666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65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s-MX" sz="3200">
                <a:solidFill>
                  <a:srgbClr val="FFFF00"/>
                </a:solidFill>
              </a:rPr>
              <a:t>Realistic Spectral Function (T)</a:t>
            </a:r>
          </a:p>
        </p:txBody>
      </p:sp>
      <p:sp>
        <p:nvSpPr>
          <p:cNvPr id="201731" name="Line 3"/>
          <p:cNvSpPr>
            <a:spLocks noChangeShapeType="1"/>
          </p:cNvSpPr>
          <p:nvPr/>
        </p:nvSpPr>
        <p:spPr bwMode="auto">
          <a:xfrm flipV="1">
            <a:off x="1295400" y="2362200"/>
            <a:ext cx="0" cy="3352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>
              <a:solidFill>
                <a:srgbClr val="FFFF00"/>
              </a:solidFill>
            </a:endParaRPr>
          </a:p>
        </p:txBody>
      </p:sp>
      <p:sp>
        <p:nvSpPr>
          <p:cNvPr id="201732" name="Line 4"/>
          <p:cNvSpPr>
            <a:spLocks noChangeShapeType="1"/>
          </p:cNvSpPr>
          <p:nvPr/>
        </p:nvSpPr>
        <p:spPr bwMode="auto">
          <a:xfrm>
            <a:off x="1295400" y="5715000"/>
            <a:ext cx="70104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>
              <a:solidFill>
                <a:srgbClr val="FFFF00"/>
              </a:solidFill>
            </a:endParaRPr>
          </a:p>
        </p:txBody>
      </p:sp>
      <p:sp>
        <p:nvSpPr>
          <p:cNvPr id="201733" name="Line 5"/>
          <p:cNvSpPr>
            <a:spLocks noChangeShapeType="1"/>
          </p:cNvSpPr>
          <p:nvPr/>
        </p:nvSpPr>
        <p:spPr bwMode="auto">
          <a:xfrm flipV="1">
            <a:off x="1676400" y="2971800"/>
            <a:ext cx="0" cy="27432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>
              <a:solidFill>
                <a:srgbClr val="FFFF00"/>
              </a:solidFill>
            </a:endParaRPr>
          </a:p>
        </p:txBody>
      </p:sp>
      <p:sp>
        <p:nvSpPr>
          <p:cNvPr id="201734" name="Freeform 6"/>
          <p:cNvSpPr>
            <a:spLocks/>
          </p:cNvSpPr>
          <p:nvPr/>
        </p:nvSpPr>
        <p:spPr bwMode="auto">
          <a:xfrm>
            <a:off x="2133600" y="2374900"/>
            <a:ext cx="6324600" cy="3340100"/>
          </a:xfrm>
          <a:custGeom>
            <a:avLst/>
            <a:gdLst>
              <a:gd name="T0" fmla="*/ 0 w 3984"/>
              <a:gd name="T1" fmla="*/ 2147483647 h 2104"/>
              <a:gd name="T2" fmla="*/ 2147483647 w 3984"/>
              <a:gd name="T3" fmla="*/ 2147483647 h 2104"/>
              <a:gd name="T4" fmla="*/ 2147483647 w 3984"/>
              <a:gd name="T5" fmla="*/ 2147483647 h 2104"/>
              <a:gd name="T6" fmla="*/ 2147483647 w 3984"/>
              <a:gd name="T7" fmla="*/ 2147483647 h 2104"/>
              <a:gd name="T8" fmla="*/ 2147483647 w 3984"/>
              <a:gd name="T9" fmla="*/ 2147483647 h 2104"/>
              <a:gd name="T10" fmla="*/ 2147483647 w 3984"/>
              <a:gd name="T11" fmla="*/ 2147483647 h 2104"/>
              <a:gd name="T12" fmla="*/ 2147483647 w 3984"/>
              <a:gd name="T13" fmla="*/ 2147483647 h 2104"/>
              <a:gd name="T14" fmla="*/ 2147483647 w 3984"/>
              <a:gd name="T15" fmla="*/ 2147483647 h 2104"/>
              <a:gd name="T16" fmla="*/ 2147483647 w 3984"/>
              <a:gd name="T17" fmla="*/ 2147483647 h 2104"/>
              <a:gd name="T18" fmla="*/ 2147483647 w 3984"/>
              <a:gd name="T19" fmla="*/ 2147483647 h 210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984"/>
              <a:gd name="T31" fmla="*/ 0 h 2104"/>
              <a:gd name="T32" fmla="*/ 3984 w 3984"/>
              <a:gd name="T33" fmla="*/ 2104 h 210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984" h="2104">
                <a:moveTo>
                  <a:pt x="0" y="2104"/>
                </a:moveTo>
                <a:cubicBezTo>
                  <a:pt x="84" y="1140"/>
                  <a:pt x="168" y="176"/>
                  <a:pt x="288" y="88"/>
                </a:cubicBezTo>
                <a:cubicBezTo>
                  <a:pt x="408" y="0"/>
                  <a:pt x="600" y="1480"/>
                  <a:pt x="720" y="1576"/>
                </a:cubicBezTo>
                <a:cubicBezTo>
                  <a:pt x="840" y="1672"/>
                  <a:pt x="864" y="664"/>
                  <a:pt x="1008" y="664"/>
                </a:cubicBezTo>
                <a:cubicBezTo>
                  <a:pt x="1152" y="664"/>
                  <a:pt x="1416" y="1528"/>
                  <a:pt x="1584" y="1576"/>
                </a:cubicBezTo>
                <a:cubicBezTo>
                  <a:pt x="1752" y="1624"/>
                  <a:pt x="1816" y="1008"/>
                  <a:pt x="2016" y="952"/>
                </a:cubicBezTo>
                <a:cubicBezTo>
                  <a:pt x="2216" y="896"/>
                  <a:pt x="2496" y="1200"/>
                  <a:pt x="2784" y="1240"/>
                </a:cubicBezTo>
                <a:cubicBezTo>
                  <a:pt x="3072" y="1280"/>
                  <a:pt x="3552" y="1200"/>
                  <a:pt x="3744" y="1192"/>
                </a:cubicBezTo>
                <a:cubicBezTo>
                  <a:pt x="3936" y="1184"/>
                  <a:pt x="3896" y="1192"/>
                  <a:pt x="3936" y="1192"/>
                </a:cubicBezTo>
                <a:cubicBezTo>
                  <a:pt x="3976" y="1192"/>
                  <a:pt x="3980" y="1192"/>
                  <a:pt x="3984" y="1192"/>
                </a:cubicBezTo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es-MX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01735" name="Text Box 7"/>
          <p:cNvSpPr txBox="1">
            <a:spLocks noChangeArrowheads="1"/>
          </p:cNvSpPr>
          <p:nvPr/>
        </p:nvSpPr>
        <p:spPr bwMode="auto">
          <a:xfrm>
            <a:off x="76200" y="24384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s-MX" sz="2400" i="1">
                <a:solidFill>
                  <a:srgbClr val="FFFF00"/>
                </a:solidFill>
                <a:latin typeface="Times New Roman" pitchFamily="18" charset="0"/>
              </a:rPr>
              <a:t>Im </a:t>
            </a:r>
            <a:r>
              <a:rPr lang="el-GR" altLang="es-MX" sz="2400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</a:p>
        </p:txBody>
      </p:sp>
      <p:sp>
        <p:nvSpPr>
          <p:cNvPr id="201736" name="Text Box 8"/>
          <p:cNvSpPr txBox="1">
            <a:spLocks noChangeArrowheads="1"/>
          </p:cNvSpPr>
          <p:nvPr/>
        </p:nvSpPr>
        <p:spPr bwMode="auto">
          <a:xfrm>
            <a:off x="7620000" y="59436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s-MX" sz="2400" i="1">
                <a:solidFill>
                  <a:srgbClr val="FFFF00"/>
                </a:solidFill>
                <a:latin typeface="Times New Roman" pitchFamily="18" charset="0"/>
              </a:rPr>
              <a:t>s </a:t>
            </a:r>
            <a:r>
              <a:rPr lang="en-US" altLang="es-MX" sz="2400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≡</a:t>
            </a:r>
            <a:r>
              <a:rPr lang="en-US" altLang="es-MX" sz="2400" i="1">
                <a:solidFill>
                  <a:srgbClr val="FFFF00"/>
                </a:solidFill>
                <a:latin typeface="Times New Roman" pitchFamily="18" charset="0"/>
              </a:rPr>
              <a:t> E</a:t>
            </a:r>
            <a:r>
              <a:rPr lang="en-US" altLang="es-MX" sz="2400" i="1" baseline="30000">
                <a:solidFill>
                  <a:srgbClr val="FFFF00"/>
                </a:solidFill>
                <a:latin typeface="Times New Roman" pitchFamily="18" charset="0"/>
              </a:rPr>
              <a:t>2</a:t>
            </a:r>
            <a:endParaRPr lang="en-US" altLang="es-MX" sz="2400" i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01737" name="Line 9"/>
          <p:cNvSpPr>
            <a:spLocks noChangeShapeType="1"/>
          </p:cNvSpPr>
          <p:nvPr/>
        </p:nvSpPr>
        <p:spPr bwMode="auto">
          <a:xfrm>
            <a:off x="6781800" y="4419600"/>
            <a:ext cx="0" cy="1295400"/>
          </a:xfrm>
          <a:prstGeom prst="line">
            <a:avLst/>
          </a:prstGeom>
          <a:noFill/>
          <a:ln w="5715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>
              <a:solidFill>
                <a:srgbClr val="FFFF00"/>
              </a:solidFill>
            </a:endParaRPr>
          </a:p>
        </p:txBody>
      </p:sp>
      <p:sp>
        <p:nvSpPr>
          <p:cNvPr id="201738" name="TextBox 9"/>
          <p:cNvSpPr txBox="1">
            <a:spLocks noChangeArrowheads="1"/>
          </p:cNvSpPr>
          <p:nvPr/>
        </p:nvSpPr>
        <p:spPr bwMode="auto">
          <a:xfrm>
            <a:off x="4191000" y="5791200"/>
            <a:ext cx="1066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s-MX" sz="3600">
                <a:solidFill>
                  <a:srgbClr val="FFFF00"/>
                </a:solidFill>
                <a:latin typeface="Calibri" pitchFamily="34" charset="0"/>
              </a:rPr>
              <a:t>S</a:t>
            </a:r>
            <a:r>
              <a:rPr lang="en-US" altLang="es-MX" sz="3600" baseline="-25000">
                <a:solidFill>
                  <a:srgbClr val="FFFF00"/>
                </a:solidFill>
                <a:latin typeface="Calibri" pitchFamily="34" charset="0"/>
              </a:rPr>
              <a:t>0</a:t>
            </a:r>
            <a:r>
              <a:rPr lang="en-US" altLang="es-MX" sz="3600">
                <a:solidFill>
                  <a:srgbClr val="FFFF00"/>
                </a:solidFill>
                <a:latin typeface="Calibri" pitchFamily="34" charset="0"/>
              </a:rPr>
              <a:t>(T)</a:t>
            </a:r>
          </a:p>
        </p:txBody>
      </p:sp>
      <p:sp>
        <p:nvSpPr>
          <p:cNvPr id="12" name="Freeform 11"/>
          <p:cNvSpPr/>
          <p:nvPr/>
        </p:nvSpPr>
        <p:spPr>
          <a:xfrm>
            <a:off x="2209800" y="3962400"/>
            <a:ext cx="4860925" cy="1722438"/>
          </a:xfrm>
          <a:custGeom>
            <a:avLst/>
            <a:gdLst>
              <a:gd name="connsiteX0" fmla="*/ 0 w 4861560"/>
              <a:gd name="connsiteY0" fmla="*/ 1722120 h 1722120"/>
              <a:gd name="connsiteX1" fmla="*/ 658368 w 4861560"/>
              <a:gd name="connsiteY1" fmla="*/ 185928 h 1722120"/>
              <a:gd name="connsiteX2" fmla="*/ 1755648 w 4861560"/>
              <a:gd name="connsiteY2" fmla="*/ 606552 h 1722120"/>
              <a:gd name="connsiteX3" fmla="*/ 4389120 w 4861560"/>
              <a:gd name="connsiteY3" fmla="*/ 387096 h 1722120"/>
              <a:gd name="connsiteX4" fmla="*/ 4590288 w 4861560"/>
              <a:gd name="connsiteY4" fmla="*/ 350520 h 1722120"/>
              <a:gd name="connsiteX5" fmla="*/ 4663440 w 4861560"/>
              <a:gd name="connsiteY5" fmla="*/ 295656 h 1722120"/>
              <a:gd name="connsiteX6" fmla="*/ 4590288 w 4861560"/>
              <a:gd name="connsiteY6" fmla="*/ 405384 h 1722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61560" h="1722120">
                <a:moveTo>
                  <a:pt x="0" y="1722120"/>
                </a:moveTo>
                <a:cubicBezTo>
                  <a:pt x="182880" y="1046988"/>
                  <a:pt x="365760" y="371856"/>
                  <a:pt x="658368" y="185928"/>
                </a:cubicBezTo>
                <a:cubicBezTo>
                  <a:pt x="950976" y="0"/>
                  <a:pt x="1133856" y="573024"/>
                  <a:pt x="1755648" y="606552"/>
                </a:cubicBezTo>
                <a:cubicBezTo>
                  <a:pt x="2377440" y="640080"/>
                  <a:pt x="3916680" y="429768"/>
                  <a:pt x="4389120" y="387096"/>
                </a:cubicBezTo>
                <a:cubicBezTo>
                  <a:pt x="4861560" y="344424"/>
                  <a:pt x="4544568" y="365760"/>
                  <a:pt x="4590288" y="350520"/>
                </a:cubicBezTo>
                <a:cubicBezTo>
                  <a:pt x="4636008" y="335280"/>
                  <a:pt x="4663440" y="286512"/>
                  <a:pt x="4663440" y="295656"/>
                </a:cubicBezTo>
                <a:cubicBezTo>
                  <a:pt x="4663440" y="304800"/>
                  <a:pt x="4608576" y="387096"/>
                  <a:pt x="4590288" y="405384"/>
                </a:cubicBezTo>
              </a:path>
            </a:pathLst>
          </a:custGeom>
          <a:ln w="825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1740" name="Line 9"/>
          <p:cNvSpPr>
            <a:spLocks noChangeShapeType="1"/>
          </p:cNvSpPr>
          <p:nvPr/>
        </p:nvSpPr>
        <p:spPr bwMode="auto">
          <a:xfrm>
            <a:off x="5029200" y="4572000"/>
            <a:ext cx="0" cy="1116013"/>
          </a:xfrm>
          <a:prstGeom prst="line">
            <a:avLst/>
          </a:prstGeom>
          <a:noFill/>
          <a:ln w="5715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>
              <a:solidFill>
                <a:srgbClr val="FFFF00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1463675" y="3995738"/>
            <a:ext cx="639763" cy="1746250"/>
          </a:xfrm>
          <a:custGeom>
            <a:avLst/>
            <a:gdLst>
              <a:gd name="connsiteX0" fmla="*/ 0 w 640080"/>
              <a:gd name="connsiteY0" fmla="*/ 1746504 h 1746504"/>
              <a:gd name="connsiteX1" fmla="*/ 219456 w 640080"/>
              <a:gd name="connsiteY1" fmla="*/ 9144 h 1746504"/>
              <a:gd name="connsiteX2" fmla="*/ 640080 w 640080"/>
              <a:gd name="connsiteY2" fmla="*/ 1691640 h 1746504"/>
              <a:gd name="connsiteX3" fmla="*/ 640080 w 640080"/>
              <a:gd name="connsiteY3" fmla="*/ 1691640 h 1746504"/>
              <a:gd name="connsiteX4" fmla="*/ 640080 w 640080"/>
              <a:gd name="connsiteY4" fmla="*/ 1691640 h 1746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" h="1746504">
                <a:moveTo>
                  <a:pt x="0" y="1746504"/>
                </a:moveTo>
                <a:cubicBezTo>
                  <a:pt x="56388" y="882396"/>
                  <a:pt x="112776" y="18288"/>
                  <a:pt x="219456" y="9144"/>
                </a:cubicBezTo>
                <a:cubicBezTo>
                  <a:pt x="326136" y="0"/>
                  <a:pt x="640080" y="1691640"/>
                  <a:pt x="640080" y="1691640"/>
                </a:cubicBezTo>
                <a:lnTo>
                  <a:pt x="640080" y="1691640"/>
                </a:lnTo>
                <a:lnTo>
                  <a:pt x="640080" y="1691640"/>
                </a:lnTo>
              </a:path>
            </a:pathLst>
          </a:custGeom>
          <a:ln w="698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78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71600" y="764704"/>
            <a:ext cx="8022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>
                <a:solidFill>
                  <a:srgbClr val="FFFF00"/>
                </a:solidFill>
              </a:rPr>
              <a:t>To be more </a:t>
            </a:r>
            <a:r>
              <a:rPr lang="es-MX" sz="2800" dirty="0" err="1" smtClean="0">
                <a:solidFill>
                  <a:srgbClr val="FFFF00"/>
                </a:solidFill>
              </a:rPr>
              <a:t>specific</a:t>
            </a:r>
            <a:r>
              <a:rPr lang="es-MX" sz="2800" dirty="0" smtClean="0">
                <a:solidFill>
                  <a:srgbClr val="FFFF00"/>
                </a:solidFill>
              </a:rPr>
              <a:t>, </a:t>
            </a:r>
            <a:r>
              <a:rPr lang="es-MX" sz="2800" dirty="0" err="1" smtClean="0">
                <a:solidFill>
                  <a:srgbClr val="FFFF00"/>
                </a:solidFill>
              </a:rPr>
              <a:t>let</a:t>
            </a:r>
            <a:r>
              <a:rPr lang="es-MX" sz="2800" dirty="0" smtClean="0">
                <a:solidFill>
                  <a:srgbClr val="FFFF00"/>
                </a:solidFill>
              </a:rPr>
              <a:t> </a:t>
            </a:r>
            <a:r>
              <a:rPr lang="es-MX" sz="2800" dirty="0" err="1" smtClean="0">
                <a:solidFill>
                  <a:srgbClr val="FFFF00"/>
                </a:solidFill>
              </a:rPr>
              <a:t>us</a:t>
            </a:r>
            <a:r>
              <a:rPr lang="es-MX" sz="2800" dirty="0" smtClean="0">
                <a:solidFill>
                  <a:srgbClr val="FFFF00"/>
                </a:solidFill>
              </a:rPr>
              <a:t> </a:t>
            </a:r>
            <a:r>
              <a:rPr lang="es-MX" sz="2800" dirty="0" err="1" smtClean="0">
                <a:solidFill>
                  <a:srgbClr val="FFFF00"/>
                </a:solidFill>
              </a:rPr>
              <a:t>consider</a:t>
            </a:r>
            <a:r>
              <a:rPr lang="es-MX" sz="2800" dirty="0" smtClean="0">
                <a:solidFill>
                  <a:srgbClr val="FFFF00"/>
                </a:solidFill>
              </a:rPr>
              <a:t> </a:t>
            </a:r>
            <a:r>
              <a:rPr lang="es-MX" sz="2800" dirty="0" err="1" smtClean="0">
                <a:solidFill>
                  <a:srgbClr val="FFFF00"/>
                </a:solidFill>
              </a:rPr>
              <a:t>the</a:t>
            </a:r>
            <a:r>
              <a:rPr lang="es-MX" sz="2800" dirty="0" smtClean="0">
                <a:solidFill>
                  <a:srgbClr val="FFFF00"/>
                </a:solidFill>
              </a:rPr>
              <a:t> </a:t>
            </a:r>
            <a:r>
              <a:rPr lang="es-MX" sz="2800" dirty="0" err="1" smtClean="0">
                <a:solidFill>
                  <a:srgbClr val="FFFF00"/>
                </a:solidFill>
              </a:rPr>
              <a:t>correlator</a:t>
            </a:r>
            <a:endParaRPr lang="es-MX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42778"/>
            <a:ext cx="5649289" cy="139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556466"/>
            <a:ext cx="3434938" cy="39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67544" y="3429000"/>
            <a:ext cx="732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err="1" smtClean="0">
                <a:solidFill>
                  <a:srgbClr val="FFFF00"/>
                </a:solidFill>
              </a:rPr>
              <a:t>with</a:t>
            </a:r>
            <a:endParaRPr lang="es-MX" sz="2400" dirty="0">
              <a:solidFill>
                <a:srgbClr val="FFFF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833990" y="4509120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solidFill>
                  <a:srgbClr val="FFFF00"/>
                </a:solidFill>
              </a:rPr>
              <a:t>Invoking</a:t>
            </a:r>
            <a:r>
              <a:rPr lang="es-MX" dirty="0" smtClean="0">
                <a:solidFill>
                  <a:srgbClr val="FFFF00"/>
                </a:solidFill>
              </a:rPr>
              <a:t> </a:t>
            </a:r>
            <a:r>
              <a:rPr lang="es-MX" dirty="0" err="1" smtClean="0">
                <a:solidFill>
                  <a:srgbClr val="FFFF00"/>
                </a:solidFill>
              </a:rPr>
              <a:t>the</a:t>
            </a:r>
            <a:r>
              <a:rPr lang="es-MX" dirty="0" smtClean="0">
                <a:solidFill>
                  <a:srgbClr val="FFFF00"/>
                </a:solidFill>
              </a:rPr>
              <a:t> OPE</a:t>
            </a:r>
            <a:endParaRPr lang="es-MX" dirty="0">
              <a:solidFill>
                <a:srgbClr val="FFFF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157192"/>
            <a:ext cx="585787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478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584" y="1052736"/>
            <a:ext cx="5054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smtClean="0">
                <a:solidFill>
                  <a:srgbClr val="FFFF00"/>
                </a:solidFill>
              </a:rPr>
              <a:t>And </a:t>
            </a:r>
            <a:r>
              <a:rPr lang="es-MX" sz="2400" dirty="0" err="1" smtClean="0">
                <a:solidFill>
                  <a:srgbClr val="FFFF00"/>
                </a:solidFill>
              </a:rPr>
              <a:t>considering</a:t>
            </a:r>
            <a:r>
              <a:rPr lang="es-MX" sz="2400" dirty="0" smtClean="0">
                <a:solidFill>
                  <a:srgbClr val="FFFF00"/>
                </a:solidFill>
              </a:rPr>
              <a:t> </a:t>
            </a:r>
            <a:r>
              <a:rPr lang="es-MX" sz="2400" dirty="0" err="1" smtClean="0">
                <a:solidFill>
                  <a:srgbClr val="FFFF00"/>
                </a:solidFill>
              </a:rPr>
              <a:t>Cauchy’s</a:t>
            </a:r>
            <a:r>
              <a:rPr lang="es-MX" sz="2400" dirty="0" smtClean="0">
                <a:solidFill>
                  <a:srgbClr val="FFFF00"/>
                </a:solidFill>
              </a:rPr>
              <a:t> </a:t>
            </a:r>
            <a:r>
              <a:rPr lang="es-MX" sz="2400" dirty="0" err="1" smtClean="0">
                <a:solidFill>
                  <a:srgbClr val="FFFF00"/>
                </a:solidFill>
              </a:rPr>
              <a:t>Theorem</a:t>
            </a:r>
            <a:endParaRPr lang="es-MX" sz="2400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775"/>
            <a:ext cx="49053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043608" y="3933056"/>
            <a:ext cx="3152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err="1" smtClean="0">
                <a:solidFill>
                  <a:srgbClr val="FFFF00"/>
                </a:solidFill>
              </a:rPr>
              <a:t>We</a:t>
            </a:r>
            <a:r>
              <a:rPr lang="es-MX" sz="2400" dirty="0" smtClean="0">
                <a:solidFill>
                  <a:srgbClr val="FFFF00"/>
                </a:solidFill>
              </a:rPr>
              <a:t> </a:t>
            </a:r>
            <a:r>
              <a:rPr lang="es-MX" sz="2400" dirty="0" err="1" smtClean="0">
                <a:solidFill>
                  <a:srgbClr val="FFFF00"/>
                </a:solidFill>
              </a:rPr>
              <a:t>get</a:t>
            </a:r>
            <a:r>
              <a:rPr lang="es-MX" sz="2400" dirty="0" smtClean="0">
                <a:solidFill>
                  <a:srgbClr val="FFFF00"/>
                </a:solidFill>
              </a:rPr>
              <a:t> a set of FESR</a:t>
            </a:r>
            <a:endParaRPr lang="es-MX" sz="2400" dirty="0">
              <a:solidFill>
                <a:srgbClr val="FFFF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641" y="4581128"/>
            <a:ext cx="66960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916832"/>
            <a:ext cx="2520280" cy="211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009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2895600" y="228600"/>
            <a:ext cx="76200" cy="76200"/>
          </a:xfrm>
        </p:spPr>
        <p:txBody>
          <a:bodyPr/>
          <a:lstStyle/>
          <a:p>
            <a:pPr eaLnBrk="1" hangingPunct="1"/>
            <a:endParaRPr lang="es-ES" altLang="es-MX" sz="4000" smtClean="0"/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974725" y="877888"/>
            <a:ext cx="78470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MX" sz="2400" dirty="0" err="1">
                <a:solidFill>
                  <a:srgbClr val="FFFF00"/>
                </a:solidFill>
              </a:rPr>
              <a:t>Confinement</a:t>
            </a:r>
            <a:r>
              <a:rPr lang="es-ES" altLang="es-MX" sz="2400" dirty="0">
                <a:solidFill>
                  <a:srgbClr val="FFFF00"/>
                </a:solidFill>
              </a:rPr>
              <a:t> </a:t>
            </a:r>
            <a:r>
              <a:rPr lang="es-ES" altLang="es-MX" sz="2400" dirty="0" err="1">
                <a:solidFill>
                  <a:srgbClr val="FFFF00"/>
                </a:solidFill>
              </a:rPr>
              <a:t>effects</a:t>
            </a:r>
            <a:r>
              <a:rPr lang="es-ES" altLang="es-MX" sz="2400" dirty="0">
                <a:solidFill>
                  <a:srgbClr val="FFFF00"/>
                </a:solidFill>
              </a:rPr>
              <a:t> are </a:t>
            </a:r>
            <a:r>
              <a:rPr lang="es-ES" altLang="es-MX" sz="2400" dirty="0" err="1">
                <a:solidFill>
                  <a:srgbClr val="FFFF00"/>
                </a:solidFill>
              </a:rPr>
              <a:t>parametrized</a:t>
            </a:r>
            <a:r>
              <a:rPr lang="es-ES" altLang="es-MX" sz="2400" dirty="0">
                <a:solidFill>
                  <a:srgbClr val="FFFF00"/>
                </a:solidFill>
              </a:rPr>
              <a:t> </a:t>
            </a:r>
            <a:r>
              <a:rPr lang="es-ES" altLang="es-MX" sz="2400" dirty="0" err="1">
                <a:solidFill>
                  <a:srgbClr val="FFFF00"/>
                </a:solidFill>
              </a:rPr>
              <a:t>through</a:t>
            </a:r>
            <a:r>
              <a:rPr lang="es-ES" altLang="es-MX" sz="2400" dirty="0">
                <a:solidFill>
                  <a:srgbClr val="FFFF00"/>
                </a:solidFill>
              </a:rPr>
              <a:t> quark and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MX" sz="2400" dirty="0">
                <a:solidFill>
                  <a:srgbClr val="FFFF00"/>
                </a:solidFill>
              </a:rPr>
              <a:t> gluon </a:t>
            </a:r>
            <a:r>
              <a:rPr lang="es-ES" altLang="es-MX" sz="2400" dirty="0" err="1">
                <a:solidFill>
                  <a:srgbClr val="FFFF00"/>
                </a:solidFill>
              </a:rPr>
              <a:t>condensates</a:t>
            </a:r>
            <a:endParaRPr lang="es-ES" altLang="es-MX" sz="2400" dirty="0">
              <a:solidFill>
                <a:srgbClr val="FFFF00"/>
              </a:solidFill>
            </a:endParaRPr>
          </a:p>
        </p:txBody>
      </p:sp>
      <p:pic>
        <p:nvPicPr>
          <p:cNvPr id="16388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3031" y="1944688"/>
            <a:ext cx="3505200" cy="1322388"/>
          </a:xfrm>
        </p:spPr>
      </p:pic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5089525" y="1944688"/>
            <a:ext cx="32019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MX" sz="2400" dirty="0" err="1">
                <a:solidFill>
                  <a:srgbClr val="FFFF00"/>
                </a:solidFill>
              </a:rPr>
              <a:t>The</a:t>
            </a:r>
            <a:r>
              <a:rPr lang="es-ES" altLang="es-MX" sz="2400" dirty="0">
                <a:solidFill>
                  <a:srgbClr val="FFFF00"/>
                </a:solidFill>
              </a:rPr>
              <a:t> red </a:t>
            </a:r>
            <a:r>
              <a:rPr lang="es-ES" altLang="es-MX" sz="2400" dirty="0" err="1">
                <a:solidFill>
                  <a:srgbClr val="FFFF00"/>
                </a:solidFill>
              </a:rPr>
              <a:t>area</a:t>
            </a:r>
            <a:r>
              <a:rPr lang="es-ES" altLang="es-MX" sz="2400" dirty="0">
                <a:solidFill>
                  <a:srgbClr val="FFFF00"/>
                </a:solidFill>
              </a:rPr>
              <a:t> denotes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MX" sz="2400" dirty="0">
                <a:solidFill>
                  <a:srgbClr val="FFFF00"/>
                </a:solidFill>
              </a:rPr>
              <a:t> </a:t>
            </a:r>
            <a:r>
              <a:rPr lang="es-ES" altLang="es-MX" sz="2400" dirty="0" err="1">
                <a:solidFill>
                  <a:srgbClr val="FFFF00"/>
                </a:solidFill>
              </a:rPr>
              <a:t>the</a:t>
            </a:r>
            <a:r>
              <a:rPr lang="es-ES" altLang="es-MX" sz="2400" dirty="0">
                <a:solidFill>
                  <a:srgbClr val="FFFF00"/>
                </a:solidFill>
              </a:rPr>
              <a:t> quark </a:t>
            </a:r>
            <a:r>
              <a:rPr lang="es-ES" altLang="es-MX" sz="2400" dirty="0" err="1">
                <a:solidFill>
                  <a:srgbClr val="FFFF00"/>
                </a:solidFill>
              </a:rPr>
              <a:t>condensate</a:t>
            </a:r>
            <a:endParaRPr lang="es-ES" altLang="es-MX" sz="2400" dirty="0">
              <a:solidFill>
                <a:srgbClr val="FFFF00"/>
              </a:solidFill>
            </a:endParaRPr>
          </a:p>
        </p:txBody>
      </p:sp>
      <p:pic>
        <p:nvPicPr>
          <p:cNvPr id="1639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86200"/>
            <a:ext cx="3200400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 Box 8"/>
          <p:cNvSpPr txBox="1">
            <a:spLocks noChangeArrowheads="1"/>
          </p:cNvSpPr>
          <p:nvPr/>
        </p:nvSpPr>
        <p:spPr bwMode="auto">
          <a:xfrm>
            <a:off x="5470525" y="3849688"/>
            <a:ext cx="31019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MX" sz="2400" dirty="0" err="1">
                <a:solidFill>
                  <a:srgbClr val="FFFF00"/>
                </a:solidFill>
              </a:rPr>
              <a:t>The</a:t>
            </a:r>
            <a:r>
              <a:rPr lang="es-ES" altLang="es-MX" sz="2400" dirty="0">
                <a:solidFill>
                  <a:srgbClr val="FFFF00"/>
                </a:solidFill>
              </a:rPr>
              <a:t> red </a:t>
            </a:r>
            <a:r>
              <a:rPr lang="es-ES" altLang="es-MX" sz="2400" dirty="0" err="1">
                <a:solidFill>
                  <a:srgbClr val="FFFF00"/>
                </a:solidFill>
              </a:rPr>
              <a:t>area</a:t>
            </a:r>
            <a:r>
              <a:rPr lang="es-ES" altLang="es-MX" sz="2400" dirty="0">
                <a:solidFill>
                  <a:srgbClr val="FFFF00"/>
                </a:solidFill>
              </a:rPr>
              <a:t> denotes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MX" sz="2400" dirty="0" err="1">
                <a:solidFill>
                  <a:srgbClr val="FFFF00"/>
                </a:solidFill>
              </a:rPr>
              <a:t>the</a:t>
            </a:r>
            <a:r>
              <a:rPr lang="es-ES" altLang="es-MX" sz="2400" dirty="0">
                <a:solidFill>
                  <a:srgbClr val="FFFF00"/>
                </a:solidFill>
              </a:rPr>
              <a:t> gluon </a:t>
            </a:r>
            <a:r>
              <a:rPr lang="es-ES" altLang="es-MX" sz="2400" dirty="0" err="1">
                <a:solidFill>
                  <a:srgbClr val="FFFF00"/>
                </a:solidFill>
              </a:rPr>
              <a:t>condensate</a:t>
            </a:r>
            <a:endParaRPr lang="es-ES" altLang="es-MX" sz="2400" dirty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MX" sz="2400" dirty="0">
                <a:solidFill>
                  <a:srgbClr val="FFFF00"/>
                </a:solidFill>
              </a:rPr>
              <a:t>(</a:t>
            </a:r>
            <a:r>
              <a:rPr lang="es-ES" altLang="es-MX" sz="2400" dirty="0" err="1">
                <a:solidFill>
                  <a:srgbClr val="FFFF00"/>
                </a:solidFill>
              </a:rPr>
              <a:t>infrared</a:t>
            </a:r>
            <a:r>
              <a:rPr lang="es-ES" altLang="es-MX" sz="2400" dirty="0">
                <a:solidFill>
                  <a:srgbClr val="FFFF00"/>
                </a:solidFill>
              </a:rPr>
              <a:t> </a:t>
            </a:r>
            <a:r>
              <a:rPr lang="es-ES" altLang="es-MX" sz="2400" dirty="0" err="1">
                <a:solidFill>
                  <a:srgbClr val="FFFF00"/>
                </a:solidFill>
              </a:rPr>
              <a:t>dynamics</a:t>
            </a:r>
            <a:r>
              <a:rPr lang="es-ES" altLang="es-MX" sz="2400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16392" name="Text Box 9"/>
          <p:cNvSpPr txBox="1">
            <a:spLocks noChangeArrowheads="1"/>
          </p:cNvSpPr>
          <p:nvPr/>
        </p:nvSpPr>
        <p:spPr bwMode="auto">
          <a:xfrm>
            <a:off x="5013325" y="5221288"/>
            <a:ext cx="31162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MX" sz="2400" dirty="0" err="1">
                <a:solidFill>
                  <a:srgbClr val="FFFF00"/>
                </a:solidFill>
              </a:rPr>
              <a:t>There</a:t>
            </a:r>
            <a:r>
              <a:rPr lang="es-ES" altLang="es-MX" sz="2400" dirty="0">
                <a:solidFill>
                  <a:srgbClr val="FFFF00"/>
                </a:solidFill>
              </a:rPr>
              <a:t> are </a:t>
            </a:r>
            <a:r>
              <a:rPr lang="es-ES" altLang="es-MX" sz="2400" dirty="0" err="1">
                <a:solidFill>
                  <a:srgbClr val="FFFF00"/>
                </a:solidFill>
              </a:rPr>
              <a:t>many</a:t>
            </a:r>
            <a:r>
              <a:rPr lang="es-ES" altLang="es-MX" sz="2400" dirty="0">
                <a:solidFill>
                  <a:srgbClr val="FFFF00"/>
                </a:solidFill>
              </a:rPr>
              <a:t> </a:t>
            </a:r>
            <a:r>
              <a:rPr lang="es-ES" altLang="es-MX" sz="2400" dirty="0" err="1">
                <a:solidFill>
                  <a:srgbClr val="FFFF00"/>
                </a:solidFill>
              </a:rPr>
              <a:t>other</a:t>
            </a:r>
            <a:endParaRPr lang="es-ES" altLang="es-MX" sz="2400" dirty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MX" sz="2400" dirty="0" err="1">
                <a:solidFill>
                  <a:srgbClr val="FFFF00"/>
                </a:solidFill>
              </a:rPr>
              <a:t>Condensates</a:t>
            </a:r>
            <a:r>
              <a:rPr lang="es-ES" altLang="es-MX" sz="2400" dirty="0">
                <a:solidFill>
                  <a:srgbClr val="FFFF00"/>
                </a:solidFill>
              </a:rPr>
              <a:t>…..</a:t>
            </a:r>
          </a:p>
        </p:txBody>
      </p:sp>
    </p:spTree>
    <p:extLst>
      <p:ext uri="{BB962C8B-B14F-4D97-AF65-F5344CB8AC3E}">
        <p14:creationId xmlns:p14="http://schemas.microsoft.com/office/powerpoint/2010/main" val="29700464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9" grpId="0"/>
      <p:bldP spid="16391" grpId="0"/>
      <p:bldP spid="1639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s-MX" sz="18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s-MX" sz="18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s-MX" sz="18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s-MX" sz="18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s-MX" sz="18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s-MX" sz="18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s-MX" sz="18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s-MX" sz="18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s-MX" sz="18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s-MX" sz="18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31871</TotalTime>
  <Words>1094</Words>
  <Application>Microsoft Office PowerPoint</Application>
  <PresentationFormat>Presentación en pantalla (4:3)</PresentationFormat>
  <Paragraphs>156</Paragraphs>
  <Slides>30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Títulos de diapositiva</vt:lpstr>
      </vt:variant>
      <vt:variant>
        <vt:i4>30</vt:i4>
      </vt:variant>
    </vt:vector>
  </HeadingPairs>
  <TitlesOfParts>
    <vt:vector size="35" baseType="lpstr">
      <vt:lpstr>Default Design</vt:lpstr>
      <vt:lpstr>2_Default Design</vt:lpstr>
      <vt:lpstr>1_Default Design</vt:lpstr>
      <vt:lpstr>3_Default Design</vt:lpstr>
      <vt:lpstr>4_Default Design</vt:lpstr>
      <vt:lpstr>Continuum threshold and Polyakov loop as deconfinement order parameters. </vt:lpstr>
      <vt:lpstr>Presentación de PowerPoint</vt:lpstr>
      <vt:lpstr>Presentación de PowerPoint</vt:lpstr>
      <vt:lpstr>Presentación de PowerPoint</vt:lpstr>
      <vt:lpstr>Realistic Spectral Function</vt:lpstr>
      <vt:lpstr>Realistic Spectral Function (T)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  C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Marcelo</dc:creator>
  <cp:lastModifiedBy>Marcelo</cp:lastModifiedBy>
  <cp:revision>125</cp:revision>
  <dcterms:created xsi:type="dcterms:W3CDTF">2017-06-24T13:56:12Z</dcterms:created>
  <dcterms:modified xsi:type="dcterms:W3CDTF">2017-09-14T04:33:44Z</dcterms:modified>
</cp:coreProperties>
</file>