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3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3" r:id="rId2"/>
    <p:sldId id="472" r:id="rId3"/>
    <p:sldId id="474" r:id="rId4"/>
    <p:sldId id="475" r:id="rId5"/>
    <p:sldId id="453" r:id="rId6"/>
    <p:sldId id="443" r:id="rId7"/>
    <p:sldId id="447" r:id="rId8"/>
    <p:sldId id="361" r:id="rId9"/>
    <p:sldId id="364" r:id="rId10"/>
    <p:sldId id="365" r:id="rId11"/>
    <p:sldId id="468" r:id="rId12"/>
    <p:sldId id="445" r:id="rId13"/>
    <p:sldId id="469" r:id="rId14"/>
    <p:sldId id="470" r:id="rId15"/>
    <p:sldId id="427" r:id="rId16"/>
    <p:sldId id="456" r:id="rId17"/>
    <p:sldId id="459" r:id="rId18"/>
    <p:sldId id="471" r:id="rId19"/>
    <p:sldId id="481" r:id="rId20"/>
    <p:sldId id="483" r:id="rId21"/>
    <p:sldId id="477" r:id="rId22"/>
    <p:sldId id="302" r:id="rId23"/>
    <p:sldId id="482" r:id="rId24"/>
    <p:sldId id="462" r:id="rId25"/>
    <p:sldId id="484" r:id="rId26"/>
    <p:sldId id="457" r:id="rId27"/>
    <p:sldId id="44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F2FCE"/>
    <a:srgbClr val="C90000"/>
    <a:srgbClr val="FFFF00"/>
    <a:srgbClr val="CFB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63" autoAdjust="0"/>
    <p:restoredTop sz="97094" autoAdjust="0"/>
  </p:normalViewPr>
  <p:slideViewPr>
    <p:cSldViewPr snapToGrid="0" snapToObjects="1">
      <p:cViewPr>
        <p:scale>
          <a:sx n="100" d="100"/>
          <a:sy n="100" d="100"/>
        </p:scale>
        <p:origin x="-1512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Relationship Id="rId2" Type="http://schemas.openxmlformats.org/officeDocument/2006/relationships/image" Target="../media/image5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Relationship Id="rId2" Type="http://schemas.openxmlformats.org/officeDocument/2006/relationships/image" Target="../media/image6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Relationship Id="rId2" Type="http://schemas.openxmlformats.org/officeDocument/2006/relationships/image" Target="../media/image7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763FA-3F29-474A-9CD2-883E624A86C6}" type="datetime1">
              <a:rPr lang="en-US" smtClean="0"/>
              <a:pPr/>
              <a:t>9/11/17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82975-29AB-AD4F-97FA-ED7609E49A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139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AFFFC-4CF0-C244-94A4-AE385A65368A}" type="datetime1">
              <a:rPr lang="en-US" smtClean="0"/>
              <a:pPr/>
              <a:t>9/11/17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02235-20BB-0043-9BA6-3CA39F5413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231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0957BD7-F297-FB4A-8BC7-2116F06B73CF}" type="slidenum">
              <a:rPr lang="en-GB"/>
              <a:pPr/>
              <a:t>1</a:t>
            </a:fld>
            <a:endParaRPr lang="en-GB"/>
          </a:p>
        </p:txBody>
      </p:sp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999869" y="686475"/>
            <a:ext cx="4859795" cy="34281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Text Box 2"/>
          <p:cNvSpPr>
            <a:spLocks noGrp="1" noChangeArrowheads="1"/>
          </p:cNvSpPr>
          <p:nvPr>
            <p:ph type="body"/>
          </p:nvPr>
        </p:nvSpPr>
        <p:spPr>
          <a:xfrm>
            <a:off x="683960" y="4341522"/>
            <a:ext cx="5490080" cy="4116006"/>
          </a:xfrm>
          <a:noFill/>
          <a:ln/>
        </p:spPr>
        <p:txBody>
          <a:bodyPr lIns="95400" tIns="67320" rIns="95400" bIns="47520"/>
          <a:lstStyle/>
          <a:p>
            <a:pPr eaLnBrk="1" hangingPunct="1">
              <a:lnSpc>
                <a:spcPct val="87000"/>
              </a:lnSpc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mtClean="0">
                <a:latin typeface="Arial" charset="0"/>
                <a:ea typeface="Arial Unicode MS" charset="0"/>
                <a:cs typeface="Arial Unicode MS" charset="0"/>
              </a:rPr>
              <a:t>S. Fazio – Brookhaven National Laboratory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71430-EBBA-144C-9116-6DF925E7AC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26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5893EC8-E9A1-6245-A657-7D8555C0DA8C}" type="slidenum">
              <a:rPr lang="en-GB"/>
              <a:pPr/>
              <a:t>22</a:t>
            </a:fld>
            <a:endParaRPr lang="en-GB"/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999869" y="686475"/>
            <a:ext cx="4859795" cy="34281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8" name="Text Box 2"/>
          <p:cNvSpPr>
            <a:spLocks noGrp="1" noChangeArrowheads="1"/>
          </p:cNvSpPr>
          <p:nvPr>
            <p:ph type="body"/>
          </p:nvPr>
        </p:nvSpPr>
        <p:spPr>
          <a:xfrm>
            <a:off x="683960" y="4341522"/>
            <a:ext cx="5454810" cy="408480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Relationship Id="rId3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4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0.emf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hyperlink" Target="http://arXiv.org/abs/arXiv:1708.0565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56.emf"/><Relationship Id="rId5" Type="http://schemas.openxmlformats.org/officeDocument/2006/relationships/image" Target="../media/image58.png"/><Relationship Id="rId6" Type="http://schemas.openxmlformats.org/officeDocument/2006/relationships/image" Target="../media/image59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57.emf"/><Relationship Id="rId9" Type="http://schemas.openxmlformats.org/officeDocument/2006/relationships/image" Target="../media/image13.emf"/><Relationship Id="rId10" Type="http://schemas.openxmlformats.org/officeDocument/2006/relationships/image" Target="../media/image14.emf"/><Relationship Id="rId11" Type="http://schemas.openxmlformats.org/officeDocument/2006/relationships/image" Target="../media/image60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oleObject" Target="../embeddings/oleObject13.bin"/><Relationship Id="rId5" Type="http://schemas.openxmlformats.org/officeDocument/2006/relationships/image" Target="../media/image61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62.emf"/><Relationship Id="rId8" Type="http://schemas.openxmlformats.org/officeDocument/2006/relationships/image" Target="../media/image64.png"/><Relationship Id="rId9" Type="http://schemas.openxmlformats.org/officeDocument/2006/relationships/image" Target="../media/image6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tif"/><Relationship Id="rId3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hyperlink" Target="http://arxiv.org/abs/arXiv:1304.0077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78.e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79.emf"/><Relationship Id="rId9" Type="http://schemas.openxmlformats.org/officeDocument/2006/relationships/image" Target="../media/image82.jp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7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8.emf"/><Relationship Id="rId10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26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27.e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28.emf"/><Relationship Id="rId10" Type="http://schemas.openxmlformats.org/officeDocument/2006/relationships/image" Target="../media/image30.emf"/><Relationship Id="rId11" Type="http://schemas.openxmlformats.org/officeDocument/2006/relationships/image" Target="../media/image31.jp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jp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8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16534" y="5689600"/>
            <a:ext cx="4824066" cy="1143000"/>
          </a:xfrm>
          <a:noFill/>
        </p:spPr>
        <p:txBody>
          <a:bodyPr lIns="93789" tIns="110429" rIns="93789" bIns="46894">
            <a:noAutofit/>
          </a:bodyPr>
          <a:lstStyle/>
          <a:p>
            <a:pPr>
              <a:spcBef>
                <a:spcPts val="420"/>
              </a:spcBef>
              <a:tabLst>
                <a:tab pos="360216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000" b="1" dirty="0" smtClean="0">
                <a:ln w="18000">
                  <a:noFill/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XLVII International Symposium on </a:t>
            </a:r>
            <a:r>
              <a:rPr lang="en-GB" sz="2000" b="1" dirty="0" err="1" smtClean="0">
                <a:ln w="18000">
                  <a:noFill/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Multiparticle</a:t>
            </a:r>
            <a:r>
              <a:rPr lang="en-GB" sz="2000" b="1" dirty="0" smtClean="0">
                <a:ln w="18000">
                  <a:noFill/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Dynamics</a:t>
            </a:r>
          </a:p>
          <a:p>
            <a:pPr>
              <a:spcBef>
                <a:spcPts val="420"/>
              </a:spcBef>
              <a:tabLst>
                <a:tab pos="360216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000" b="1" dirty="0" smtClean="0">
                <a:ln w="18000">
                  <a:noFill/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Sep. 11-15, 2017, Tlaxcala City (Mexico) </a:t>
            </a:r>
            <a:endParaRPr lang="en-GB" sz="2000" b="1" i="1" dirty="0" smtClean="0">
              <a:ln w="18000">
                <a:noFill/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143231" y="72301"/>
            <a:ext cx="8860857" cy="7188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44450" prstMaterial="matte">
              <a:bevelT w="6350" h="939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DejaVu Sans" charset="0"/>
                <a:cs typeface="DejaVu Sans" charset="0"/>
              </a:rPr>
              <a:t>Physics Opportunities at a Future </a:t>
            </a:r>
            <a:r>
              <a:rPr lang="en-GB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DejaVu Sans" charset="0"/>
                <a:cs typeface="DejaVu Sans" charset="0"/>
              </a:rPr>
              <a:t>E</a:t>
            </a:r>
            <a:r>
              <a:rPr lang="en-GB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DejaVu Sans" charset="0"/>
                <a:cs typeface="DejaVu Sans" charset="0"/>
              </a:rPr>
              <a:t>lectron-Ion </a:t>
            </a:r>
            <a:r>
              <a:rPr lang="en-GB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DejaVu Sans" charset="0"/>
                <a:cs typeface="DejaVu Sans" charset="0"/>
              </a:rPr>
              <a:t>C</a:t>
            </a:r>
            <a:r>
              <a:rPr lang="en-GB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DejaVu Sans" charset="0"/>
                <a:cs typeface="DejaVu Sans" charset="0"/>
              </a:rPr>
              <a:t>ollider</a:t>
            </a:r>
          </a:p>
        </p:txBody>
      </p:sp>
      <p:sp>
        <p:nvSpPr>
          <p:cNvPr id="1843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0" y="1007044"/>
            <a:ext cx="4991101" cy="999556"/>
          </a:xfrm>
        </p:spPr>
        <p:txBody>
          <a:bodyPr lIns="93789" tIns="81309" rIns="93789" bIns="46894">
            <a:normAutofit fontScale="90000"/>
          </a:bodyPr>
          <a:lstStyle/>
          <a:p>
            <a:pPr algn="l">
              <a:lnSpc>
                <a:spcPct val="87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Salvatore </a:t>
            </a:r>
            <a:r>
              <a:rPr lang="en-GB" sz="3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Fazio</a:t>
            </a:r>
            <a:r>
              <a:rPr lang="en-GB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GB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GB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Brookhaven National Lab </a:t>
            </a:r>
            <a:r>
              <a:rPr lang="en-GB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GB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GB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 descr="70_100_BNL_Locku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41"/>
          <a:stretch/>
        </p:blipFill>
        <p:spPr>
          <a:xfrm>
            <a:off x="7035800" y="6060874"/>
            <a:ext cx="2128955" cy="698499"/>
          </a:xfrm>
          <a:prstGeom prst="rect">
            <a:avLst/>
          </a:prstGeom>
        </p:spPr>
      </p:pic>
      <p:pic>
        <p:nvPicPr>
          <p:cNvPr id="5" name="Picture 4" descr="DO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" y="6067625"/>
            <a:ext cx="2284403" cy="7395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097" y="49160"/>
            <a:ext cx="908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Handwriting - Dakota"/>
                <a:cs typeface="Handwriting - Dakota"/>
              </a:rPr>
              <a:t>E</a:t>
            </a:r>
            <a:r>
              <a:rPr lang="en-US" sz="2800" b="1" i="1" dirty="0" smtClean="0">
                <a:solidFill>
                  <a:srgbClr val="FF0000"/>
                </a:solidFill>
                <a:latin typeface="Handwriting - Dakota"/>
                <a:cs typeface="Handwriting - Dakota"/>
              </a:rPr>
              <a:t>IC: the Ultimate Multi-dimension Experience!</a:t>
            </a:r>
            <a:endParaRPr lang="en-US" sz="2800" b="1" i="1" dirty="0">
              <a:solidFill>
                <a:srgbClr val="FF0000"/>
              </a:solidFill>
              <a:latin typeface="Handwriting - Dakota"/>
              <a:cs typeface="Handwriting - Dakota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653123" y="715951"/>
            <a:ext cx="4333665" cy="3821490"/>
            <a:chOff x="4653123" y="775251"/>
            <a:chExt cx="4333665" cy="3821490"/>
          </a:xfrm>
        </p:grpSpPr>
        <p:sp>
          <p:nvSpPr>
            <p:cNvPr id="8" name="Abgerundetes Rechteck 9"/>
            <p:cNvSpPr/>
            <p:nvPr/>
          </p:nvSpPr>
          <p:spPr>
            <a:xfrm>
              <a:off x="4653123" y="775251"/>
              <a:ext cx="4333665" cy="382149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bgerundetes Rechteck 9"/>
            <p:cNvSpPr/>
            <p:nvPr/>
          </p:nvSpPr>
          <p:spPr>
            <a:xfrm>
              <a:off x="4653123" y="775251"/>
              <a:ext cx="4333665" cy="382149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feld 24"/>
            <p:cNvSpPr txBox="1"/>
            <p:nvPr/>
          </p:nvSpPr>
          <p:spPr>
            <a:xfrm>
              <a:off x="5192347" y="1797731"/>
              <a:ext cx="3703858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what is the spatial distribution of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quarks and gluons in nucleons/nuclei?</a:t>
              </a:r>
            </a:p>
          </p:txBody>
        </p:sp>
        <p:pic>
          <p:nvPicPr>
            <p:cNvPr id="11" name="Bild 2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82820" y="877221"/>
              <a:ext cx="1183405" cy="932380"/>
            </a:xfrm>
            <a:prstGeom prst="rect">
              <a:avLst/>
            </a:prstGeom>
          </p:spPr>
        </p:pic>
        <p:sp>
          <p:nvSpPr>
            <p:cNvPr id="12" name="Textfeld 26"/>
            <p:cNvSpPr txBox="1"/>
            <p:nvPr/>
          </p:nvSpPr>
          <p:spPr>
            <a:xfrm>
              <a:off x="5215056" y="1036928"/>
              <a:ext cx="20408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Proton Imaging</a:t>
              </a:r>
              <a:endParaRPr lang="en-US" sz="2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13" name="Gruppierung 7"/>
            <p:cNvGrpSpPr/>
            <p:nvPr/>
          </p:nvGrpSpPr>
          <p:grpSpPr>
            <a:xfrm>
              <a:off x="4789101" y="1735367"/>
              <a:ext cx="670191" cy="524904"/>
              <a:chOff x="171450" y="2291391"/>
              <a:chExt cx="822748" cy="698500"/>
            </a:xfrm>
          </p:grpSpPr>
          <p:pic>
            <p:nvPicPr>
              <p:cNvPr id="14" name="Bild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15" name="Textfeld 29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6" name="Gruppierung 7"/>
            <p:cNvGrpSpPr/>
            <p:nvPr/>
          </p:nvGrpSpPr>
          <p:grpSpPr>
            <a:xfrm>
              <a:off x="4789101" y="2640421"/>
              <a:ext cx="670191" cy="524904"/>
              <a:chOff x="171450" y="2291391"/>
              <a:chExt cx="822748" cy="698500"/>
            </a:xfrm>
          </p:grpSpPr>
          <p:pic>
            <p:nvPicPr>
              <p:cNvPr id="17" name="Bild 3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18" name="Textfeld 32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9" name="Textfeld 33"/>
            <p:cNvSpPr txBox="1"/>
            <p:nvPr/>
          </p:nvSpPr>
          <p:spPr>
            <a:xfrm>
              <a:off x="5343183" y="3599006"/>
              <a:ext cx="2732639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possible window to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orbital angular momentum</a:t>
              </a:r>
              <a:endParaRPr lang="en-US" sz="16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0" name="Textfeld 35"/>
            <p:cNvSpPr txBox="1"/>
            <p:nvPr/>
          </p:nvSpPr>
          <p:spPr>
            <a:xfrm>
              <a:off x="5192561" y="2679702"/>
              <a:ext cx="3535643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understand deep aspects of gauge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theories revealed by </a:t>
              </a:r>
              <a:r>
                <a:rPr lang="en-US" sz="1600" dirty="0" err="1" smtClean="0">
                  <a:latin typeface="Comic Sans MS"/>
                  <a:cs typeface="Comic Sans MS"/>
                </a:rPr>
                <a:t>k</a:t>
              </a:r>
              <a:r>
                <a:rPr lang="en-US" sz="1600" baseline="-25000" dirty="0" err="1" smtClean="0">
                  <a:latin typeface="Comic Sans MS"/>
                  <a:cs typeface="Comic Sans MS"/>
                </a:rPr>
                <a:t>T</a:t>
              </a:r>
              <a:r>
                <a:rPr lang="en-US" sz="1600" baseline="-25000" dirty="0" smtClean="0">
                  <a:latin typeface="Comic Sans MS"/>
                  <a:cs typeface="Comic Sans MS"/>
                </a:rPr>
                <a:t> </a:t>
              </a:r>
              <a:r>
                <a:rPr lang="en-US" sz="1600" dirty="0" smtClean="0">
                  <a:latin typeface="Comic Sans MS"/>
                  <a:cs typeface="Comic Sans MS"/>
                </a:rPr>
                <a:t>dep. </a:t>
              </a:r>
              <a:r>
                <a:rPr lang="en-US" sz="1600" dirty="0" err="1" smtClean="0">
                  <a:latin typeface="Comic Sans MS"/>
                  <a:cs typeface="Comic Sans MS"/>
                </a:rPr>
                <a:t>distr’n</a:t>
              </a:r>
              <a:endParaRPr lang="en-US" sz="1600" baseline="-25000" dirty="0" smtClean="0">
                <a:latin typeface="Comic Sans MS"/>
                <a:cs typeface="Comic Sans M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9072" y="4520054"/>
            <a:ext cx="4776877" cy="1878816"/>
            <a:chOff x="247727" y="634974"/>
            <a:chExt cx="4776877" cy="1878816"/>
          </a:xfrm>
        </p:grpSpPr>
        <p:sp>
          <p:nvSpPr>
            <p:cNvPr id="23" name="Rounded Rectangle 22"/>
            <p:cNvSpPr/>
            <p:nvPr/>
          </p:nvSpPr>
          <p:spPr>
            <a:xfrm>
              <a:off x="304073" y="725112"/>
              <a:ext cx="4720531" cy="1788678"/>
            </a:xfrm>
            <a:prstGeom prst="roundRec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73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7200" y="634974"/>
              <a:ext cx="2178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Proton Structure:</a:t>
              </a:r>
              <a:endParaRPr lang="en-US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7727" y="976048"/>
              <a:ext cx="4572000" cy="1477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8925" indent="-288925">
                <a:buFont typeface="Wingdings" charset="2"/>
                <a:buChar char=""/>
              </a:pPr>
              <a:r>
                <a:rPr lang="en-US" b="1" dirty="0" err="1" smtClean="0"/>
                <a:t>PDFs</a:t>
              </a:r>
              <a:r>
                <a:rPr lang="en-US" b="1" dirty="0" smtClean="0"/>
                <a:t> do not resolve transverse coordinate or momentum space</a:t>
              </a:r>
            </a:p>
            <a:p>
              <a:pPr marL="288925" indent="-288925">
                <a:buFont typeface="Wingdings" charset="2"/>
                <a:buChar char=""/>
              </a:pPr>
              <a:r>
                <a:rPr lang="en-US" b="1" dirty="0" smtClean="0"/>
                <a:t>In a fast moving nucleon the longitudinal size squeezes like a “pizza” but transverse size remains about 1 fm</a:t>
              </a:r>
              <a:endParaRPr lang="en-US" b="1" dirty="0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773" y="4402346"/>
            <a:ext cx="1816100" cy="2044700"/>
          </a:xfrm>
          <a:prstGeom prst="rect">
            <a:avLst/>
          </a:prstGeom>
        </p:spPr>
      </p:pic>
      <p:pic>
        <p:nvPicPr>
          <p:cNvPr id="27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12114" r="17076" b="15417"/>
          <a:stretch>
            <a:fillRect/>
          </a:stretch>
        </p:blipFill>
        <p:spPr bwMode="auto">
          <a:xfrm>
            <a:off x="457200" y="1238347"/>
            <a:ext cx="3937000" cy="244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6" name="Shape 50"/>
          <p:cNvSpPr/>
          <p:nvPr/>
        </p:nvSpPr>
        <p:spPr>
          <a:xfrm>
            <a:off x="464954" y="715057"/>
            <a:ext cx="8015924" cy="1138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lang="en-US" sz="2400" b="1" dirty="0" smtClean="0">
                <a:ea typeface="Cambria Math"/>
                <a:cs typeface="Comic Sans MS"/>
                <a:sym typeface="Cambria Math"/>
              </a:rPr>
              <a:t>Wigner functions</a:t>
            </a:r>
          </a:p>
          <a:p>
            <a:pPr lvl="0" algn="ctr"/>
            <a:r>
              <a:rPr lang="en-US" sz="2000" dirty="0" smtClean="0">
                <a:ea typeface="Cambria Math"/>
                <a:cs typeface="Comic Sans MS"/>
                <a:sym typeface="Cambria Math"/>
              </a:rPr>
              <a:t>offer unprecedented insight into confinement and chiral symmetry breaking</a:t>
            </a:r>
          </a:p>
          <a:p>
            <a:pPr lvl="0" algn="ctr"/>
            <a:r>
              <a:rPr sz="2400" dirty="0" smtClean="0">
                <a:latin typeface="Comic Sans MS"/>
                <a:ea typeface="Cambria Math"/>
                <a:cs typeface="Comic Sans MS"/>
                <a:sym typeface="Cambria Math"/>
              </a:rPr>
              <a:t>W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(x,b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,k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7" name="Shape 51"/>
          <p:cNvSpPr/>
          <p:nvPr/>
        </p:nvSpPr>
        <p:spPr>
          <a:xfrm>
            <a:off x="5823675" y="1860014"/>
            <a:ext cx="105613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∫ d</a:t>
            </a:r>
            <a:r>
              <a:rPr sz="2400" baseline="30000" dirty="0">
                <a:latin typeface="Comic Sans MS"/>
                <a:ea typeface="Cambria Math"/>
                <a:cs typeface="Comic Sans MS"/>
                <a:sym typeface="Cambria Math"/>
              </a:rPr>
              <a:t>2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8" name="Shape 52"/>
          <p:cNvSpPr/>
          <p:nvPr/>
        </p:nvSpPr>
        <p:spPr>
          <a:xfrm>
            <a:off x="6319866" y="2942446"/>
            <a:ext cx="111469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f(x,b</a:t>
            </a:r>
            <a:r>
              <a:rPr sz="2400" baseline="-2500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9" name="Shape 53"/>
          <p:cNvSpPr/>
          <p:nvPr/>
        </p:nvSpPr>
        <p:spPr>
          <a:xfrm>
            <a:off x="1688411" y="2942446"/>
            <a:ext cx="109831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f(x,k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10" name="Shape 54"/>
          <p:cNvSpPr/>
          <p:nvPr/>
        </p:nvSpPr>
        <p:spPr>
          <a:xfrm>
            <a:off x="2142023" y="1926139"/>
            <a:ext cx="93906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∫d</a:t>
            </a:r>
            <a:r>
              <a:rPr sz="2400" baseline="30000">
                <a:latin typeface="Comic Sans MS"/>
                <a:ea typeface="Cambria Math"/>
                <a:cs typeface="Comic Sans MS"/>
                <a:sym typeface="Cambria Math"/>
              </a:rPr>
              <a:t>2</a:t>
            </a:r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b</a:t>
            </a:r>
            <a:r>
              <a:rPr sz="2400" baseline="-2500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</a:p>
        </p:txBody>
      </p:sp>
      <p:pic>
        <p:nvPicPr>
          <p:cNvPr id="11" name="buffer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01" y="2180675"/>
            <a:ext cx="2168796" cy="197394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57"/>
          <p:cNvSpPr/>
          <p:nvPr/>
        </p:nvSpPr>
        <p:spPr>
          <a:xfrm flipH="1">
            <a:off x="2280558" y="1842735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3" name="Shape 59"/>
          <p:cNvSpPr/>
          <p:nvPr/>
        </p:nvSpPr>
        <p:spPr>
          <a:xfrm>
            <a:off x="162363" y="4151228"/>
            <a:ext cx="378733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dirty="0"/>
              <a:t>Spin-dependent 3D </a:t>
            </a:r>
            <a:r>
              <a:rPr dirty="0">
                <a:solidFill>
                  <a:srgbClr val="0000FF"/>
                </a:solidFill>
              </a:rPr>
              <a:t>momentum space </a:t>
            </a:r>
          </a:p>
          <a:p>
            <a:pPr lvl="0"/>
            <a:r>
              <a:rPr dirty="0"/>
              <a:t>images from semi-inclusive </a:t>
            </a:r>
            <a:r>
              <a:rPr dirty="0" smtClean="0"/>
              <a:t>scattering</a:t>
            </a:r>
            <a:endParaRPr lang="en-US" dirty="0" smtClean="0"/>
          </a:p>
          <a:p>
            <a:pPr lvl="0"/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TMDs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14" name="Shape 61"/>
          <p:cNvSpPr/>
          <p:nvPr/>
        </p:nvSpPr>
        <p:spPr>
          <a:xfrm>
            <a:off x="5276022" y="1859883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" name="Shape 63"/>
          <p:cNvSpPr/>
          <p:nvPr/>
        </p:nvSpPr>
        <p:spPr>
          <a:xfrm>
            <a:off x="4737100" y="4151228"/>
            <a:ext cx="4163602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dirty="0"/>
              <a:t>Spin-dependent </a:t>
            </a:r>
            <a:r>
              <a:rPr dirty="0" smtClean="0"/>
              <a:t>2D </a:t>
            </a:r>
            <a:r>
              <a:rPr dirty="0" smtClean="0">
                <a:solidFill>
                  <a:srgbClr val="FF0000"/>
                </a:solidFill>
              </a:rPr>
              <a:t>coordinate space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(transverse) + 1D</a:t>
            </a:r>
            <a:r>
              <a:rPr dirty="0" smtClean="0"/>
              <a:t> </a:t>
            </a:r>
            <a:r>
              <a:rPr lang="en-US" dirty="0" smtClean="0"/>
              <a:t>(longitudinal momentum) </a:t>
            </a:r>
            <a:r>
              <a:rPr dirty="0" smtClean="0"/>
              <a:t>images </a:t>
            </a:r>
            <a:r>
              <a:rPr dirty="0"/>
              <a:t>from exclusive </a:t>
            </a:r>
            <a:r>
              <a:rPr dirty="0" smtClean="0"/>
              <a:t>scattering</a:t>
            </a:r>
            <a:endParaRPr lang="en-US" dirty="0" smtClean="0"/>
          </a:p>
          <a:p>
            <a:pPr lvl="0"/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GPDs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6" name="Shape 65"/>
          <p:cNvSpPr/>
          <p:nvPr/>
        </p:nvSpPr>
        <p:spPr>
          <a:xfrm>
            <a:off x="284113" y="1700530"/>
            <a:ext cx="133498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Momentum</a:t>
            </a:r>
          </a:p>
          <a:p>
            <a:pPr lvl="0" algn="ctr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space</a:t>
            </a:r>
          </a:p>
        </p:txBody>
      </p:sp>
      <p:sp>
        <p:nvSpPr>
          <p:cNvPr id="17" name="Shape 66"/>
          <p:cNvSpPr/>
          <p:nvPr/>
        </p:nvSpPr>
        <p:spPr>
          <a:xfrm>
            <a:off x="7716566" y="1700530"/>
            <a:ext cx="135617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i="1" dirty="0">
                <a:solidFill>
                  <a:srgbClr val="FF0000"/>
                </a:solidFill>
                <a:latin typeface="Comic Sans MS"/>
                <a:cs typeface="Comic Sans MS"/>
              </a:rPr>
              <a:t>Coordinate</a:t>
            </a:r>
          </a:p>
          <a:p>
            <a:pPr lvl="0" algn="ctr"/>
            <a:r>
              <a:rPr i="1" dirty="0">
                <a:solidFill>
                  <a:srgbClr val="FF0000"/>
                </a:solidFill>
                <a:latin typeface="Comic Sans MS"/>
                <a:cs typeface="Comic Sans MS"/>
              </a:rPr>
              <a:t>space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13356" y="115622"/>
            <a:ext cx="8750889" cy="609490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M</a:t>
            </a: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ulti-dimensional Imaging of Quarks and Gluons</a:t>
            </a:r>
            <a:endParaRPr lang="en-GB" sz="2800" b="1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3618" y="5629451"/>
            <a:ext cx="7703852" cy="646331"/>
          </a:xfrm>
          <a:prstGeom prst="rect">
            <a:avLst/>
          </a:prstGeom>
          <a:solidFill>
            <a:schemeClr val="accent5">
              <a:lumMod val="60000"/>
              <a:lumOff val="40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Direct access to W(</a:t>
            </a:r>
            <a:r>
              <a:rPr lang="en-US" dirty="0" err="1" smtClean="0"/>
              <a:t>x,b</a:t>
            </a:r>
            <a:r>
              <a:rPr lang="en-US" baseline="-25000" dirty="0" err="1" smtClean="0"/>
              <a:t>T</a:t>
            </a:r>
            <a:r>
              <a:rPr lang="en-US" dirty="0" err="1" smtClean="0"/>
              <a:t>,k</a:t>
            </a:r>
            <a:r>
              <a:rPr lang="en-US" baseline="-25000" dirty="0" err="1" smtClean="0"/>
              <a:t>T</a:t>
            </a:r>
            <a:r>
              <a:rPr lang="en-US" dirty="0" smtClean="0"/>
              <a:t>) </a:t>
            </a:r>
          </a:p>
          <a:p>
            <a:pPr algn="ctr"/>
            <a:r>
              <a:rPr lang="en-US" dirty="0" smtClean="0"/>
              <a:t>for gluons through diffractive di-jets measurements at an EIC under investigation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1" name="Picture 20" descr="Screen Shot 2017-06-16 at 3.14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76"/>
            <a:ext cx="4552698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44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8" grpId="0" animBg="1" advAuto="0"/>
      <p:bldP spid="9" grpId="0" animBg="1" advAuto="0"/>
      <p:bldP spid="10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3356" y="117274"/>
            <a:ext cx="8750889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 smtClean="0">
                <a:solidFill>
                  <a:srgbClr val="CC0000"/>
                </a:solidFill>
                <a:latin typeface="Times New Roman"/>
                <a:ea typeface="DejaVu Sans" charset="0"/>
                <a:cs typeface="Times New Roman"/>
              </a:rPr>
              <a:t>Spatial Imaging</a:t>
            </a:r>
            <a:endParaRPr lang="en-GB" sz="2800" b="1" baseline="-25000" dirty="0">
              <a:solidFill>
                <a:srgbClr val="CC0000"/>
              </a:solidFill>
              <a:latin typeface="Times New Roman"/>
              <a:ea typeface="DejaVu Sans" charset="0"/>
              <a:cs typeface="Times New Roman"/>
            </a:endParaRPr>
          </a:p>
        </p:txBody>
      </p:sp>
      <p:pic>
        <p:nvPicPr>
          <p:cNvPr id="42" name="Picture 41" descr="Combo_xQ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6649452" cy="22098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604000" y="673100"/>
            <a:ext cx="26142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V</a:t>
            </a:r>
            <a:r>
              <a:rPr lang="en-US" dirty="0" smtClean="0"/>
              <a:t>ery precise imaging evolving in x and Q</a:t>
            </a:r>
            <a:r>
              <a:rPr lang="en-US" baseline="30000" dirty="0" smtClean="0"/>
              <a:t>2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DVCS</a:t>
            </a:r>
            <a:r>
              <a:rPr lang="en-US" dirty="0" smtClean="0"/>
              <a:t> gives quarks (gluons only via Q</a:t>
            </a:r>
            <a:r>
              <a:rPr lang="en-US" baseline="30000" dirty="0" smtClean="0"/>
              <a:t>2</a:t>
            </a:r>
            <a:r>
              <a:rPr lang="en-US" dirty="0" smtClean="0"/>
              <a:t>-evolution)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J/Psi </a:t>
            </a:r>
            <a:r>
              <a:rPr lang="en-US" dirty="0" smtClean="0"/>
              <a:t>gives direct access to gluons (</a:t>
            </a:r>
            <a:r>
              <a:rPr lang="en-US" dirty="0"/>
              <a:t>mass provides hard </a:t>
            </a:r>
            <a:r>
              <a:rPr lang="en-US" dirty="0" smtClean="0"/>
              <a:t>scale)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Light VMs </a:t>
            </a:r>
            <a:r>
              <a:rPr lang="en-US" dirty="0" smtClean="0"/>
              <a:t>provide quark-flavor separation</a:t>
            </a:r>
          </a:p>
          <a:p>
            <a:endParaRPr lang="en-US" baseline="30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39701" y="3753562"/>
            <a:ext cx="7587006" cy="2712989"/>
            <a:chOff x="139701" y="3753562"/>
            <a:chExt cx="7587006" cy="2712989"/>
          </a:xfrm>
        </p:grpSpPr>
        <p:sp>
          <p:nvSpPr>
            <p:cNvPr id="36" name="TextBox 35"/>
            <p:cNvSpPr txBox="1"/>
            <p:nvPr/>
          </p:nvSpPr>
          <p:spPr>
            <a:xfrm>
              <a:off x="4161668" y="3820664"/>
              <a:ext cx="35130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000090"/>
                  </a:solidFill>
                </a:rPr>
                <a:t>Transversely polarized  protons: sin(</a:t>
              </a:r>
              <a:r>
                <a:rPr lang="en-US" b="1" i="1" dirty="0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b="1" i="1" baseline="-25000" dirty="0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b="1" i="1" dirty="0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b="1" i="1" dirty="0" err="1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b="1" i="1" baseline="-25000" dirty="0" err="1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b="1" i="1" dirty="0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)</a:t>
              </a:r>
              <a:r>
                <a:rPr lang="en-US" b="1" i="1" baseline="-25000" dirty="0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b="1" dirty="0" smtClean="0">
                  <a:solidFill>
                    <a:srgbClr val="000090"/>
                  </a:solidFill>
                </a:rPr>
                <a:t> </a:t>
              </a:r>
            </a:p>
            <a:p>
              <a:pPr algn="ctr"/>
              <a:r>
                <a:rPr lang="en-US" b="1" dirty="0" smtClean="0">
                  <a:solidFill>
                    <a:srgbClr val="000090"/>
                  </a:solidFill>
                </a:rPr>
                <a:t>gives access to </a:t>
              </a:r>
              <a:r>
                <a:rPr lang="en-US" b="1" dirty="0" smtClean="0">
                  <a:solidFill>
                    <a:srgbClr val="FF0000"/>
                  </a:solidFill>
                </a:rPr>
                <a:t>GPD E</a:t>
              </a:r>
              <a:endParaRPr lang="en-US" b="1" dirty="0">
                <a:solidFill>
                  <a:srgbClr val="FF0000"/>
                </a:solidFill>
              </a:endParaRPr>
            </a:p>
            <a:p>
              <a:pPr algn="ctr"/>
              <a:r>
                <a:rPr lang="en-US" b="1" dirty="0" smtClean="0">
                  <a:solidFill>
                    <a:srgbClr val="008000"/>
                  </a:solidFill>
                </a:rPr>
                <a:t>Access to orbital angular momentum through “</a:t>
              </a:r>
              <a:r>
                <a:rPr lang="en-US" b="1" dirty="0" err="1" smtClean="0">
                  <a:solidFill>
                    <a:srgbClr val="008000"/>
                  </a:solidFill>
                </a:rPr>
                <a:t>Ji</a:t>
              </a:r>
              <a:r>
                <a:rPr lang="en-US" b="1" dirty="0" smtClean="0">
                  <a:solidFill>
                    <a:srgbClr val="008000"/>
                  </a:solidFill>
                </a:rPr>
                <a:t> sum rule”</a:t>
              </a:r>
            </a:p>
          </p:txBody>
        </p:sp>
        <p:pic>
          <p:nvPicPr>
            <p:cNvPr id="35" name="Picture 34" descr="plot-AUT20x250.eps"/>
            <p:cNvPicPr>
              <a:picLocks noChangeAspect="1"/>
            </p:cNvPicPr>
            <p:nvPr/>
          </p:nvPicPr>
          <p:blipFill rotWithShape="1">
            <a:blip r:embed="rId4"/>
            <a:srcRect r="52367"/>
            <a:stretch/>
          </p:blipFill>
          <p:spPr>
            <a:xfrm>
              <a:off x="139701" y="3753562"/>
              <a:ext cx="3644899" cy="2331830"/>
            </a:xfrm>
            <a:prstGeom prst="rect">
              <a:avLst/>
            </a:prstGeom>
          </p:spPr>
        </p:pic>
        <p:graphicFrame>
          <p:nvGraphicFramePr>
            <p:cNvPr id="48" name="Objec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8273325"/>
                </p:ext>
              </p:extLst>
            </p:nvPr>
          </p:nvGraphicFramePr>
          <p:xfrm>
            <a:off x="4419600" y="5234492"/>
            <a:ext cx="2865458" cy="750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4904" name="Equation" r:id="rId5" imgW="1790700" imgH="469900" progId="Equation.3">
                    <p:embed/>
                  </p:oleObj>
                </mc:Choice>
                <mc:Fallback>
                  <p:oleObj name="Equation" r:id="rId5" imgW="1790700" imgH="469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419600" y="5234492"/>
                          <a:ext cx="2865458" cy="7508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" name="TextBox 48"/>
            <p:cNvSpPr txBox="1"/>
            <p:nvPr/>
          </p:nvSpPr>
          <p:spPr>
            <a:xfrm>
              <a:off x="4312892" y="6026397"/>
              <a:ext cx="34138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[X.D</a:t>
              </a:r>
              <a:r>
                <a:rPr lang="it-IT" sz="1600" dirty="0"/>
                <a:t>. </a:t>
              </a:r>
              <a:r>
                <a:rPr lang="it-IT" sz="1600" dirty="0" err="1" smtClean="0"/>
                <a:t>Ji</a:t>
              </a:r>
              <a:r>
                <a:rPr lang="it-IT" sz="1600" dirty="0"/>
                <a:t>,</a:t>
              </a:r>
              <a:r>
                <a:rPr lang="it-IT" sz="1600" dirty="0" smtClean="0"/>
                <a:t> </a:t>
              </a:r>
              <a:r>
                <a:rPr lang="it-IT" sz="1600" dirty="0" err="1"/>
                <a:t>Phys</a:t>
              </a:r>
              <a:r>
                <a:rPr lang="it-IT" sz="1600" dirty="0"/>
                <a:t>. Rev. </a:t>
              </a:r>
              <a:r>
                <a:rPr lang="it-IT" sz="1600" dirty="0" err="1"/>
                <a:t>Lett</a:t>
              </a:r>
              <a:r>
                <a:rPr lang="it-IT" sz="1600" dirty="0"/>
                <a:t>. 78, 610 (1997</a:t>
              </a:r>
              <a:r>
                <a:rPr lang="it-IT" sz="1600" dirty="0" smtClean="0"/>
                <a:t>)]</a:t>
              </a:r>
              <a:endParaRPr lang="en-US" sz="16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26056" y="5943331"/>
              <a:ext cx="37744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Theory curves show different assumptions for GPD E</a:t>
              </a:r>
              <a:endParaRPr lang="en-US" sz="1400" b="1" dirty="0"/>
            </a:p>
          </p:txBody>
        </p:sp>
      </p:grpSp>
      <p:sp>
        <p:nvSpPr>
          <p:cNvPr id="14" name="Cloud 13"/>
          <p:cNvSpPr/>
          <p:nvPr/>
        </p:nvSpPr>
        <p:spPr>
          <a:xfrm>
            <a:off x="2387600" y="2881926"/>
            <a:ext cx="1473200" cy="914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pion cloud effects</a:t>
            </a:r>
          </a:p>
          <a:p>
            <a:pPr algn="ctr"/>
            <a:r>
              <a:rPr lang="en-US" sz="1200" dirty="0" smtClean="0"/>
              <a:t>(high </a:t>
            </a:r>
            <a:r>
              <a:rPr lang="en-US" sz="1200" dirty="0" err="1" smtClean="0"/>
              <a:t>b</a:t>
            </a:r>
            <a:r>
              <a:rPr lang="en-US" sz="1200" baseline="-25000" dirty="0" err="1" smtClean="0"/>
              <a:t>T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 flipH="1" flipV="1">
            <a:off x="2590800" y="2552700"/>
            <a:ext cx="533400" cy="381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390900" y="2773722"/>
            <a:ext cx="2425700" cy="2164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9701" y="673100"/>
            <a:ext cx="6032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Exclusive Vector Meson (real photon) production</a:t>
            </a:r>
          </a:p>
          <a:p>
            <a:pPr algn="ctr"/>
            <a:r>
              <a:rPr lang="en-US" dirty="0" smtClean="0"/>
              <a:t>Fourier transform of |t|-differential cross sections 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74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r>
              <a:rPr lang="en-US" dirty="0" smtClean="0"/>
              <a:t>And What About Nuclei?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876947" y="1087742"/>
            <a:ext cx="4917553" cy="3201464"/>
            <a:chOff x="2360083" y="3799418"/>
            <a:chExt cx="4324612" cy="2790301"/>
          </a:xfrm>
        </p:grpSpPr>
        <p:pic>
          <p:nvPicPr>
            <p:cNvPr id="8" name="Picture 7" descr="hadronizationinnucliiforgunaralt-alternate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26" r="12232" b="21019"/>
            <a:stretch/>
          </p:blipFill>
          <p:spPr>
            <a:xfrm>
              <a:off x="2800350" y="3799418"/>
              <a:ext cx="3884345" cy="27903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0700000">
              <a:off x="2772835" y="5334005"/>
              <a:ext cx="9030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Helvetica"/>
                  <a:cs typeface="Helvetica"/>
                </a:rPr>
                <a:t>I</a:t>
              </a:r>
              <a:r>
                <a:rPr lang="en-US" sz="8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ncoming </a:t>
              </a:r>
            </a:p>
            <a:p>
              <a:pPr algn="ctr"/>
              <a:r>
                <a:rPr lang="en-US" sz="8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Electron Beam</a:t>
              </a:r>
              <a:endParaRPr lang="en-US" sz="8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 flipH="1">
              <a:off x="2360083" y="5270500"/>
              <a:ext cx="1217084" cy="328083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stealth" w="lg" len="lg"/>
              <a:tailEnd type="none" w="lg" len="lg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101600" y="4425950"/>
            <a:ext cx="8928100" cy="1930400"/>
            <a:chOff x="4653123" y="1644209"/>
            <a:chExt cx="8928100" cy="1930400"/>
          </a:xfrm>
        </p:grpSpPr>
        <p:sp>
          <p:nvSpPr>
            <p:cNvPr id="12" name="Abgerundetes Rechteck 9"/>
            <p:cNvSpPr/>
            <p:nvPr/>
          </p:nvSpPr>
          <p:spPr>
            <a:xfrm>
              <a:off x="4653123" y="1644209"/>
              <a:ext cx="8928100" cy="19304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feld 24"/>
            <p:cNvSpPr txBox="1"/>
            <p:nvPr/>
          </p:nvSpPr>
          <p:spPr>
            <a:xfrm>
              <a:off x="5192347" y="1797731"/>
              <a:ext cx="80459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How does the nuclear environment affect the </a:t>
              </a:r>
              <a:r>
                <a:rPr lang="en-US" sz="2000" b="1" dirty="0" smtClean="0"/>
                <a:t>distribution of </a:t>
              </a:r>
              <a:r>
                <a:rPr lang="en-US" sz="2000" b="1" dirty="0"/>
                <a:t>quarks and gluons and their interaction in nuclei</a:t>
              </a:r>
              <a:r>
                <a:rPr lang="en-US" sz="2000" b="1" dirty="0" smtClean="0"/>
                <a:t>?</a:t>
              </a:r>
              <a:endParaRPr lang="en-US" sz="2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14" name="Gruppierung 7"/>
            <p:cNvGrpSpPr/>
            <p:nvPr/>
          </p:nvGrpSpPr>
          <p:grpSpPr>
            <a:xfrm>
              <a:off x="4789101" y="1735367"/>
              <a:ext cx="670191" cy="524904"/>
              <a:chOff x="171450" y="2291391"/>
              <a:chExt cx="822748" cy="698500"/>
            </a:xfrm>
          </p:grpSpPr>
          <p:pic>
            <p:nvPicPr>
              <p:cNvPr id="19" name="Bild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20" name="Textfeld 29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5" name="Gruppierung 7"/>
            <p:cNvGrpSpPr/>
            <p:nvPr/>
          </p:nvGrpSpPr>
          <p:grpSpPr>
            <a:xfrm>
              <a:off x="4789101" y="2640421"/>
              <a:ext cx="670191" cy="524904"/>
              <a:chOff x="171450" y="2291391"/>
              <a:chExt cx="822748" cy="698500"/>
            </a:xfrm>
          </p:grpSpPr>
          <p:pic>
            <p:nvPicPr>
              <p:cNvPr id="17" name="Bild 3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18" name="Textfeld 32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6" name="Textfeld 35"/>
            <p:cNvSpPr txBox="1"/>
            <p:nvPr/>
          </p:nvSpPr>
          <p:spPr>
            <a:xfrm>
              <a:off x="5192561" y="2679702"/>
              <a:ext cx="81727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Where does the saturation of </a:t>
              </a:r>
              <a:r>
                <a:rPr lang="en-US" sz="2000" b="1" dirty="0" smtClean="0"/>
                <a:t>the gluon density </a:t>
              </a:r>
              <a:r>
                <a:rPr lang="en-US" sz="2000" b="1" dirty="0"/>
                <a:t>set in?</a:t>
              </a:r>
              <a:endParaRPr lang="en-US" sz="2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42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grpSp>
        <p:nvGrpSpPr>
          <p:cNvPr id="12" name="Group 318"/>
          <p:cNvGrpSpPr/>
          <p:nvPr/>
        </p:nvGrpSpPr>
        <p:grpSpPr>
          <a:xfrm>
            <a:off x="4420640" y="2320513"/>
            <a:ext cx="4407228" cy="2313007"/>
            <a:chOff x="51734" y="77100"/>
            <a:chExt cx="4407226" cy="2313006"/>
          </a:xfrm>
        </p:grpSpPr>
        <p:grpSp>
          <p:nvGrpSpPr>
            <p:cNvPr id="13" name="Group 316"/>
            <p:cNvGrpSpPr/>
            <p:nvPr/>
          </p:nvGrpSpPr>
          <p:grpSpPr>
            <a:xfrm>
              <a:off x="51734" y="77100"/>
              <a:ext cx="4407226" cy="2313006"/>
              <a:chOff x="51734" y="77100"/>
              <a:chExt cx="4407224" cy="2313005"/>
            </a:xfrm>
          </p:grpSpPr>
          <p:pic>
            <p:nvPicPr>
              <p:cNvPr id="15" name="source_all.pdf"/>
              <p:cNvPicPr/>
              <p:nvPr/>
            </p:nvPicPr>
            <p:blipFill>
              <a:blip r:embed="rId2">
                <a:extLst/>
              </a:blip>
              <a:srcRect r="50437" b="50689"/>
              <a:stretch>
                <a:fillRect/>
              </a:stretch>
            </p:blipFill>
            <p:spPr>
              <a:xfrm>
                <a:off x="51735" y="77100"/>
                <a:ext cx="4407225" cy="2313006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16" name="Shape 315"/>
              <p:cNvSpPr/>
              <p:nvPr/>
            </p:nvSpPr>
            <p:spPr>
              <a:xfrm>
                <a:off x="745301" y="154200"/>
                <a:ext cx="308402" cy="2827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14" name="Shape 317"/>
            <p:cNvSpPr/>
            <p:nvPr/>
          </p:nvSpPr>
          <p:spPr>
            <a:xfrm>
              <a:off x="1576374" y="1671376"/>
              <a:ext cx="1765199" cy="199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1300">
                  <a:solidFill>
                    <a:srgbClr val="008F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100" dirty="0">
                  <a:solidFill>
                    <a:srgbClr val="0000FF"/>
                  </a:solidFill>
                  <a:uFill>
                    <a:solidFill/>
                  </a:uFill>
                  <a:latin typeface="Times New Roman"/>
                  <a:cs typeface="Times New Roman"/>
                </a:rPr>
                <a:t>PRC 87 (2013) 024913</a:t>
              </a:r>
            </a:p>
          </p:txBody>
        </p:sp>
      </p:grpSp>
      <p:grpSp>
        <p:nvGrpSpPr>
          <p:cNvPr id="17" name="Group 323"/>
          <p:cNvGrpSpPr/>
          <p:nvPr/>
        </p:nvGrpSpPr>
        <p:grpSpPr>
          <a:xfrm>
            <a:off x="4219232" y="1244195"/>
            <a:ext cx="2548962" cy="1059069"/>
            <a:chOff x="0" y="49208"/>
            <a:chExt cx="2548961" cy="1059068"/>
          </a:xfrm>
        </p:grpSpPr>
        <p:sp>
          <p:nvSpPr>
            <p:cNvPr id="18" name="Shape 320"/>
            <p:cNvSpPr/>
            <p:nvPr/>
          </p:nvSpPr>
          <p:spPr>
            <a:xfrm flipH="1">
              <a:off x="0" y="223614"/>
              <a:ext cx="580461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>
                <a:latin typeface="Times New Roman"/>
                <a:cs typeface="Times New Roman"/>
              </a:endParaRPr>
            </a:p>
          </p:txBody>
        </p:sp>
        <p:sp>
          <p:nvSpPr>
            <p:cNvPr id="19" name="Shape 321"/>
            <p:cNvSpPr/>
            <p:nvPr/>
          </p:nvSpPr>
          <p:spPr>
            <a:xfrm flipH="1" flipV="1">
              <a:off x="2540000" y="625675"/>
              <a:ext cx="8961" cy="48260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>
                <a:latin typeface="Times New Roman"/>
                <a:cs typeface="Times New Roman"/>
              </a:endParaRPr>
            </a:p>
          </p:txBody>
        </p:sp>
        <p:sp>
          <p:nvSpPr>
            <p:cNvPr id="20" name="Shape 322"/>
            <p:cNvSpPr/>
            <p:nvPr/>
          </p:nvSpPr>
          <p:spPr>
            <a:xfrm>
              <a:off x="803993" y="49208"/>
              <a:ext cx="1714811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/>
              </a:lvl1pPr>
            </a:lstStyle>
            <a:p>
              <a:pPr lvl="0">
                <a:defRPr sz="1800" i="0">
                  <a:uFillTx/>
                </a:defRPr>
              </a:pPr>
              <a:r>
                <a:rPr sz="1600" i="1" dirty="0">
                  <a:uFill>
                    <a:solidFill/>
                  </a:uFill>
                  <a:latin typeface="Times New Roman"/>
                  <a:cs typeface="Times New Roman"/>
                </a:rPr>
                <a:t>Fourier Transform</a:t>
              </a:r>
            </a:p>
          </p:txBody>
        </p:sp>
      </p:grpSp>
      <p:grpSp>
        <p:nvGrpSpPr>
          <p:cNvPr id="21" name="Group 304"/>
          <p:cNvGrpSpPr/>
          <p:nvPr/>
        </p:nvGrpSpPr>
        <p:grpSpPr>
          <a:xfrm>
            <a:off x="196758" y="699862"/>
            <a:ext cx="5358137" cy="348813"/>
            <a:chOff x="0" y="62454"/>
            <a:chExt cx="5358135" cy="348811"/>
          </a:xfrm>
        </p:grpSpPr>
        <p:sp>
          <p:nvSpPr>
            <p:cNvPr id="22" name="Shape 302"/>
            <p:cNvSpPr/>
            <p:nvPr/>
          </p:nvSpPr>
          <p:spPr>
            <a:xfrm>
              <a:off x="0" y="62454"/>
              <a:ext cx="5064562" cy="348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1600" dirty="0">
                  <a:uFill>
                    <a:solidFill/>
                  </a:uFill>
                  <a:latin typeface="Times New Roman"/>
                  <a:cs typeface="Times New Roman"/>
                </a:rPr>
                <a:t>Diffractive vector meson production:</a:t>
              </a:r>
            </a:p>
          </p:txBody>
        </p:sp>
        <p:sp>
          <p:nvSpPr>
            <p:cNvPr id="23" name="Shape 303"/>
            <p:cNvSpPr/>
            <p:nvPr/>
          </p:nvSpPr>
          <p:spPr>
            <a:xfrm>
              <a:off x="3225441" y="62454"/>
              <a:ext cx="2132694" cy="348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1600" dirty="0">
                  <a:uFill>
                    <a:solidFill/>
                  </a:uFill>
                  <a:latin typeface="Times New Roman"/>
                  <a:cs typeface="Times New Roman"/>
                </a:rPr>
                <a:t>e + Au → e</a:t>
              </a:r>
              <a:r>
                <a:rPr sz="1600" dirty="0">
                  <a:uFill>
                    <a:solidFill/>
                  </a:uFill>
                  <a:latin typeface="Times New Roman"/>
                  <a:ea typeface="Symbol"/>
                  <a:cs typeface="Times New Roman"/>
                  <a:sym typeface="Symbol"/>
                </a:rPr>
                <a:t>′</a:t>
              </a:r>
              <a:r>
                <a:rPr sz="1600" dirty="0">
                  <a:uFill>
                    <a:solidFill/>
                  </a:uFill>
                  <a:latin typeface="Times New Roman"/>
                  <a:cs typeface="Times New Roman"/>
                </a:rPr>
                <a:t> + Au</a:t>
              </a:r>
              <a:r>
                <a:rPr sz="1600" dirty="0">
                  <a:uFill>
                    <a:solidFill/>
                  </a:uFill>
                  <a:latin typeface="Times New Roman"/>
                  <a:ea typeface="Symbol"/>
                  <a:cs typeface="Times New Roman"/>
                  <a:sym typeface="Symbol"/>
                </a:rPr>
                <a:t>′</a:t>
              </a:r>
              <a:r>
                <a:rPr sz="1600" dirty="0">
                  <a:uFill>
                    <a:solidFill/>
                  </a:uFill>
                  <a:latin typeface="Times New Roman"/>
                  <a:cs typeface="Times New Roman"/>
                </a:rPr>
                <a:t> + J/</a:t>
              </a:r>
              <a:r>
                <a:rPr sz="1600" dirty="0" smtClean="0">
                  <a:uFill>
                    <a:solidFill/>
                  </a:uFill>
                  <a:latin typeface="Times New Roman"/>
                  <a:ea typeface="Symbol"/>
                  <a:cs typeface="Times New Roman"/>
                  <a:sym typeface="Symbol"/>
                </a:rPr>
                <a:t>ψ</a:t>
              </a:r>
              <a:endParaRPr sz="1600" dirty="0">
                <a:uFill>
                  <a:solidFill/>
                </a:uFill>
                <a:latin typeface="Times New Roman"/>
                <a:ea typeface="Symbol"/>
                <a:cs typeface="Times New Roman"/>
                <a:sym typeface="Symbol"/>
              </a:endParaRPr>
            </a:p>
          </p:txBody>
        </p:sp>
      </p:grpSp>
      <p:pic>
        <p:nvPicPr>
          <p:cNvPr id="24" name="Picture 23" descr="dsigma_dt_jpsi_phi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30"/>
          <a:stretch/>
        </p:blipFill>
        <p:spPr>
          <a:xfrm>
            <a:off x="230392" y="1095182"/>
            <a:ext cx="3986011" cy="3716139"/>
          </a:xfrm>
          <a:prstGeom prst="rect">
            <a:avLst/>
          </a:prstGeom>
        </p:spPr>
      </p:pic>
      <p:pic>
        <p:nvPicPr>
          <p:cNvPr id="25" name="buffer.p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636" y="39462"/>
            <a:ext cx="1616364" cy="1447718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extBox 25"/>
          <p:cNvSpPr txBox="1"/>
          <p:nvPr/>
        </p:nvSpPr>
        <p:spPr>
          <a:xfrm>
            <a:off x="31231" y="4618404"/>
            <a:ext cx="499199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buClr>
                <a:srgbClr val="0000FF"/>
              </a:buClr>
            </a:pPr>
            <a:r>
              <a:rPr lang="en-US" dirty="0">
                <a:latin typeface="Times New Roman"/>
                <a:cs typeface="Times New Roman"/>
              </a:rPr>
              <a:t>Hot topic:</a:t>
            </a:r>
          </a:p>
          <a:p>
            <a:pPr marL="241200" lvl="3">
              <a:spcBef>
                <a:spcPts val="0"/>
              </a:spcBef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 Lumpiness of source?</a:t>
            </a:r>
            <a:endParaRPr lang="en-US" dirty="0">
              <a:latin typeface="Times New Roman"/>
              <a:cs typeface="Times New Roman"/>
            </a:endParaRPr>
          </a:p>
          <a:p>
            <a:pPr marL="241200" lvl="3">
              <a:spcBef>
                <a:spcPts val="0"/>
              </a:spcBef>
              <a:buClr>
                <a:srgbClr val="0000FF"/>
              </a:buClr>
              <a:buFont typeface="Wingdings" charset="2"/>
              <a:buChar char="Ø"/>
            </a:pPr>
            <a:r>
              <a:rPr lang="en-US" dirty="0" smtClean="0">
                <a:latin typeface="Times New Roman"/>
                <a:cs typeface="Times New Roman"/>
              </a:rPr>
              <a:t> Just </a:t>
            </a:r>
            <a:r>
              <a:rPr lang="en-US" dirty="0" err="1">
                <a:latin typeface="Times New Roman"/>
                <a:cs typeface="Times New Roman"/>
              </a:rPr>
              <a:t>Wood-Saxon+nucleon</a:t>
            </a:r>
            <a:r>
              <a:rPr lang="en-US" dirty="0">
                <a:latin typeface="Times New Roman"/>
                <a:cs typeface="Times New Roman"/>
              </a:rPr>
              <a:t> g(</a:t>
            </a:r>
            <a:r>
              <a:rPr lang="en-US" dirty="0" err="1">
                <a:latin typeface="Times New Roman"/>
                <a:cs typeface="Times New Roman"/>
              </a:rPr>
              <a:t>b</a:t>
            </a:r>
            <a:r>
              <a:rPr lang="en-US" baseline="-25000" dirty="0" err="1">
                <a:latin typeface="Times New Roman"/>
                <a:cs typeface="Times New Roman"/>
              </a:rPr>
              <a:t>T</a:t>
            </a:r>
            <a:r>
              <a:rPr lang="en-US" dirty="0">
                <a:latin typeface="Times New Roman"/>
                <a:cs typeface="Times New Roman"/>
              </a:rPr>
              <a:t>)</a:t>
            </a:r>
          </a:p>
          <a:p>
            <a:pPr marL="0" lvl="3"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coherent part</a:t>
            </a:r>
            <a:r>
              <a:rPr lang="en-US" dirty="0">
                <a:latin typeface="Times New Roman"/>
                <a:cs typeface="Times New Roman"/>
              </a:rPr>
              <a:t> probes </a:t>
            </a:r>
            <a:r>
              <a:rPr lang="ja-JP" altLang="en-US" dirty="0">
                <a:latin typeface="Times New Roman"/>
                <a:cs typeface="Times New Roman"/>
              </a:rPr>
              <a:t>“</a:t>
            </a:r>
            <a:r>
              <a:rPr lang="en-US" dirty="0">
                <a:latin typeface="Times New Roman"/>
                <a:cs typeface="Times New Roman"/>
              </a:rPr>
              <a:t>shape of black disc</a:t>
            </a:r>
            <a:r>
              <a:rPr lang="ja-JP" altLang="en-US" dirty="0">
                <a:latin typeface="Times New Roman"/>
                <a:cs typeface="Times New Roman"/>
              </a:rPr>
              <a:t>”</a:t>
            </a:r>
            <a:endParaRPr lang="en-US" dirty="0">
              <a:latin typeface="Times New Roman"/>
              <a:cs typeface="Times New Roman"/>
            </a:endParaRPr>
          </a:p>
          <a:p>
            <a:pPr marL="0" lvl="3"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incoherent part</a:t>
            </a:r>
            <a:r>
              <a:rPr lang="en-US" dirty="0">
                <a:latin typeface="Times New Roman"/>
                <a:cs typeface="Times New Roman"/>
              </a:rPr>
              <a:t> (large </a:t>
            </a:r>
            <a:r>
              <a:rPr lang="en-US" i="1" dirty="0">
                <a:latin typeface="Times New Roman"/>
                <a:cs typeface="Times New Roman"/>
                <a:sym typeface="Arial Italic" charset="0"/>
              </a:rPr>
              <a:t>t</a:t>
            </a:r>
            <a:r>
              <a:rPr lang="en-US" dirty="0">
                <a:latin typeface="Times New Roman"/>
                <a:cs typeface="Times New Roman"/>
              </a:rPr>
              <a:t>) </a:t>
            </a:r>
            <a:r>
              <a:rPr lang="en-US" dirty="0" smtClean="0">
                <a:latin typeface="Times New Roman"/>
                <a:cs typeface="Times New Roman"/>
              </a:rPr>
              <a:t>sensitive </a:t>
            </a:r>
            <a:r>
              <a:rPr lang="en-US" dirty="0">
                <a:latin typeface="Times New Roman"/>
                <a:cs typeface="Times New Roman"/>
              </a:rPr>
              <a:t>to </a:t>
            </a:r>
            <a:r>
              <a:rPr lang="ja-JP" altLang="en-US" dirty="0">
                <a:latin typeface="Times New Roman"/>
                <a:cs typeface="Times New Roman"/>
              </a:rPr>
              <a:t>“</a:t>
            </a:r>
            <a:r>
              <a:rPr lang="en-US" dirty="0" smtClean="0">
                <a:latin typeface="Times New Roman"/>
                <a:cs typeface="Times New Roman"/>
              </a:rPr>
              <a:t>lumpiness” of </a:t>
            </a:r>
            <a:r>
              <a:rPr lang="en-US" dirty="0">
                <a:latin typeface="Times New Roman"/>
                <a:cs typeface="Times New Roman"/>
              </a:rPr>
              <a:t>the source [</a:t>
            </a:r>
            <a:r>
              <a:rPr lang="en-US" dirty="0" smtClean="0">
                <a:latin typeface="Times New Roman"/>
                <a:cs typeface="Times New Roman"/>
              </a:rPr>
              <a:t>= proton</a:t>
            </a:r>
            <a:r>
              <a:rPr lang="en-US" dirty="0">
                <a:latin typeface="Times New Roman"/>
                <a:cs typeface="Times New Roman"/>
              </a:rPr>
              <a:t>]</a:t>
            </a:r>
            <a:r>
              <a:rPr lang="en-US" dirty="0" smtClean="0">
                <a:latin typeface="Times New Roman"/>
                <a:cs typeface="Times New Roman"/>
              </a:rPr>
              <a:t> (</a:t>
            </a:r>
            <a:r>
              <a:rPr lang="en-US" dirty="0">
                <a:latin typeface="Times New Roman"/>
                <a:cs typeface="Times New Roman"/>
              </a:rPr>
              <a:t>fluctuations, hot spots, ...) </a:t>
            </a:r>
          </a:p>
        </p:txBody>
      </p:sp>
      <p:sp>
        <p:nvSpPr>
          <p:cNvPr id="27" name="Oval 26"/>
          <p:cNvSpPr/>
          <p:nvPr/>
        </p:nvSpPr>
        <p:spPr>
          <a:xfrm rot="360000">
            <a:off x="708005" y="2273580"/>
            <a:ext cx="3503414" cy="381466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142017" y="4525352"/>
            <a:ext cx="3773021" cy="2089761"/>
            <a:chOff x="5538569" y="3850640"/>
            <a:chExt cx="3773021" cy="208976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7332" y="4114300"/>
              <a:ext cx="3135492" cy="182610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538569" y="3850640"/>
              <a:ext cx="37730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possible Source distribution with </a:t>
              </a:r>
              <a:r>
                <a:rPr lang="en-US" sz="14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b</a:t>
              </a:r>
              <a:r>
                <a:rPr lang="en-US" sz="1400" b="1" baseline="-25000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1400" b="1" baseline="30000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g</a:t>
              </a:r>
              <a:r>
                <a:rPr lang="en-US" sz="1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= 2 GeV</a:t>
              </a:r>
              <a:r>
                <a:rPr lang="en-US" sz="1400" b="1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-2</a:t>
              </a:r>
              <a:r>
                <a:rPr lang="en-US" sz="1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endParaRPr lang="en-US" sz="14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137290" y="116007"/>
            <a:ext cx="7266810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Imaging the Gluons in Nuclei</a:t>
            </a:r>
            <a:endParaRPr lang="en-GB" sz="2800" b="1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01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xq2plane-xA-EI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3" y="2194942"/>
            <a:ext cx="4165597" cy="295602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12" y="5303228"/>
            <a:ext cx="484913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DGLAP:</a:t>
            </a:r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400" dirty="0" smtClean="0"/>
              <a:t>predicts </a:t>
            </a:r>
            <a:r>
              <a:rPr lang="en-US" sz="1400" dirty="0"/>
              <a:t>Q</a:t>
            </a:r>
            <a:r>
              <a:rPr lang="en-US" sz="1400" baseline="30000" dirty="0"/>
              <a:t>2 </a:t>
            </a:r>
            <a:r>
              <a:rPr lang="en-US" sz="1400" dirty="0"/>
              <a:t>but </a:t>
            </a:r>
            <a:r>
              <a:rPr lang="en-US" sz="1400" dirty="0">
                <a:solidFill>
                  <a:srgbClr val="3366FF"/>
                </a:solidFill>
              </a:rPr>
              <a:t>not</a:t>
            </a:r>
            <a:r>
              <a:rPr lang="en-US" sz="1400" dirty="0"/>
              <a:t> A-dependence and x-dependence</a:t>
            </a:r>
          </a:p>
          <a:p>
            <a:r>
              <a:rPr lang="en-US" sz="1400" dirty="0">
                <a:solidFill>
                  <a:srgbClr val="0000FF"/>
                </a:solidFill>
              </a:rPr>
              <a:t>Saturation models: </a:t>
            </a:r>
            <a:endParaRPr lang="en-US" sz="14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predict </a:t>
            </a:r>
            <a:r>
              <a:rPr lang="en-US" sz="1400" dirty="0"/>
              <a:t>A-dependence and x-dependence </a:t>
            </a:r>
            <a:r>
              <a:rPr lang="en-US" sz="1400" dirty="0" smtClean="0"/>
              <a:t>but </a:t>
            </a:r>
            <a:r>
              <a:rPr lang="en-US" sz="1400" dirty="0">
                <a:solidFill>
                  <a:srgbClr val="3366FF"/>
                </a:solidFill>
              </a:rPr>
              <a:t>not</a:t>
            </a:r>
            <a:r>
              <a:rPr lang="en-US" sz="1400" dirty="0"/>
              <a:t> Q</a:t>
            </a:r>
            <a:r>
              <a:rPr lang="en-US" sz="1400" baseline="30000" dirty="0"/>
              <a:t>2</a:t>
            </a:r>
          </a:p>
          <a:p>
            <a:r>
              <a:rPr lang="en-US" sz="14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1400" dirty="0" smtClean="0">
                <a:solidFill>
                  <a:srgbClr val="0000FF"/>
                </a:solidFill>
              </a:rPr>
              <a:t>Need: </a:t>
            </a:r>
            <a:r>
              <a:rPr lang="en-US" sz="1400" dirty="0" smtClean="0"/>
              <a:t>large </a:t>
            </a:r>
            <a:r>
              <a:rPr lang="en-US" sz="1400" dirty="0"/>
              <a:t>Q</a:t>
            </a:r>
            <a:r>
              <a:rPr lang="en-US" sz="1400" baseline="30000" dirty="0"/>
              <a:t>2</a:t>
            </a:r>
            <a:r>
              <a:rPr lang="en-US" sz="1400" dirty="0"/>
              <a:t> lever-arm for fixed x, A-scan</a:t>
            </a: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137290" y="116007"/>
            <a:ext cx="882695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Nuclear PDFs</a:t>
            </a:r>
            <a:endParaRPr lang="en-GB" sz="2800" b="1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5312" y="2104929"/>
            <a:ext cx="3270680" cy="2639634"/>
            <a:chOff x="5868024" y="2811848"/>
            <a:chExt cx="3270680" cy="2639634"/>
          </a:xfrm>
        </p:grpSpPr>
        <p:pic>
          <p:nvPicPr>
            <p:cNvPr id="28" name="npdf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5868024" y="3006525"/>
              <a:ext cx="3270680" cy="2444957"/>
            </a:xfrm>
            <a:prstGeom prst="rect">
              <a:avLst/>
            </a:prstGeom>
            <a:ln w="12700"/>
          </p:spPr>
        </p:pic>
        <p:sp>
          <p:nvSpPr>
            <p:cNvPr id="29" name="Shape 211"/>
            <p:cNvSpPr/>
            <p:nvPr/>
          </p:nvSpPr>
          <p:spPr>
            <a:xfrm>
              <a:off x="6683873" y="2811848"/>
              <a:ext cx="2228115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defTabSz="914400">
                <a:defRPr sz="2200">
                  <a:solidFill>
                    <a:srgbClr val="021EAA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600" b="1" dirty="0" smtClean="0"/>
                <a:t>Ratio</a:t>
              </a:r>
              <a:r>
                <a:rPr lang="en-US" sz="1600" b="1" dirty="0" smtClean="0"/>
                <a:t>:</a:t>
              </a:r>
              <a:r>
                <a:rPr sz="1600" b="1" dirty="0" smtClean="0"/>
                <a:t> </a:t>
              </a:r>
              <a:r>
                <a:rPr lang="en-US" sz="1600" b="1" dirty="0" smtClean="0"/>
                <a:t>F</a:t>
              </a:r>
              <a:r>
                <a:rPr lang="en-US" sz="1600" b="1" baseline="-25000" dirty="0" smtClean="0"/>
                <a:t>2</a:t>
              </a:r>
              <a:r>
                <a:rPr sz="1600" b="1" dirty="0" smtClean="0"/>
                <a:t>(</a:t>
              </a:r>
              <a:r>
                <a:rPr sz="1600" b="1" dirty="0"/>
                <a:t>x,Q</a:t>
              </a:r>
              <a:r>
                <a:rPr sz="1600" b="1" baseline="30363" dirty="0"/>
                <a:t>2</a:t>
              </a:r>
              <a:r>
                <a:rPr sz="1600" b="1" dirty="0"/>
                <a:t>)</a:t>
              </a:r>
              <a:r>
                <a:rPr sz="1600" b="1" baseline="-21545" dirty="0"/>
                <a:t>Pb</a:t>
              </a:r>
              <a:r>
                <a:rPr sz="1600" b="1" dirty="0" smtClean="0"/>
                <a:t>/</a:t>
              </a:r>
              <a:r>
                <a:rPr lang="en-US" sz="1600" b="1" dirty="0" smtClean="0"/>
                <a:t>F</a:t>
              </a:r>
              <a:r>
                <a:rPr lang="en-US" sz="1600" b="1" baseline="-25000" dirty="0" smtClean="0"/>
                <a:t>2</a:t>
              </a:r>
              <a:r>
                <a:rPr sz="1600" b="1" dirty="0" smtClean="0"/>
                <a:t>(</a:t>
              </a:r>
              <a:r>
                <a:rPr sz="1600" b="1" dirty="0"/>
                <a:t>x,Q</a:t>
              </a:r>
              <a:r>
                <a:rPr sz="1600" b="1" baseline="30363" dirty="0"/>
                <a:t>2</a:t>
              </a:r>
              <a:r>
                <a:rPr sz="1600" b="1" dirty="0"/>
                <a:t>)</a:t>
              </a:r>
              <a:r>
                <a:rPr sz="1600" b="1" baseline="-21545" dirty="0"/>
                <a:t>p</a:t>
              </a:r>
              <a:r>
                <a:rPr sz="1600" b="1" dirty="0"/>
                <a:t> 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68024" y="3746500"/>
              <a:ext cx="304176" cy="673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198"/>
          <p:cNvGrpSpPr/>
          <p:nvPr/>
        </p:nvGrpSpPr>
        <p:grpSpPr>
          <a:xfrm>
            <a:off x="946150" y="673622"/>
            <a:ext cx="8159750" cy="1298152"/>
            <a:chOff x="0" y="-675850"/>
            <a:chExt cx="8159750" cy="1298151"/>
          </a:xfrm>
        </p:grpSpPr>
        <p:pic>
          <p:nvPicPr>
            <p:cNvPr id="33" name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510216" cy="62230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4" name="Shape 194"/>
            <p:cNvSpPr/>
            <p:nvPr/>
          </p:nvSpPr>
          <p:spPr>
            <a:xfrm>
              <a:off x="3984751" y="-570021"/>
              <a:ext cx="2015999" cy="360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39" marR="40639" defTabSz="914400">
                <a:buClr>
                  <a:srgbClr val="008F00"/>
                </a:buClr>
                <a:buFont typeface="Arial"/>
                <a:defRPr sz="1800" b="1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dirty="0"/>
                <a:t>quark+anti-quark</a:t>
              </a:r>
            </a:p>
          </p:txBody>
        </p:sp>
        <p:sp>
          <p:nvSpPr>
            <p:cNvPr id="35" name="Shape 195"/>
            <p:cNvSpPr/>
            <p:nvPr/>
          </p:nvSpPr>
          <p:spPr>
            <a:xfrm>
              <a:off x="6000750" y="-675850"/>
              <a:ext cx="2159000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40639" marR="40639" defTabSz="914400">
                <a:buClr>
                  <a:srgbClr val="008F00"/>
                </a:buClr>
                <a:buFont typeface="Arial"/>
                <a:defRPr sz="1800" b="1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algn="ctr">
                <a:defRPr sz="24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800" b="1" dirty="0" smtClean="0">
                  <a:latin typeface="+mn-lt"/>
                  <a:ea typeface="+mn-ea"/>
                  <a:cs typeface="+mn-cs"/>
                  <a:sym typeface="Arial"/>
                </a:rPr>
                <a:t>gluon</a:t>
              </a:r>
              <a:r>
                <a:rPr lang="en-US" sz="1800" b="1" dirty="0" smtClean="0">
                  <a:latin typeface="+mn-lt"/>
                  <a:ea typeface="+mn-ea"/>
                  <a:cs typeface="+mn-cs"/>
                  <a:sym typeface="Arial"/>
                </a:rPr>
                <a:t>s </a:t>
              </a:r>
            </a:p>
            <a:p>
              <a:pPr algn="ctr">
                <a:defRPr sz="24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en-US" sz="1800" b="1" dirty="0" smtClean="0">
                  <a:latin typeface="+mn-lt"/>
                  <a:ea typeface="+mn-ea"/>
                  <a:cs typeface="+mn-cs"/>
                  <a:sym typeface="Arial"/>
                </a:rPr>
                <a:t>(or tag on F</a:t>
              </a:r>
              <a:r>
                <a:rPr lang="en-US" sz="1800" b="1" baseline="-25000" dirty="0" smtClean="0">
                  <a:latin typeface="+mn-lt"/>
                  <a:ea typeface="+mn-ea"/>
                  <a:cs typeface="+mn-cs"/>
                  <a:sym typeface="Arial"/>
                </a:rPr>
                <a:t>2</a:t>
              </a:r>
              <a:r>
                <a:rPr lang="en-US" sz="1800" b="1" dirty="0" smtClean="0">
                  <a:latin typeface="+mn-lt"/>
                  <a:ea typeface="+mn-ea"/>
                  <a:cs typeface="+mn-cs"/>
                  <a:sym typeface="Arial"/>
                </a:rPr>
                <a:t>-charm)</a:t>
              </a:r>
              <a:endParaRPr sz="1800" b="1" dirty="0"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Shape 196"/>
            <p:cNvSpPr/>
            <p:nvPr/>
          </p:nvSpPr>
          <p:spPr>
            <a:xfrm flipV="1">
              <a:off x="4235450" y="-209198"/>
              <a:ext cx="508000" cy="421826"/>
            </a:xfrm>
            <a:prstGeom prst="line">
              <a:avLst/>
            </a:prstGeom>
            <a:noFill/>
            <a:ln w="25400" cap="flat">
              <a:solidFill>
                <a:srgbClr val="0061FF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37" name="Shape 197"/>
            <p:cNvSpPr/>
            <p:nvPr/>
          </p:nvSpPr>
          <p:spPr>
            <a:xfrm flipH="1">
              <a:off x="5899150" y="-19261"/>
              <a:ext cx="723900" cy="231887"/>
            </a:xfrm>
            <a:prstGeom prst="line">
              <a:avLst/>
            </a:prstGeom>
            <a:noFill/>
            <a:ln w="25400" cap="flat">
              <a:solidFill>
                <a:srgbClr val="E324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8" name="Shape 200"/>
          <p:cNvSpPr/>
          <p:nvPr/>
        </p:nvSpPr>
        <p:spPr>
          <a:xfrm>
            <a:off x="152959" y="756728"/>
            <a:ext cx="447202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Inclusive DIS on </a:t>
            </a:r>
            <a:r>
              <a:rPr dirty="0" smtClean="0"/>
              <a:t>e</a:t>
            </a:r>
            <a:r>
              <a:rPr lang="en-US" dirty="0" smtClean="0"/>
              <a:t>+</a:t>
            </a:r>
            <a:r>
              <a:rPr dirty="0" smtClean="0"/>
              <a:t>A </a:t>
            </a:r>
            <a:r>
              <a:rPr dirty="0"/>
              <a:t>analog </a:t>
            </a:r>
            <a:r>
              <a:rPr lang="en-US" dirty="0" smtClean="0"/>
              <a:t>to </a:t>
            </a:r>
            <a:r>
              <a:rPr dirty="0" smtClean="0"/>
              <a:t>e</a:t>
            </a:r>
            <a:r>
              <a:rPr lang="en-US" dirty="0" smtClean="0"/>
              <a:t>+</a:t>
            </a:r>
            <a:r>
              <a:rPr dirty="0" smtClean="0"/>
              <a:t>p</a:t>
            </a:r>
            <a:r>
              <a:rPr dirty="0"/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00" y="4714612"/>
            <a:ext cx="430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Theory/models have to be able to describe the structure functions and their </a:t>
            </a:r>
            <a:r>
              <a:rPr lang="en-US" b="1" dirty="0" smtClean="0"/>
              <a:t>evolution</a:t>
            </a:r>
            <a:endParaRPr lang="en-US" b="1" dirty="0"/>
          </a:p>
        </p:txBody>
      </p:sp>
      <p:sp>
        <p:nvSpPr>
          <p:cNvPr id="39" name="Shape 203"/>
          <p:cNvSpPr/>
          <p:nvPr/>
        </p:nvSpPr>
        <p:spPr>
          <a:xfrm>
            <a:off x="4737100" y="5008982"/>
            <a:ext cx="4368800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0639" marR="40639" algn="ctr" defTabSz="914400">
              <a:defRPr sz="22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2000" dirty="0" smtClean="0">
                <a:solidFill>
                  <a:srgbClr val="FF0000"/>
                </a:solidFill>
              </a:rPr>
              <a:t>Aim at </a:t>
            </a:r>
            <a:r>
              <a:rPr sz="2000" dirty="0" smtClean="0">
                <a:solidFill>
                  <a:srgbClr val="FF0000"/>
                </a:solidFill>
              </a:rPr>
              <a:t>extending </a:t>
            </a:r>
            <a:r>
              <a:rPr sz="2000" dirty="0">
                <a:solidFill>
                  <a:srgbClr val="FF0000"/>
                </a:solidFill>
              </a:rPr>
              <a:t>our knowledge on structure functions into the realm where gluon saturation effects emerge </a:t>
            </a:r>
            <a:r>
              <a:rPr sz="2000" dirty="0">
                <a:solidFill>
                  <a:srgbClr val="FF0000"/>
                </a:solidFill>
                <a:latin typeface="Symbol"/>
                <a:ea typeface="Symbol"/>
                <a:cs typeface="Symbol"/>
                <a:sym typeface="Symbol"/>
              </a:rPr>
              <a:t>⇒</a:t>
            </a:r>
            <a:r>
              <a:rPr sz="2000" dirty="0">
                <a:solidFill>
                  <a:srgbClr val="FF0000"/>
                </a:solidFill>
              </a:rPr>
              <a:t> different evolution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18310" y="111181"/>
            <a:ext cx="83827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Reduced Cross Section &amp; F</a:t>
            </a:r>
            <a:r>
              <a:rPr lang="en-US" sz="2900" b="1" baseline="-25000" dirty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2900" b="1" baseline="-25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2900" b="1" dirty="0" err="1" smtClean="0">
                <a:solidFill>
                  <a:srgbClr val="FF0000"/>
                </a:solidFill>
                <a:latin typeface="+mj-lt"/>
              </a:rPr>
              <a:t>e+Au</a:t>
            </a:r>
            <a:r>
              <a:rPr lang="en-US" sz="29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 descr="plot_RedCrossSec_fixedQ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996801"/>
            <a:ext cx="6184900" cy="2995622"/>
          </a:xfrm>
          <a:prstGeom prst="rect">
            <a:avLst/>
          </a:prstGeom>
        </p:spPr>
      </p:pic>
      <p:pic>
        <p:nvPicPr>
          <p:cNvPr id="19" name="Picture 18" descr="desy04-156.fig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650" y="1003002"/>
            <a:ext cx="1557120" cy="1088030"/>
          </a:xfrm>
          <a:prstGeom prst="rect">
            <a:avLst/>
          </a:prstGeom>
        </p:spPr>
      </p:pic>
      <p:pic>
        <p:nvPicPr>
          <p:cNvPr id="7" name="Picture 6" descr="plot_RedCrossSecMinLogComb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71" y="876104"/>
            <a:ext cx="6622541" cy="3372477"/>
          </a:xfrm>
          <a:prstGeom prst="rect">
            <a:avLst/>
          </a:prstGeom>
        </p:spPr>
      </p:pic>
      <p:sp>
        <p:nvSpPr>
          <p:cNvPr id="20" name="Shape 242"/>
          <p:cNvSpPr/>
          <p:nvPr/>
        </p:nvSpPr>
        <p:spPr>
          <a:xfrm>
            <a:off x="6280150" y="2116432"/>
            <a:ext cx="2808070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914400">
              <a:defRPr sz="2200">
                <a:solidFill>
                  <a:srgbClr val="021EA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Charm production: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Novel probe!</a:t>
            </a:r>
          </a:p>
          <a:p>
            <a:r>
              <a:rPr sz="1800" dirty="0" smtClean="0"/>
              <a:t>Direct </a:t>
            </a:r>
            <a:r>
              <a:rPr sz="1800" dirty="0"/>
              <a:t>access to gluons at medium to high </a:t>
            </a:r>
            <a:r>
              <a:rPr sz="1800" i="1" dirty="0"/>
              <a:t>x</a:t>
            </a:r>
            <a:r>
              <a:rPr sz="1800" dirty="0"/>
              <a:t> by tagging </a:t>
            </a:r>
            <a:r>
              <a:rPr sz="1800" b="1" dirty="0">
                <a:solidFill>
                  <a:srgbClr val="FF0000"/>
                </a:solidFill>
              </a:rPr>
              <a:t>photon-gluon </a:t>
            </a:r>
            <a:r>
              <a:rPr sz="1800" b="1" dirty="0" smtClean="0">
                <a:solidFill>
                  <a:srgbClr val="FF0000"/>
                </a:solidFill>
              </a:rPr>
              <a:t>fusion</a:t>
            </a:r>
            <a:endParaRPr sz="1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2500" y="609302"/>
            <a:ext cx="138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Inclusive DIS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19500" y="608074"/>
            <a:ext cx="253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Q</a:t>
            </a:r>
            <a:r>
              <a:rPr lang="en-US" b="1" dirty="0" smtClean="0">
                <a:solidFill>
                  <a:srgbClr val="0000FF"/>
                </a:solidFill>
              </a:rPr>
              <a:t>uark charm production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7" name="Picture 16" descr="plot_HighEnergy_Q10GeV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2"/>
          <a:stretch/>
        </p:blipFill>
        <p:spPr>
          <a:xfrm>
            <a:off x="50799" y="3972053"/>
            <a:ext cx="3568701" cy="2841090"/>
          </a:xfrm>
          <a:prstGeom prst="rect">
            <a:avLst/>
          </a:prstGeom>
        </p:spPr>
      </p:pic>
      <p:sp>
        <p:nvSpPr>
          <p:cNvPr id="22" name="Shape 248"/>
          <p:cNvSpPr/>
          <p:nvPr/>
        </p:nvSpPr>
        <p:spPr>
          <a:xfrm>
            <a:off x="3708400" y="4149642"/>
            <a:ext cx="5354420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68653" marR="41275" indent="-268653" defTabSz="914400">
              <a:spcBef>
                <a:spcPts val="400"/>
              </a:spcBef>
              <a:buClr>
                <a:srgbClr val="FF2600"/>
              </a:buClr>
              <a:buSzPct val="175000"/>
              <a:buChar char="•"/>
              <a:defRPr sz="22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86153" marR="41275" indent="-268653" defTabSz="914400">
              <a:spcBef>
                <a:spcPts val="400"/>
              </a:spcBef>
              <a:buClr>
                <a:srgbClr val="011993"/>
              </a:buClr>
              <a:buSzPct val="104999"/>
              <a:buFont typeface="Lucida Grande"/>
              <a:buChar char="‣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</a:lstStyle>
          <a:p>
            <a:pPr marL="457200" lvl="1" indent="-342900">
              <a:buFont typeface="Wingdings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Higher </a:t>
            </a:r>
            <a:r>
              <a:rPr lang="en-US" b="1" dirty="0" err="1" smtClean="0">
                <a:solidFill>
                  <a:srgbClr val="FF0000"/>
                </a:solidFill>
              </a:rPr>
              <a:t>c.o.m</a:t>
            </a:r>
            <a:r>
              <a:rPr lang="en-US" b="1" dirty="0" smtClean="0">
                <a:solidFill>
                  <a:srgbClr val="FF0000"/>
                </a:solidFill>
              </a:rPr>
              <a:t>. energy constrains gluons at mid- and low-x</a:t>
            </a:r>
          </a:p>
          <a:p>
            <a:pPr marL="457200" lvl="1" indent="-342900">
              <a:buFont typeface="Wingdings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Fitting the charm pseudo-data has </a:t>
            </a:r>
            <a:r>
              <a:rPr lang="en-US" b="1" dirty="0" smtClean="0">
                <a:solidFill>
                  <a:srgbClr val="FF0000"/>
                </a:solidFill>
              </a:rPr>
              <a:t>a dramatic </a:t>
            </a:r>
            <a:r>
              <a:rPr lang="en-US" b="1" dirty="0">
                <a:solidFill>
                  <a:srgbClr val="FF0000"/>
                </a:solidFill>
              </a:rPr>
              <a:t>effect at high-</a:t>
            </a:r>
            <a:r>
              <a:rPr lang="en-US" b="1" dirty="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17586" y="5778500"/>
            <a:ext cx="48434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E.C. Aschenauer, S. </a:t>
            </a:r>
            <a:r>
              <a:rPr lang="en-US" sz="1400" b="1" dirty="0" smtClean="0"/>
              <a:t>F., </a:t>
            </a:r>
            <a:r>
              <a:rPr lang="en-US" sz="1400" b="1" dirty="0"/>
              <a:t>M.A.C. Lamont, H. Paukkunen, </a:t>
            </a:r>
            <a:r>
              <a:rPr lang="en-US" sz="1400" b="1" dirty="0" smtClean="0"/>
              <a:t>P. </a:t>
            </a:r>
            <a:r>
              <a:rPr lang="en-US" sz="1400" b="1" dirty="0"/>
              <a:t>Zurita</a:t>
            </a:r>
            <a:r>
              <a:rPr lang="en-US" sz="1400" b="1" dirty="0" smtClean="0"/>
              <a:t> </a:t>
            </a:r>
          </a:p>
          <a:p>
            <a:pPr algn="ctr"/>
            <a:r>
              <a:rPr lang="en-US" dirty="0" smtClean="0"/>
              <a:t>[</a:t>
            </a:r>
            <a:r>
              <a:rPr lang="pt-BR" dirty="0">
                <a:hlinkClick r:id="rId6"/>
              </a:rPr>
              <a:t>arXiv:1708.05654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87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20302" y="1998790"/>
            <a:ext cx="4203236" cy="1916539"/>
            <a:chOff x="4940764" y="1009505"/>
            <a:chExt cx="4203236" cy="1916539"/>
          </a:xfrm>
        </p:grpSpPr>
        <p:graphicFrame>
          <p:nvGraphicFramePr>
            <p:cNvPr id="3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9542841"/>
                </p:ext>
              </p:extLst>
            </p:nvPr>
          </p:nvGraphicFramePr>
          <p:xfrm>
            <a:off x="6210236" y="1009505"/>
            <a:ext cx="1536700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9294" name="Equation" r:id="rId3" imgW="1536700" imgH="596900" progId="Equation.DSMT4">
                    <p:embed/>
                  </p:oleObj>
                </mc:Choice>
                <mc:Fallback>
                  <p:oleObj name="Equation" r:id="rId3" imgW="1536700" imgH="596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210236" y="1009505"/>
                          <a:ext cx="1536700" cy="596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7" name="Group 11"/>
            <p:cNvGrpSpPr>
              <a:grpSpLocks/>
            </p:cNvGrpSpPr>
            <p:nvPr/>
          </p:nvGrpSpPr>
          <p:grpSpPr bwMode="auto">
            <a:xfrm>
              <a:off x="4940764" y="1335481"/>
              <a:ext cx="3921127" cy="1354138"/>
              <a:chOff x="1183" y="664"/>
              <a:chExt cx="2470" cy="853"/>
            </a:xfrm>
          </p:grpSpPr>
          <p:pic>
            <p:nvPicPr>
              <p:cNvPr id="38" name="Picture 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3" y="664"/>
                <a:ext cx="598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Rectangle 10"/>
              <p:cNvSpPr>
                <a:spLocks/>
              </p:cNvSpPr>
              <p:nvPr/>
            </p:nvSpPr>
            <p:spPr bwMode="auto">
              <a:xfrm>
                <a:off x="1412" y="845"/>
                <a:ext cx="2241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1275" bIns="0"/>
              <a:lstStyle/>
              <a:p>
                <a:pPr marL="41275" algn="ctr">
                  <a:spcBef>
                    <a:spcPts val="450"/>
                  </a:spcBef>
                </a:pPr>
                <a:r>
                  <a:rPr lang="en-US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Times New Roman Italic" charset="0"/>
                  </a:rPr>
                  <a:t>L</a:t>
                </a:r>
                <a:r>
                  <a:rPr lang="en-US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 ~ (2</a:t>
                </a:r>
                <a:r>
                  <a:rPr lang="en-US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Times New Roman Italic" charset="0"/>
                  </a:rPr>
                  <a:t>m</a:t>
                </a:r>
                <a:r>
                  <a:rPr lang="en-US" baseline="-230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Times New Roman Italic" charset="0"/>
                  </a:rPr>
                  <a:t>N </a:t>
                </a:r>
                <a:r>
                  <a:rPr lang="en-US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Times New Roman Italic" charset="0"/>
                  </a:rPr>
                  <a:t>x</a:t>
                </a:r>
                <a:r>
                  <a:rPr lang="en-US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)</a:t>
                </a:r>
                <a:r>
                  <a:rPr lang="en-US" baseline="300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-1</a:t>
                </a:r>
                <a:r>
                  <a:rPr lang="en-US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 &gt; 2 R</a:t>
                </a:r>
                <a:r>
                  <a:rPr lang="en-US" baseline="-230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A</a:t>
                </a:r>
                <a:r>
                  <a:rPr lang="en-US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 ~ A</a:t>
                </a:r>
                <a:r>
                  <a:rPr lang="en-US" baseline="300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1/3</a:t>
                </a:r>
                <a:endParaRPr lang="en-US" sz="2000" baseline="30000" dirty="0">
                  <a:solidFill>
                    <a:schemeClr val="tx1"/>
                  </a:solidFill>
                  <a:ea typeface="ＭＳ Ｐゴシック" charset="0"/>
                  <a:cs typeface="Comic Sans MS Bold"/>
                  <a:sym typeface="Arial" charset="0"/>
                </a:endParaRPr>
              </a:p>
              <a:p>
                <a:pPr marL="41275" algn="ctr">
                  <a:spcBef>
                    <a:spcPts val="450"/>
                  </a:spcBef>
                </a:pPr>
                <a:r>
                  <a:rPr lang="en-US" sz="2000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Probe interacts </a:t>
                </a:r>
                <a:endParaRPr lang="en-US" sz="2000" dirty="0" smtClean="0">
                  <a:solidFill>
                    <a:schemeClr val="tx1"/>
                  </a:solidFill>
                  <a:ea typeface="ＭＳ Ｐゴシック" charset="0"/>
                  <a:cs typeface="Comic Sans MS Bold"/>
                  <a:sym typeface="Arial" charset="0"/>
                </a:endParaRPr>
              </a:p>
              <a:p>
                <a:pPr marL="41275" algn="ctr">
                  <a:spcBef>
                    <a:spcPts val="450"/>
                  </a:spcBef>
                </a:pPr>
                <a:r>
                  <a:rPr lang="en-US" dirty="0" smtClean="0">
                    <a:solidFill>
                      <a:srgbClr val="0000DA"/>
                    </a:solidFill>
                    <a:ea typeface="ＭＳ Ｐゴシック" charset="0"/>
                    <a:cs typeface="Comic Sans MS Bold"/>
                    <a:sym typeface="Times New Roman Bold Italic" charset="0"/>
                  </a:rPr>
                  <a:t>coherently</a:t>
                </a:r>
                <a:r>
                  <a:rPr lang="en-US" dirty="0" smtClean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ea typeface="ＭＳ Ｐゴシック" charset="0"/>
                    <a:cs typeface="Comic Sans MS Bold"/>
                    <a:sym typeface="Arial" charset="0"/>
                  </a:rPr>
                  <a:t>with all nucleons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5227543" y="2587490"/>
              <a:ext cx="39164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Gold</a:t>
              </a:r>
              <a:r>
                <a:rPr lang="en-US" sz="1600" dirty="0" smtClean="0"/>
                <a:t>: </a:t>
              </a:r>
              <a:r>
                <a:rPr lang="en-US" sz="1600" dirty="0" smtClean="0">
                  <a:solidFill>
                    <a:srgbClr val="0000FF"/>
                  </a:solidFill>
                </a:rPr>
                <a:t>197 </a:t>
              </a:r>
              <a:r>
                <a:rPr lang="en-US" sz="1600" dirty="0">
                  <a:solidFill>
                    <a:srgbClr val="0000FF"/>
                  </a:solidFill>
                </a:rPr>
                <a:t>times </a:t>
              </a:r>
              <a:r>
                <a:rPr lang="en-US" sz="1600" dirty="0" smtClean="0">
                  <a:solidFill>
                    <a:srgbClr val="0000FF"/>
                  </a:solidFill>
                </a:rPr>
                <a:t>smaller effective</a:t>
              </a:r>
              <a:r>
                <a:rPr lang="en-US" sz="1600" dirty="0" smtClean="0"/>
                <a:t> </a:t>
              </a:r>
              <a:r>
                <a:rPr lang="en-US" sz="1600" i="1" dirty="0" smtClean="0">
                  <a:solidFill>
                    <a:srgbClr val="0000FF"/>
                  </a:solidFill>
                </a:rPr>
                <a:t>x </a:t>
              </a:r>
              <a:r>
                <a:rPr lang="en-US" sz="1600" dirty="0" smtClean="0">
                  <a:solidFill>
                    <a:srgbClr val="0000FF"/>
                  </a:solidFill>
                </a:rPr>
                <a:t>!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pic>
        <p:nvPicPr>
          <p:cNvPr id="24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4"/>
          <a:stretch/>
        </p:blipFill>
        <p:spPr bwMode="auto">
          <a:xfrm>
            <a:off x="208406" y="700959"/>
            <a:ext cx="4544304" cy="3227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687111" y="2285956"/>
            <a:ext cx="2077451" cy="1012665"/>
            <a:chOff x="1185342" y="3802982"/>
            <a:chExt cx="3777183" cy="1841210"/>
          </a:xfrm>
        </p:grpSpPr>
        <p:sp>
          <p:nvSpPr>
            <p:cNvPr id="26" name="Freeform 25"/>
            <p:cNvSpPr/>
            <p:nvPr/>
          </p:nvSpPr>
          <p:spPr>
            <a:xfrm>
              <a:off x="1226609" y="4106334"/>
              <a:ext cx="3735916" cy="867833"/>
            </a:xfrm>
            <a:custGeom>
              <a:avLst/>
              <a:gdLst>
                <a:gd name="connsiteX0" fmla="*/ 0 w 3735916"/>
                <a:gd name="connsiteY0" fmla="*/ 0 h 867833"/>
                <a:gd name="connsiteX1" fmla="*/ 1079500 w 3735916"/>
                <a:gd name="connsiteY1" fmla="*/ 275166 h 867833"/>
                <a:gd name="connsiteX2" fmla="*/ 1735666 w 3735916"/>
                <a:gd name="connsiteY2" fmla="*/ 433916 h 867833"/>
                <a:gd name="connsiteX3" fmla="*/ 2635250 w 3735916"/>
                <a:gd name="connsiteY3" fmla="*/ 635000 h 867833"/>
                <a:gd name="connsiteX4" fmla="*/ 3735916 w 3735916"/>
                <a:gd name="connsiteY4" fmla="*/ 867833 h 86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5916" h="867833">
                  <a:moveTo>
                    <a:pt x="0" y="0"/>
                  </a:moveTo>
                  <a:lnTo>
                    <a:pt x="1079500" y="275166"/>
                  </a:lnTo>
                  <a:lnTo>
                    <a:pt x="1735666" y="433916"/>
                  </a:lnTo>
                  <a:lnTo>
                    <a:pt x="2635250" y="635000"/>
                  </a:lnTo>
                  <a:lnTo>
                    <a:pt x="3735916" y="867833"/>
                  </a:lnTo>
                </a:path>
              </a:pathLst>
            </a:custGeom>
            <a:ln w="28575" cmpd="sng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1217090" y="4698991"/>
              <a:ext cx="3725334" cy="719667"/>
            </a:xfrm>
            <a:custGeom>
              <a:avLst/>
              <a:gdLst>
                <a:gd name="connsiteX0" fmla="*/ 0 w 3725334"/>
                <a:gd name="connsiteY0" fmla="*/ 0 h 719667"/>
                <a:gd name="connsiteX1" fmla="*/ 846667 w 3725334"/>
                <a:gd name="connsiteY1" fmla="*/ 201083 h 719667"/>
                <a:gd name="connsiteX2" fmla="*/ 2074334 w 3725334"/>
                <a:gd name="connsiteY2" fmla="*/ 455083 h 719667"/>
                <a:gd name="connsiteX3" fmla="*/ 3376084 w 3725334"/>
                <a:gd name="connsiteY3" fmla="*/ 677333 h 719667"/>
                <a:gd name="connsiteX4" fmla="*/ 3725334 w 3725334"/>
                <a:gd name="connsiteY4" fmla="*/ 719667 h 71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334" h="719667">
                  <a:moveTo>
                    <a:pt x="0" y="0"/>
                  </a:moveTo>
                  <a:lnTo>
                    <a:pt x="846667" y="201083"/>
                  </a:lnTo>
                  <a:lnTo>
                    <a:pt x="2074334" y="455083"/>
                  </a:lnTo>
                  <a:lnTo>
                    <a:pt x="3376084" y="677333"/>
                  </a:lnTo>
                  <a:lnTo>
                    <a:pt x="3725334" y="719667"/>
                  </a:lnTo>
                </a:path>
              </a:pathLst>
            </a:custGeom>
            <a:ln w="28575" cmpd="sng">
              <a:solidFill>
                <a:srgbClr val="0000FF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1185342" y="5048242"/>
              <a:ext cx="3735916" cy="592666"/>
            </a:xfrm>
            <a:custGeom>
              <a:avLst/>
              <a:gdLst>
                <a:gd name="connsiteX0" fmla="*/ 0 w 3735916"/>
                <a:gd name="connsiteY0" fmla="*/ 0 h 592666"/>
                <a:gd name="connsiteX1" fmla="*/ 465666 w 3735916"/>
                <a:gd name="connsiteY1" fmla="*/ 105833 h 592666"/>
                <a:gd name="connsiteX2" fmla="*/ 3069166 w 3735916"/>
                <a:gd name="connsiteY2" fmla="*/ 497416 h 592666"/>
                <a:gd name="connsiteX3" fmla="*/ 3735916 w 3735916"/>
                <a:gd name="connsiteY3" fmla="*/ 592666 h 59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5916" h="592666">
                  <a:moveTo>
                    <a:pt x="0" y="0"/>
                  </a:moveTo>
                  <a:lnTo>
                    <a:pt x="465666" y="105833"/>
                  </a:lnTo>
                  <a:lnTo>
                    <a:pt x="3069166" y="497416"/>
                  </a:lnTo>
                  <a:lnTo>
                    <a:pt x="3735916" y="592666"/>
                  </a:lnTo>
                </a:path>
              </a:pathLst>
            </a:custGeom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aphicFrame>
          <p:nvGraphicFramePr>
            <p:cNvPr id="4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91383543"/>
                </p:ext>
              </p:extLst>
            </p:nvPr>
          </p:nvGraphicFramePr>
          <p:xfrm>
            <a:off x="1327149" y="3802982"/>
            <a:ext cx="768351" cy="3731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9295" name="Equation" r:id="rId7" imgW="444500" imgH="215900" progId="Equation.3">
                    <p:embed/>
                  </p:oleObj>
                </mc:Choice>
                <mc:Fallback>
                  <p:oleObj name="Equation" r:id="rId7" imgW="4445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327149" y="3802982"/>
                          <a:ext cx="768351" cy="3731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Box 43"/>
            <p:cNvSpPr txBox="1"/>
            <p:nvPr/>
          </p:nvSpPr>
          <p:spPr>
            <a:xfrm>
              <a:off x="2833298" y="4684275"/>
              <a:ext cx="664325" cy="503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0000FF"/>
                  </a:solidFill>
                </a:rPr>
                <a:t>Ca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71495" y="5140557"/>
              <a:ext cx="485354" cy="503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622800" y="3991499"/>
            <a:ext cx="4483100" cy="2554545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sz="2000" dirty="0" smtClean="0"/>
              <a:t>EIC will map </a:t>
            </a:r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transition between a non-saturated </a:t>
            </a:r>
            <a:r>
              <a:rPr lang="en-US" sz="2000" dirty="0" smtClean="0">
                <a:solidFill>
                  <a:srgbClr val="FF0000"/>
                </a:solidFill>
              </a:rPr>
              <a:t>and a </a:t>
            </a:r>
            <a:r>
              <a:rPr lang="en-US" sz="2000" dirty="0">
                <a:solidFill>
                  <a:srgbClr val="FF0000"/>
                </a:solidFill>
              </a:rPr>
              <a:t>saturated regime</a:t>
            </a:r>
            <a:r>
              <a:rPr lang="en-US" sz="2000" dirty="0"/>
              <a:t> with high precision, by making use of a large range of nuclei and spin </a:t>
            </a:r>
            <a:endParaRPr lang="en-US" sz="2000" dirty="0" smtClean="0"/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/>
              <a:t>With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its </a:t>
            </a:r>
            <a:r>
              <a:rPr lang="en-US" sz="2000" dirty="0"/>
              <a:t>flexible ion source we will be able to measure </a:t>
            </a:r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FF0000"/>
                </a:solidFill>
              </a:rPr>
              <a:t>A-dependence </a:t>
            </a:r>
            <a:r>
              <a:rPr lang="en-US" sz="2000" dirty="0"/>
              <a:t>of the saturation scale Q</a:t>
            </a:r>
            <a:r>
              <a:rPr lang="en-US" sz="2000" baseline="-25000" dirty="0"/>
              <a:t>s</a:t>
            </a:r>
            <a:r>
              <a:rPr lang="en-US" sz="2000" dirty="0"/>
              <a:t>(x</a:t>
            </a:r>
            <a:r>
              <a:rPr lang="en-US" sz="2000" dirty="0" smtClean="0"/>
              <a:t>) </a:t>
            </a:r>
          </a:p>
          <a:p>
            <a:r>
              <a:rPr lang="en-US" sz="2000" dirty="0">
                <a:solidFill>
                  <a:srgbClr val="0000FF"/>
                </a:solidFill>
                <a:sym typeface="Wingdings"/>
              </a:rPr>
              <a:t>	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2000" dirty="0" smtClean="0"/>
              <a:t>a fundamental landmark </a:t>
            </a:r>
            <a:r>
              <a:rPr lang="en-US" sz="2000" dirty="0"/>
              <a:t>of QCD</a:t>
            </a:r>
            <a:endParaRPr lang="en-US" sz="2000" dirty="0" smtClean="0">
              <a:solidFill>
                <a:srgbClr val="322F31"/>
              </a:solidFill>
              <a:latin typeface="Comic Sans MS"/>
              <a:cs typeface="Comic Sans M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2701" y="3913518"/>
            <a:ext cx="4432299" cy="255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Complementary measurements at other </a:t>
            </a:r>
            <a:r>
              <a:rPr lang="en-US" sz="1600" b="1" dirty="0">
                <a:latin typeface="Times New Roman"/>
                <a:cs typeface="Times New Roman"/>
              </a:rPr>
              <a:t>f</a:t>
            </a:r>
            <a:r>
              <a:rPr lang="en-US" sz="1600" b="1" dirty="0" smtClean="0">
                <a:latin typeface="Times New Roman"/>
                <a:cs typeface="Times New Roman"/>
              </a:rPr>
              <a:t>acilities.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Times New Roman"/>
                <a:cs typeface="Times New Roman"/>
              </a:rPr>
              <a:t>LHC, HL-LHC, RHIC: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 smtClean="0">
                <a:latin typeface="Times New Roman"/>
                <a:cs typeface="Times New Roman"/>
              </a:rPr>
              <a:t>study saturation in </a:t>
            </a:r>
            <a:r>
              <a:rPr lang="en-US" sz="1600" b="1" dirty="0" err="1" smtClean="0">
                <a:latin typeface="Times New Roman"/>
                <a:cs typeface="Times New Roman"/>
              </a:rPr>
              <a:t>pA</a:t>
            </a:r>
            <a:r>
              <a:rPr lang="en-US" sz="1600" b="1" dirty="0" smtClean="0">
                <a:latin typeface="Times New Roman"/>
                <a:cs typeface="Times New Roman"/>
              </a:rPr>
              <a:t> collisions: UPC, di-hadron correlations, open charm at forward </a:t>
            </a:r>
            <a:r>
              <a:rPr lang="en-US" sz="1600" b="1" dirty="0" err="1" smtClean="0">
                <a:latin typeface="Times New Roman"/>
                <a:cs typeface="Times New Roman"/>
              </a:rPr>
              <a:t>rapidities</a:t>
            </a:r>
            <a:r>
              <a:rPr lang="en-US" sz="1600" b="1" dirty="0" smtClean="0">
                <a:latin typeface="Times New Roman"/>
                <a:cs typeface="Times New Roman"/>
              </a:rPr>
              <a:t> (lower x) </a:t>
            </a:r>
          </a:p>
          <a:p>
            <a:pPr lvl="1"/>
            <a:r>
              <a:rPr lang="en-US" sz="1600" b="1" dirty="0">
                <a:latin typeface="Times New Roman"/>
                <a:cs typeface="Times New Roman"/>
                <a:sym typeface="Wingdings"/>
              </a:rPr>
              <a:t>	</a:t>
            </a:r>
            <a:r>
              <a:rPr lang="en-US" sz="1600" b="1" dirty="0" smtClean="0">
                <a:latin typeface="Times New Roman"/>
                <a:cs typeface="Times New Roman"/>
                <a:sym typeface="Wingdings"/>
              </a:rPr>
              <a:t> universality</a:t>
            </a:r>
            <a:r>
              <a:rPr lang="en-US" sz="1600" b="1" dirty="0" smtClean="0">
                <a:latin typeface="Times New Roman"/>
                <a:cs typeface="Times New Roman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 smtClean="0">
                <a:latin typeface="Times New Roman"/>
                <a:cs typeface="Times New Roman"/>
              </a:rPr>
              <a:t>Effects of saturation on ion-ion collisions.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LHeC</a:t>
            </a:r>
            <a:r>
              <a:rPr lang="en-US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,  </a:t>
            </a:r>
            <a:r>
              <a:rPr lang="en-US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VHEeP</a:t>
            </a:r>
            <a:r>
              <a:rPr lang="en-US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,  FCC-eh</a:t>
            </a:r>
            <a:r>
              <a:rPr lang="en-US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: </a:t>
            </a:r>
            <a:r>
              <a:rPr lang="en-US" sz="1600" b="1" dirty="0" smtClean="0">
                <a:latin typeface="Times New Roman"/>
                <a:cs typeface="Times New Roman"/>
              </a:rPr>
              <a:t>Access lower x.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63" name="Rectangle 13"/>
          <p:cNvSpPr>
            <a:spLocks noChangeArrowheads="1"/>
          </p:cNvSpPr>
          <p:nvPr/>
        </p:nvSpPr>
        <p:spPr bwMode="auto">
          <a:xfrm>
            <a:off x="137290" y="116007"/>
            <a:ext cx="7689184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A Window into the </a:t>
            </a: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S</a:t>
            </a: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aturation Regime</a:t>
            </a:r>
            <a:endParaRPr lang="en-GB" sz="2800" b="1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927295" y="1"/>
            <a:ext cx="4178604" cy="1974638"/>
            <a:chOff x="582641" y="4877017"/>
            <a:chExt cx="4178604" cy="1974638"/>
          </a:xfrm>
        </p:grpSpPr>
        <p:grpSp>
          <p:nvGrpSpPr>
            <p:cNvPr id="41" name="Group 40"/>
            <p:cNvGrpSpPr/>
            <p:nvPr/>
          </p:nvGrpSpPr>
          <p:grpSpPr>
            <a:xfrm>
              <a:off x="582641" y="5576568"/>
              <a:ext cx="3162590" cy="1275087"/>
              <a:chOff x="4967816" y="3608257"/>
              <a:chExt cx="3349187" cy="1275087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9437" y="4083244"/>
                <a:ext cx="1403412" cy="800100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86625" y="4035764"/>
                <a:ext cx="1453982" cy="806445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4967816" y="3608257"/>
                <a:ext cx="9757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gluon </a:t>
                </a:r>
              </a:p>
              <a:p>
                <a:pPr algn="ctr"/>
                <a:r>
                  <a:rPr lang="en-US" sz="1600" dirty="0"/>
                  <a:t>emission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628551" y="3608777"/>
                <a:ext cx="16884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gluon recombination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272634" y="4270516"/>
                <a:ext cx="6014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80"/>
                    </a:solidFill>
                  </a:rPr>
                  <a:t>?=?</a:t>
                </a:r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7840" y="4877017"/>
              <a:ext cx="913405" cy="927100"/>
            </a:xfrm>
            <a:prstGeom prst="rect">
              <a:avLst/>
            </a:prstGeom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1" animBg="1"/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51542" y="1801974"/>
            <a:ext cx="1868846" cy="793791"/>
            <a:chOff x="604899" y="1127774"/>
            <a:chExt cx="1868846" cy="793791"/>
          </a:xfrm>
        </p:grpSpPr>
        <p:sp>
          <p:nvSpPr>
            <p:cNvPr id="7" name="Block Arc 6"/>
            <p:cNvSpPr/>
            <p:nvPr/>
          </p:nvSpPr>
          <p:spPr bwMode="auto">
            <a:xfrm rot="16200000">
              <a:off x="1841411" y="1035231"/>
              <a:ext cx="140106" cy="1124563"/>
            </a:xfrm>
            <a:prstGeom prst="block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8" name="DIS-Kinematics_revised copy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33" t="38038" r="38894" b="27137"/>
            <a:stretch/>
          </p:blipFill>
          <p:spPr>
            <a:xfrm rot="18960000">
              <a:off x="604899" y="1127774"/>
              <a:ext cx="658288" cy="725677"/>
            </a:xfrm>
            <a:prstGeom prst="rect">
              <a:avLst/>
            </a:prstGeom>
            <a:ln w="12700"/>
          </p:spPr>
        </p:pic>
        <p:sp>
          <p:nvSpPr>
            <p:cNvPr id="9" name="Rectangle 8"/>
            <p:cNvSpPr/>
            <p:nvPr/>
          </p:nvSpPr>
          <p:spPr bwMode="auto">
            <a:xfrm>
              <a:off x="963669" y="1726023"/>
              <a:ext cx="496956" cy="19554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4825620"/>
                </p:ext>
              </p:extLst>
            </p:nvPr>
          </p:nvGraphicFramePr>
          <p:xfrm>
            <a:off x="1419287" y="1663149"/>
            <a:ext cx="127000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1180" name="Equation" r:id="rId4" imgW="127000" imgH="177800" progId="Equation.DSMT4">
                    <p:embed/>
                  </p:oleObj>
                </mc:Choice>
                <mc:Fallback>
                  <p:oleObj name="Equation" r:id="rId4" imgW="127000" imgH="177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419287" y="1663149"/>
                          <a:ext cx="127000" cy="17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27318040"/>
                </p:ext>
              </p:extLst>
            </p:nvPr>
          </p:nvGraphicFramePr>
          <p:xfrm>
            <a:off x="1483611" y="1379952"/>
            <a:ext cx="1270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1181" name="Equation" r:id="rId6" imgW="127000" imgH="165100" progId="Equation.DSMT4">
                    <p:embed/>
                  </p:oleObj>
                </mc:Choice>
                <mc:Fallback>
                  <p:oleObj name="Equation" r:id="rId6" imgW="1270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483611" y="1379952"/>
                          <a:ext cx="1270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Line 9"/>
          <p:cNvSpPr>
            <a:spLocks noChangeShapeType="1"/>
          </p:cNvSpPr>
          <p:nvPr/>
        </p:nvSpPr>
        <p:spPr bwMode="auto">
          <a:xfrm flipH="1">
            <a:off x="1977389" y="1620778"/>
            <a:ext cx="1604962" cy="630238"/>
          </a:xfrm>
          <a:prstGeom prst="line">
            <a:avLst/>
          </a:prstGeom>
          <a:noFill/>
          <a:ln w="25400" cap="flat">
            <a:solidFill>
              <a:srgbClr val="D90B0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Line 26"/>
          <p:cNvSpPr>
            <a:spLocks noChangeShapeType="1"/>
          </p:cNvSpPr>
          <p:nvPr/>
        </p:nvSpPr>
        <p:spPr bwMode="auto">
          <a:xfrm rot="10800000">
            <a:off x="1990089" y="2339916"/>
            <a:ext cx="1638300" cy="487362"/>
          </a:xfrm>
          <a:prstGeom prst="line">
            <a:avLst/>
          </a:prstGeom>
          <a:noFill/>
          <a:ln w="25400" cap="flat">
            <a:solidFill>
              <a:srgbClr val="0000FF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931511" y="2126100"/>
            <a:ext cx="181188" cy="372088"/>
            <a:chOff x="3810000" y="1279525"/>
            <a:chExt cx="274320" cy="762000"/>
          </a:xfrm>
        </p:grpSpPr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3810000" y="1279525"/>
              <a:ext cx="274320" cy="7620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2000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3909060" y="1626394"/>
              <a:ext cx="76200" cy="762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 sz="1800"/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3909854" y="1812925"/>
              <a:ext cx="74612" cy="841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2000"/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3909854" y="1431925"/>
              <a:ext cx="74613" cy="8413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spcBef>
                  <a:spcPct val="50000"/>
                </a:spcBef>
              </a:pPr>
              <a:endParaRPr lang="en-US" sz="200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608584" y="723845"/>
            <a:ext cx="4004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Di-Hadron Correlations</a:t>
            </a:r>
          </a:p>
        </p:txBody>
      </p:sp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1679425" y="1828742"/>
            <a:ext cx="1731963" cy="914400"/>
            <a:chOff x="87" y="5"/>
            <a:chExt cx="1091" cy="576"/>
          </a:xfrm>
        </p:grpSpPr>
        <p:pic>
          <p:nvPicPr>
            <p:cNvPr id="27" name="Picture 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79234">
              <a:off x="87" y="5"/>
              <a:ext cx="31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8" name="Line 2"/>
            <p:cNvSpPr>
              <a:spLocks noChangeShapeType="1"/>
            </p:cNvSpPr>
            <p:nvPr/>
          </p:nvSpPr>
          <p:spPr bwMode="auto">
            <a:xfrm>
              <a:off x="322" y="295"/>
              <a:ext cx="856" cy="0"/>
            </a:xfrm>
            <a:prstGeom prst="line">
              <a:avLst/>
            </a:prstGeom>
            <a:noFill/>
            <a:ln w="381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" name="Rectangle 3"/>
            <p:cNvSpPr>
              <a:spLocks/>
            </p:cNvSpPr>
            <p:nvPr/>
          </p:nvSpPr>
          <p:spPr bwMode="auto">
            <a:xfrm>
              <a:off x="874" y="83"/>
              <a:ext cx="22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A</a:t>
              </a:r>
            </a:p>
          </p:txBody>
        </p:sp>
      </p:grpSp>
      <p:grpSp>
        <p:nvGrpSpPr>
          <p:cNvPr id="30" name="Group 13"/>
          <p:cNvGrpSpPr>
            <a:grpSpLocks/>
          </p:cNvGrpSpPr>
          <p:nvPr/>
        </p:nvGrpSpPr>
        <p:grpSpPr bwMode="auto">
          <a:xfrm>
            <a:off x="2061804" y="1946226"/>
            <a:ext cx="1357313" cy="444500"/>
            <a:chOff x="0" y="77"/>
            <a:chExt cx="855" cy="280"/>
          </a:xfrm>
        </p:grpSpPr>
        <p:sp>
          <p:nvSpPr>
            <p:cNvPr id="31" name="Line 11"/>
            <p:cNvSpPr>
              <a:spLocks noChangeShapeType="1"/>
            </p:cNvSpPr>
            <p:nvPr/>
          </p:nvSpPr>
          <p:spPr bwMode="auto">
            <a:xfrm>
              <a:off x="0" y="293"/>
              <a:ext cx="855" cy="0"/>
            </a:xfrm>
            <a:prstGeom prst="line">
              <a:avLst/>
            </a:prstGeom>
            <a:noFill/>
            <a:ln w="381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Rectangle 12"/>
            <p:cNvSpPr>
              <a:spLocks/>
            </p:cNvSpPr>
            <p:nvPr/>
          </p:nvSpPr>
          <p:spPr bwMode="auto">
            <a:xfrm>
              <a:off x="449" y="77"/>
              <a:ext cx="205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dirty="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p</a:t>
              </a:r>
            </a:p>
          </p:txBody>
        </p:sp>
      </p:grpSp>
      <p:sp>
        <p:nvSpPr>
          <p:cNvPr id="33" name="Rectangle 14"/>
          <p:cNvSpPr>
            <a:spLocks/>
          </p:cNvSpPr>
          <p:nvPr/>
        </p:nvSpPr>
        <p:spPr bwMode="auto">
          <a:xfrm>
            <a:off x="3525199" y="1454018"/>
            <a:ext cx="61130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600" dirty="0" smtClean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jet-1</a:t>
            </a:r>
          </a:p>
        </p:txBody>
      </p:sp>
      <p:sp>
        <p:nvSpPr>
          <p:cNvPr id="34" name="Rectangle 15"/>
          <p:cNvSpPr>
            <a:spLocks/>
          </p:cNvSpPr>
          <p:nvPr/>
        </p:nvSpPr>
        <p:spPr bwMode="auto">
          <a:xfrm>
            <a:off x="3584181" y="2684265"/>
            <a:ext cx="61130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jet-2</a:t>
            </a:r>
            <a:endParaRPr lang="en-US" sz="1600" dirty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</p:txBody>
      </p:sp>
      <p:sp>
        <p:nvSpPr>
          <p:cNvPr id="35" name="Rectangle 16"/>
          <p:cNvSpPr>
            <a:spLocks/>
          </p:cNvSpPr>
          <p:nvPr/>
        </p:nvSpPr>
        <p:spPr bwMode="auto">
          <a:xfrm>
            <a:off x="179339" y="1476793"/>
            <a:ext cx="11269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 b="1" dirty="0">
                <a:solidFill>
                  <a:schemeClr val="tx1"/>
                </a:solidFill>
                <a:ea typeface="ＭＳ Ｐゴシック" charset="0"/>
                <a:cs typeface="Comic Sans MS"/>
                <a:sym typeface="Arial" charset="0"/>
              </a:rPr>
              <a:t>side-</a:t>
            </a:r>
            <a:r>
              <a:rPr lang="en-US" sz="2000" b="1" dirty="0" smtClean="0">
                <a:solidFill>
                  <a:schemeClr val="tx1"/>
                </a:solidFill>
                <a:ea typeface="ＭＳ Ｐゴシック" charset="0"/>
                <a:cs typeface="Comic Sans MS"/>
                <a:sym typeface="Arial" charset="0"/>
              </a:rPr>
              <a:t>view:</a:t>
            </a:r>
            <a:endParaRPr lang="en-US" sz="2000" b="1" dirty="0">
              <a:solidFill>
                <a:schemeClr val="tx1"/>
              </a:solidFill>
              <a:ea typeface="ＭＳ Ｐゴシック" charset="0"/>
              <a:cs typeface="Comic Sans MS"/>
              <a:sym typeface="Arial" charset="0"/>
            </a:endParaRPr>
          </a:p>
        </p:txBody>
      </p:sp>
      <p:sp>
        <p:nvSpPr>
          <p:cNvPr id="36" name="Rectangle 25"/>
          <p:cNvSpPr>
            <a:spLocks/>
          </p:cNvSpPr>
          <p:nvPr/>
        </p:nvSpPr>
        <p:spPr bwMode="auto">
          <a:xfrm>
            <a:off x="211300" y="2988097"/>
            <a:ext cx="2998899" cy="79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dirty="0">
                <a:solidFill>
                  <a:srgbClr val="0000FF"/>
                </a:solidFill>
                <a:ea typeface="ＭＳ Ｐゴシック" charset="0"/>
                <a:cs typeface="Comic Sans MS"/>
                <a:sym typeface="Arial" charset="0"/>
              </a:rPr>
              <a:t>Low gluon density </a:t>
            </a:r>
            <a:r>
              <a:rPr lang="en-US" dirty="0" smtClean="0">
                <a:solidFill>
                  <a:srgbClr val="0000FF"/>
                </a:solidFill>
                <a:ea typeface="ＭＳ Ｐゴシック" charset="0"/>
                <a:cs typeface="Comic Sans MS"/>
                <a:sym typeface="Arial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ea typeface="ＭＳ Ｐゴシック" charset="0"/>
                <a:cs typeface="Comic Sans MS"/>
                <a:sym typeface="Arial" charset="0"/>
              </a:rPr>
              <a:t>e</a:t>
            </a:r>
            <a:r>
              <a:rPr lang="en-US" dirty="0" err="1" smtClean="0">
                <a:solidFill>
                  <a:srgbClr val="0000FF"/>
                </a:solidFill>
                <a:ea typeface="ＭＳ Ｐゴシック" charset="0"/>
                <a:cs typeface="Comic Sans MS"/>
                <a:sym typeface="Arial" charset="0"/>
              </a:rPr>
              <a:t>p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Comic Sans MS"/>
                <a:sym typeface="Arial" charset="0"/>
              </a:rPr>
              <a:t>):</a:t>
            </a:r>
          </a:p>
          <a:p>
            <a:pPr marL="39688"/>
            <a:r>
              <a:rPr lang="en-US" dirty="0" err="1">
                <a:solidFill>
                  <a:schemeClr val="tx1"/>
                </a:solidFill>
                <a:ea typeface="ＭＳ Ｐゴシック" charset="0"/>
                <a:cs typeface="Comic Sans MS"/>
                <a:sym typeface="Arial" charset="0"/>
              </a:rPr>
              <a:t>pQCD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Comic Sans MS"/>
                <a:sym typeface="Arial" charset="0"/>
              </a:rPr>
              <a:t> predicts 2→2 process </a:t>
            </a:r>
            <a:endParaRPr lang="en-US" dirty="0" smtClean="0">
              <a:solidFill>
                <a:schemeClr val="tx1"/>
              </a:solidFill>
              <a:ea typeface="ＭＳ Ｐゴシック" charset="0"/>
              <a:cs typeface="Comic Sans MS"/>
              <a:sym typeface="Arial" charset="0"/>
            </a:endParaRPr>
          </a:p>
          <a:p>
            <a:pPr marL="39688"/>
            <a:r>
              <a:rPr lang="en-US" dirty="0" smtClean="0">
                <a:solidFill>
                  <a:schemeClr val="tx1"/>
                </a:solidFill>
                <a:ea typeface="ＭＳ Ｐゴシック" charset="0"/>
                <a:cs typeface="Comic Sans MS"/>
                <a:sym typeface="Symbol" charset="0"/>
              </a:rPr>
              <a:t>⇒</a:t>
            </a:r>
            <a:r>
              <a:rPr lang="en-US" dirty="0" smtClean="0">
                <a:solidFill>
                  <a:schemeClr val="tx1"/>
                </a:solidFill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Comic Sans MS"/>
                <a:sym typeface="Arial" charset="0"/>
              </a:rPr>
              <a:t>back-to-back di-jet</a:t>
            </a:r>
          </a:p>
        </p:txBody>
      </p:sp>
      <p:grpSp>
        <p:nvGrpSpPr>
          <p:cNvPr id="37" name="Group 65"/>
          <p:cNvGrpSpPr>
            <a:grpSpLocks/>
          </p:cNvGrpSpPr>
          <p:nvPr/>
        </p:nvGrpSpPr>
        <p:grpSpPr bwMode="auto">
          <a:xfrm>
            <a:off x="1762869" y="2407627"/>
            <a:ext cx="835025" cy="585788"/>
            <a:chOff x="0" y="0"/>
            <a:chExt cx="526" cy="369"/>
          </a:xfrm>
        </p:grpSpPr>
        <p:grpSp>
          <p:nvGrpSpPr>
            <p:cNvPr id="38" name="Group 63"/>
            <p:cNvGrpSpPr>
              <a:grpSpLocks/>
            </p:cNvGrpSpPr>
            <p:nvPr/>
          </p:nvGrpSpPr>
          <p:grpSpPr bwMode="auto">
            <a:xfrm>
              <a:off x="0" y="0"/>
              <a:ext cx="526" cy="369"/>
              <a:chOff x="0" y="0"/>
              <a:chExt cx="526" cy="369"/>
            </a:xfrm>
          </p:grpSpPr>
          <p:sp>
            <p:nvSpPr>
              <p:cNvPr id="40" name="Line 27"/>
              <p:cNvSpPr>
                <a:spLocks noChangeShapeType="1"/>
              </p:cNvSpPr>
              <p:nvPr/>
            </p:nvSpPr>
            <p:spPr bwMode="auto">
              <a:xfrm rot="10800000">
                <a:off x="12" y="13"/>
                <a:ext cx="364" cy="160"/>
              </a:xfrm>
              <a:prstGeom prst="line">
                <a:avLst/>
              </a:prstGeom>
              <a:noFill/>
              <a:ln w="25400" cap="flat">
                <a:solidFill>
                  <a:srgbClr val="290082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41" name="Group 40"/>
              <p:cNvGrpSpPr>
                <a:grpSpLocks/>
              </p:cNvGrpSpPr>
              <p:nvPr/>
            </p:nvGrpSpPr>
            <p:grpSpPr bwMode="auto">
              <a:xfrm rot="-7463806">
                <a:off x="100" y="139"/>
                <a:ext cx="200" cy="63"/>
                <a:chOff x="0" y="0"/>
                <a:chExt cx="200" cy="62"/>
              </a:xfrm>
            </p:grpSpPr>
            <p:sp>
              <p:nvSpPr>
                <p:cNvPr id="66" name="AutoShape 28"/>
                <p:cNvSpPr>
                  <a:spLocks/>
                </p:cNvSpPr>
                <p:nvPr/>
              </p:nvSpPr>
              <p:spPr bwMode="auto">
                <a:xfrm>
                  <a:off x="73" y="31"/>
                  <a:ext cx="56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7">
                      <a:moveTo>
                        <a:pt x="21547" y="55"/>
                      </a:moveTo>
                      <a:lnTo>
                        <a:pt x="21547" y="55"/>
                      </a:lnTo>
                      <a:cubicBezTo>
                        <a:pt x="21600" y="11792"/>
                        <a:pt x="16819" y="21392"/>
                        <a:pt x="10870" y="21496"/>
                      </a:cubicBezTo>
                      <a:cubicBezTo>
                        <a:pt x="4920" y="21600"/>
                        <a:pt x="53" y="12169"/>
                        <a:pt x="1" y="432"/>
                      </a:cubicBezTo>
                      <a:cubicBezTo>
                        <a:pt x="0" y="288"/>
                        <a:pt x="0" y="144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7" name="AutoShape 29"/>
                <p:cNvSpPr>
                  <a:spLocks/>
                </p:cNvSpPr>
                <p:nvPr/>
              </p:nvSpPr>
              <p:spPr bwMode="auto">
                <a:xfrm>
                  <a:off x="103" y="5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8" name="AutoShape 30"/>
                <p:cNvSpPr>
                  <a:spLocks/>
                </p:cNvSpPr>
                <p:nvPr/>
              </p:nvSpPr>
              <p:spPr bwMode="auto">
                <a:xfrm>
                  <a:off x="110" y="31"/>
                  <a:ext cx="57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6" h="21495">
                      <a:moveTo>
                        <a:pt x="21546" y="56"/>
                      </a:moveTo>
                      <a:lnTo>
                        <a:pt x="21546" y="56"/>
                      </a:lnTo>
                      <a:cubicBezTo>
                        <a:pt x="21600" y="11789"/>
                        <a:pt x="16821" y="21387"/>
                        <a:pt x="10871" y="21494"/>
                      </a:cubicBezTo>
                      <a:cubicBezTo>
                        <a:pt x="4921" y="21600"/>
                        <a:pt x="55" y="12175"/>
                        <a:pt x="1" y="442"/>
                      </a:cubicBezTo>
                      <a:cubicBezTo>
                        <a:pt x="0" y="294"/>
                        <a:pt x="0" y="147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9" name="AutoShape 31"/>
                <p:cNvSpPr>
                  <a:spLocks/>
                </p:cNvSpPr>
                <p:nvPr/>
              </p:nvSpPr>
              <p:spPr bwMode="auto">
                <a:xfrm>
                  <a:off x="140" y="4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0" name="AutoShape 32"/>
                <p:cNvSpPr>
                  <a:spLocks/>
                </p:cNvSpPr>
                <p:nvPr/>
              </p:nvSpPr>
              <p:spPr bwMode="auto">
                <a:xfrm>
                  <a:off x="143" y="32"/>
                  <a:ext cx="57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6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7"/>
                      </a:cubicBezTo>
                      <a:cubicBezTo>
                        <a:pt x="0" y="291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1" name="AutoShape 33"/>
                <p:cNvSpPr>
                  <a:spLocks/>
                </p:cNvSpPr>
                <p:nvPr/>
              </p:nvSpPr>
              <p:spPr bwMode="auto">
                <a:xfrm>
                  <a:off x="33" y="32"/>
                  <a:ext cx="57" cy="2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38" h="21479">
                      <a:moveTo>
                        <a:pt x="21538" y="64"/>
                      </a:moveTo>
                      <a:lnTo>
                        <a:pt x="21538" y="64"/>
                      </a:lnTo>
                      <a:cubicBezTo>
                        <a:pt x="21600" y="11769"/>
                        <a:pt x="16829" y="21357"/>
                        <a:pt x="10881" y="21478"/>
                      </a:cubicBezTo>
                      <a:cubicBezTo>
                        <a:pt x="4934" y="21600"/>
                        <a:pt x="63" y="12210"/>
                        <a:pt x="1" y="505"/>
                      </a:cubicBezTo>
                      <a:cubicBezTo>
                        <a:pt x="0" y="337"/>
                        <a:pt x="0" y="168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2" name="AutoShape 34"/>
                <p:cNvSpPr>
                  <a:spLocks/>
                </p:cNvSpPr>
                <p:nvPr/>
              </p:nvSpPr>
              <p:spPr bwMode="auto">
                <a:xfrm>
                  <a:off x="73" y="0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3" name="AutoShape 35"/>
                <p:cNvSpPr>
                  <a:spLocks/>
                </p:cNvSpPr>
                <p:nvPr/>
              </p:nvSpPr>
              <p:spPr bwMode="auto">
                <a:xfrm>
                  <a:off x="3" y="31"/>
                  <a:ext cx="56" cy="2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7">
                      <a:moveTo>
                        <a:pt x="21547" y="55"/>
                      </a:moveTo>
                      <a:lnTo>
                        <a:pt x="21547" y="55"/>
                      </a:lnTo>
                      <a:cubicBezTo>
                        <a:pt x="21600" y="11792"/>
                        <a:pt x="16819" y="21392"/>
                        <a:pt x="10870" y="21496"/>
                      </a:cubicBezTo>
                      <a:cubicBezTo>
                        <a:pt x="4920" y="21600"/>
                        <a:pt x="53" y="12169"/>
                        <a:pt x="1" y="432"/>
                      </a:cubicBezTo>
                      <a:cubicBezTo>
                        <a:pt x="0" y="288"/>
                        <a:pt x="0" y="144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4" name="AutoShape 36"/>
                <p:cNvSpPr>
                  <a:spLocks/>
                </p:cNvSpPr>
                <p:nvPr/>
              </p:nvSpPr>
              <p:spPr bwMode="auto">
                <a:xfrm>
                  <a:off x="46" y="3"/>
                  <a:ext cx="22" cy="2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5" name="AutoShape 37"/>
                <p:cNvSpPr>
                  <a:spLocks/>
                </p:cNvSpPr>
                <p:nvPr/>
              </p:nvSpPr>
              <p:spPr bwMode="auto">
                <a:xfrm>
                  <a:off x="0" y="2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2" name="Group 49"/>
              <p:cNvGrpSpPr>
                <a:grpSpLocks/>
              </p:cNvGrpSpPr>
              <p:nvPr/>
            </p:nvGrpSpPr>
            <p:grpSpPr bwMode="auto">
              <a:xfrm rot="3356602">
                <a:off x="-17" y="96"/>
                <a:ext cx="200" cy="64"/>
                <a:chOff x="0" y="0"/>
                <a:chExt cx="201" cy="64"/>
              </a:xfrm>
            </p:grpSpPr>
            <p:sp>
              <p:nvSpPr>
                <p:cNvPr id="56" name="AutoShape 39"/>
                <p:cNvSpPr>
                  <a:spLocks/>
                </p:cNvSpPr>
                <p:nvPr/>
              </p:nvSpPr>
              <p:spPr bwMode="auto">
                <a:xfrm>
                  <a:off x="73" y="30"/>
                  <a:ext cx="56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6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7"/>
                      </a:cubicBezTo>
                      <a:cubicBezTo>
                        <a:pt x="0" y="292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7" name="AutoShape 40"/>
                <p:cNvSpPr>
                  <a:spLocks/>
                </p:cNvSpPr>
                <p:nvPr/>
              </p:nvSpPr>
              <p:spPr bwMode="auto">
                <a:xfrm>
                  <a:off x="104" y="2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8" name="AutoShape 41"/>
                <p:cNvSpPr>
                  <a:spLocks/>
                </p:cNvSpPr>
                <p:nvPr/>
              </p:nvSpPr>
              <p:spPr bwMode="auto">
                <a:xfrm>
                  <a:off x="111" y="32"/>
                  <a:ext cx="57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5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8"/>
                      </a:cubicBezTo>
                      <a:cubicBezTo>
                        <a:pt x="0" y="292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9" name="AutoShape 42"/>
                <p:cNvSpPr>
                  <a:spLocks/>
                </p:cNvSpPr>
                <p:nvPr/>
              </p:nvSpPr>
              <p:spPr bwMode="auto">
                <a:xfrm>
                  <a:off x="142" y="2"/>
                  <a:ext cx="21" cy="2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0" name="AutoShape 43"/>
                <p:cNvSpPr>
                  <a:spLocks/>
                </p:cNvSpPr>
                <p:nvPr/>
              </p:nvSpPr>
              <p:spPr bwMode="auto">
                <a:xfrm>
                  <a:off x="144" y="29"/>
                  <a:ext cx="57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6" h="21494">
                      <a:moveTo>
                        <a:pt x="21546" y="56"/>
                      </a:moveTo>
                      <a:lnTo>
                        <a:pt x="21546" y="56"/>
                      </a:lnTo>
                      <a:cubicBezTo>
                        <a:pt x="21600" y="11789"/>
                        <a:pt x="16821" y="21387"/>
                        <a:pt x="10871" y="21493"/>
                      </a:cubicBezTo>
                      <a:cubicBezTo>
                        <a:pt x="4922" y="21600"/>
                        <a:pt x="55" y="12175"/>
                        <a:pt x="1" y="442"/>
                      </a:cubicBezTo>
                      <a:cubicBezTo>
                        <a:pt x="0" y="295"/>
                        <a:pt x="0" y="147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1" name="AutoShape 44"/>
                <p:cNvSpPr>
                  <a:spLocks/>
                </p:cNvSpPr>
                <p:nvPr/>
              </p:nvSpPr>
              <p:spPr bwMode="auto">
                <a:xfrm>
                  <a:off x="33" y="34"/>
                  <a:ext cx="58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6" h="21493">
                      <a:moveTo>
                        <a:pt x="21545" y="57"/>
                      </a:moveTo>
                      <a:lnTo>
                        <a:pt x="21545" y="57"/>
                      </a:lnTo>
                      <a:cubicBezTo>
                        <a:pt x="21600" y="11788"/>
                        <a:pt x="16821" y="21385"/>
                        <a:pt x="10872" y="21492"/>
                      </a:cubicBezTo>
                      <a:cubicBezTo>
                        <a:pt x="4922" y="21600"/>
                        <a:pt x="55" y="12178"/>
                        <a:pt x="1" y="447"/>
                      </a:cubicBezTo>
                      <a:cubicBezTo>
                        <a:pt x="0" y="298"/>
                        <a:pt x="0" y="149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2" name="AutoShape 45"/>
                <p:cNvSpPr>
                  <a:spLocks/>
                </p:cNvSpPr>
                <p:nvPr/>
              </p:nvSpPr>
              <p:spPr bwMode="auto">
                <a:xfrm>
                  <a:off x="72" y="3"/>
                  <a:ext cx="22" cy="2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3" name="AutoShape 46"/>
                <p:cNvSpPr>
                  <a:spLocks/>
                </p:cNvSpPr>
                <p:nvPr/>
              </p:nvSpPr>
              <p:spPr bwMode="auto">
                <a:xfrm>
                  <a:off x="4" y="28"/>
                  <a:ext cx="56" cy="2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6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7"/>
                      </a:cubicBezTo>
                      <a:cubicBezTo>
                        <a:pt x="0" y="292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4" name="AutoShape 47"/>
                <p:cNvSpPr>
                  <a:spLocks/>
                </p:cNvSpPr>
                <p:nvPr/>
              </p:nvSpPr>
              <p:spPr bwMode="auto">
                <a:xfrm>
                  <a:off x="36" y="7"/>
                  <a:ext cx="22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65" name="AutoShape 48"/>
                <p:cNvSpPr>
                  <a:spLocks/>
                </p:cNvSpPr>
                <p:nvPr/>
              </p:nvSpPr>
              <p:spPr bwMode="auto">
                <a:xfrm>
                  <a:off x="0" y="0"/>
                  <a:ext cx="21" cy="2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3" name="Group 60"/>
              <p:cNvGrpSpPr>
                <a:grpSpLocks/>
              </p:cNvGrpSpPr>
              <p:nvPr/>
            </p:nvGrpSpPr>
            <p:grpSpPr bwMode="auto">
              <a:xfrm rot="-10373744">
                <a:off x="87" y="12"/>
                <a:ext cx="201" cy="63"/>
                <a:chOff x="0" y="0"/>
                <a:chExt cx="200" cy="62"/>
              </a:xfrm>
            </p:grpSpPr>
            <p:sp>
              <p:nvSpPr>
                <p:cNvPr id="46" name="AutoShape 50"/>
                <p:cNvSpPr>
                  <a:spLocks/>
                </p:cNvSpPr>
                <p:nvPr/>
              </p:nvSpPr>
              <p:spPr bwMode="auto">
                <a:xfrm>
                  <a:off x="72" y="33"/>
                  <a:ext cx="57" cy="2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6" h="21493">
                      <a:moveTo>
                        <a:pt x="21545" y="57"/>
                      </a:moveTo>
                      <a:lnTo>
                        <a:pt x="21545" y="57"/>
                      </a:lnTo>
                      <a:cubicBezTo>
                        <a:pt x="21600" y="11788"/>
                        <a:pt x="16821" y="21385"/>
                        <a:pt x="10872" y="21492"/>
                      </a:cubicBezTo>
                      <a:cubicBezTo>
                        <a:pt x="4922" y="21600"/>
                        <a:pt x="55" y="12178"/>
                        <a:pt x="1" y="447"/>
                      </a:cubicBezTo>
                      <a:cubicBezTo>
                        <a:pt x="0" y="298"/>
                        <a:pt x="0" y="149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" name="AutoShape 51"/>
                <p:cNvSpPr>
                  <a:spLocks/>
                </p:cNvSpPr>
                <p:nvPr/>
              </p:nvSpPr>
              <p:spPr bwMode="auto">
                <a:xfrm>
                  <a:off x="104" y="2"/>
                  <a:ext cx="21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" name="AutoShape 52"/>
                <p:cNvSpPr>
                  <a:spLocks/>
                </p:cNvSpPr>
                <p:nvPr/>
              </p:nvSpPr>
              <p:spPr bwMode="auto">
                <a:xfrm>
                  <a:off x="110" y="32"/>
                  <a:ext cx="57" cy="3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6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7"/>
                      </a:cubicBezTo>
                      <a:cubicBezTo>
                        <a:pt x="0" y="292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9" name="AutoShape 53"/>
                <p:cNvSpPr>
                  <a:spLocks/>
                </p:cNvSpPr>
                <p:nvPr/>
              </p:nvSpPr>
              <p:spPr bwMode="auto">
                <a:xfrm>
                  <a:off x="141" y="7"/>
                  <a:ext cx="23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0" name="AutoShape 54"/>
                <p:cNvSpPr>
                  <a:spLocks/>
                </p:cNvSpPr>
                <p:nvPr/>
              </p:nvSpPr>
              <p:spPr bwMode="auto">
                <a:xfrm>
                  <a:off x="144" y="30"/>
                  <a:ext cx="56" cy="24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37" h="21476">
                      <a:moveTo>
                        <a:pt x="21536" y="66"/>
                      </a:moveTo>
                      <a:lnTo>
                        <a:pt x="21536" y="66"/>
                      </a:lnTo>
                      <a:cubicBezTo>
                        <a:pt x="21600" y="11765"/>
                        <a:pt x="16831" y="21350"/>
                        <a:pt x="10884" y="21475"/>
                      </a:cubicBezTo>
                      <a:cubicBezTo>
                        <a:pt x="4937" y="21600"/>
                        <a:pt x="64" y="12218"/>
                        <a:pt x="1" y="519"/>
                      </a:cubicBezTo>
                      <a:cubicBezTo>
                        <a:pt x="0" y="346"/>
                        <a:pt x="0" y="173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1" name="AutoShape 55"/>
                <p:cNvSpPr>
                  <a:spLocks/>
                </p:cNvSpPr>
                <p:nvPr/>
              </p:nvSpPr>
              <p:spPr bwMode="auto">
                <a:xfrm>
                  <a:off x="31" y="33"/>
                  <a:ext cx="58" cy="2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3" h="21489">
                      <a:moveTo>
                        <a:pt x="21543" y="59"/>
                      </a:moveTo>
                      <a:lnTo>
                        <a:pt x="21543" y="59"/>
                      </a:lnTo>
                      <a:cubicBezTo>
                        <a:pt x="21600" y="11782"/>
                        <a:pt x="16824" y="21375"/>
                        <a:pt x="10875" y="21488"/>
                      </a:cubicBezTo>
                      <a:cubicBezTo>
                        <a:pt x="4926" y="21600"/>
                        <a:pt x="58" y="12188"/>
                        <a:pt x="1" y="466"/>
                      </a:cubicBezTo>
                      <a:cubicBezTo>
                        <a:pt x="0" y="311"/>
                        <a:pt x="0" y="155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2" name="AutoShape 56"/>
                <p:cNvSpPr>
                  <a:spLocks/>
                </p:cNvSpPr>
                <p:nvPr/>
              </p:nvSpPr>
              <p:spPr bwMode="auto">
                <a:xfrm>
                  <a:off x="70" y="4"/>
                  <a:ext cx="23" cy="2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3" name="AutoShape 57"/>
                <p:cNvSpPr>
                  <a:spLocks/>
                </p:cNvSpPr>
                <p:nvPr/>
              </p:nvSpPr>
              <p:spPr bwMode="auto">
                <a:xfrm>
                  <a:off x="4" y="28"/>
                  <a:ext cx="56" cy="2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47" h="21496">
                      <a:moveTo>
                        <a:pt x="21547" y="56"/>
                      </a:moveTo>
                      <a:lnTo>
                        <a:pt x="21547" y="56"/>
                      </a:lnTo>
                      <a:cubicBezTo>
                        <a:pt x="21600" y="11791"/>
                        <a:pt x="16820" y="21389"/>
                        <a:pt x="10870" y="21495"/>
                      </a:cubicBezTo>
                      <a:cubicBezTo>
                        <a:pt x="4921" y="21600"/>
                        <a:pt x="54" y="12172"/>
                        <a:pt x="1" y="437"/>
                      </a:cubicBezTo>
                      <a:cubicBezTo>
                        <a:pt x="0" y="292"/>
                        <a:pt x="0" y="146"/>
                        <a:pt x="1" y="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4" name="AutoShape 58"/>
                <p:cNvSpPr>
                  <a:spLocks/>
                </p:cNvSpPr>
                <p:nvPr/>
              </p:nvSpPr>
              <p:spPr bwMode="auto">
                <a:xfrm>
                  <a:off x="36" y="2"/>
                  <a:ext cx="22" cy="2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55" name="AutoShape 59"/>
                <p:cNvSpPr>
                  <a:spLocks/>
                </p:cNvSpPr>
                <p:nvPr/>
              </p:nvSpPr>
              <p:spPr bwMode="auto">
                <a:xfrm>
                  <a:off x="0" y="0"/>
                  <a:ext cx="21" cy="2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21600"/>
                      </a:lnTo>
                      <a:cubicBezTo>
                        <a:pt x="0" y="9671"/>
                        <a:pt x="4835" y="0"/>
                        <a:pt x="10800" y="0"/>
                      </a:cubicBezTo>
                      <a:cubicBezTo>
                        <a:pt x="16765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857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44" name="Line 61"/>
              <p:cNvSpPr>
                <a:spLocks noChangeShapeType="1"/>
              </p:cNvSpPr>
              <p:nvPr/>
            </p:nvSpPr>
            <p:spPr bwMode="auto">
              <a:xfrm rot="10800000">
                <a:off x="244" y="45"/>
                <a:ext cx="282" cy="53"/>
              </a:xfrm>
              <a:prstGeom prst="line">
                <a:avLst/>
              </a:prstGeom>
              <a:noFill/>
              <a:ln w="25400" cap="flat">
                <a:solidFill>
                  <a:srgbClr val="290082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5" name="Line 62"/>
              <p:cNvSpPr>
                <a:spLocks noChangeShapeType="1"/>
              </p:cNvSpPr>
              <p:nvPr/>
            </p:nvSpPr>
            <p:spPr bwMode="auto">
              <a:xfrm rot="10800000">
                <a:off x="249" y="243"/>
                <a:ext cx="87" cy="126"/>
              </a:xfrm>
              <a:prstGeom prst="line">
                <a:avLst/>
              </a:prstGeom>
              <a:noFill/>
              <a:ln w="25400" cap="flat">
                <a:solidFill>
                  <a:srgbClr val="290082"/>
                </a:solidFill>
                <a:prstDash val="solid"/>
                <a:round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39" name="Line 64"/>
            <p:cNvSpPr>
              <a:spLocks noChangeShapeType="1"/>
            </p:cNvSpPr>
            <p:nvPr/>
          </p:nvSpPr>
          <p:spPr bwMode="auto">
            <a:xfrm rot="10800000">
              <a:off x="137" y="209"/>
              <a:ext cx="106" cy="142"/>
            </a:xfrm>
            <a:prstGeom prst="line">
              <a:avLst/>
            </a:prstGeom>
            <a:noFill/>
            <a:ln w="254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76" name="Rectangle 17"/>
          <p:cNvSpPr>
            <a:spLocks/>
          </p:cNvSpPr>
          <p:nvPr/>
        </p:nvSpPr>
        <p:spPr bwMode="auto">
          <a:xfrm>
            <a:off x="5039854" y="1476793"/>
            <a:ext cx="1296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000" b="1" dirty="0">
                <a:solidFill>
                  <a:schemeClr val="tx1"/>
                </a:solidFill>
                <a:ea typeface="ＭＳ Ｐゴシック" charset="0"/>
                <a:cs typeface="Comic Sans MS"/>
                <a:sym typeface="Arial" charset="0"/>
              </a:rPr>
              <a:t>beam-</a:t>
            </a:r>
            <a:r>
              <a:rPr lang="en-US" sz="2000" b="1" dirty="0" smtClean="0">
                <a:solidFill>
                  <a:schemeClr val="tx1"/>
                </a:solidFill>
                <a:ea typeface="ＭＳ Ｐゴシック" charset="0"/>
                <a:cs typeface="Comic Sans MS"/>
                <a:sym typeface="Arial" charset="0"/>
              </a:rPr>
              <a:t>view:</a:t>
            </a:r>
            <a:endParaRPr lang="en-US" sz="2000" b="1" dirty="0">
              <a:solidFill>
                <a:schemeClr val="tx1"/>
              </a:solidFill>
              <a:ea typeface="ＭＳ Ｐゴシック" charset="0"/>
              <a:cs typeface="Comic Sans MS"/>
              <a:sym typeface="Arial" charset="0"/>
            </a:endParaRPr>
          </a:p>
        </p:txBody>
      </p:sp>
      <p:sp>
        <p:nvSpPr>
          <p:cNvPr id="77" name="Line 18"/>
          <p:cNvSpPr>
            <a:spLocks noChangeShapeType="1"/>
          </p:cNvSpPr>
          <p:nvPr/>
        </p:nvSpPr>
        <p:spPr bwMode="auto">
          <a:xfrm rot="10800000" flipH="1">
            <a:off x="7165143" y="2390711"/>
            <a:ext cx="671513" cy="530225"/>
          </a:xfrm>
          <a:prstGeom prst="line">
            <a:avLst/>
          </a:prstGeom>
          <a:noFill/>
          <a:ln w="25400" cap="flat">
            <a:solidFill>
              <a:srgbClr val="290082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8" name="Line 19"/>
          <p:cNvSpPr>
            <a:spLocks noChangeShapeType="1"/>
          </p:cNvSpPr>
          <p:nvPr/>
        </p:nvSpPr>
        <p:spPr bwMode="auto">
          <a:xfrm flipH="1">
            <a:off x="7849356" y="1758886"/>
            <a:ext cx="796925" cy="619125"/>
          </a:xfrm>
          <a:prstGeom prst="line">
            <a:avLst/>
          </a:prstGeom>
          <a:noFill/>
          <a:ln w="25400" cap="flat">
            <a:solidFill>
              <a:srgbClr val="D90B0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79" name="Group 22"/>
          <p:cNvGrpSpPr>
            <a:grpSpLocks/>
          </p:cNvGrpSpPr>
          <p:nvPr/>
        </p:nvGrpSpPr>
        <p:grpSpPr bwMode="auto">
          <a:xfrm>
            <a:off x="7349293" y="1871598"/>
            <a:ext cx="1016000" cy="1016000"/>
            <a:chOff x="0" y="0"/>
            <a:chExt cx="640" cy="640"/>
          </a:xfrm>
        </p:grpSpPr>
        <p:sp>
          <p:nvSpPr>
            <p:cNvPr id="80" name="Oval 20"/>
            <p:cNvSpPr>
              <a:spLocks/>
            </p:cNvSpPr>
            <p:nvPr/>
          </p:nvSpPr>
          <p:spPr bwMode="auto">
            <a:xfrm>
              <a:off x="0" y="0"/>
              <a:ext cx="640" cy="640"/>
            </a:xfrm>
            <a:prstGeom prst="ellips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" name="Oval 21"/>
            <p:cNvSpPr>
              <a:spLocks/>
            </p:cNvSpPr>
            <p:nvPr/>
          </p:nvSpPr>
          <p:spPr bwMode="auto">
            <a:xfrm>
              <a:off x="288" y="288"/>
              <a:ext cx="64" cy="64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2" name="Freeform 23"/>
          <p:cNvSpPr>
            <a:spLocks/>
          </p:cNvSpPr>
          <p:nvPr/>
        </p:nvSpPr>
        <p:spPr bwMode="auto">
          <a:xfrm rot="215653">
            <a:off x="7646156" y="2174811"/>
            <a:ext cx="509587" cy="488950"/>
          </a:xfrm>
          <a:custGeom>
            <a:avLst/>
            <a:gdLst>
              <a:gd name="T0" fmla="*/ 15632 w 18128"/>
              <a:gd name="T1" fmla="*/ 0 h 15887"/>
              <a:gd name="T2" fmla="*/ 0 w 18128"/>
              <a:gd name="T3" fmla="*/ 13793 h 1588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128" h="15887">
                <a:moveTo>
                  <a:pt x="15632" y="0"/>
                </a:moveTo>
                <a:cubicBezTo>
                  <a:pt x="21600" y="5465"/>
                  <a:pt x="17053" y="21600"/>
                  <a:pt x="0" y="13793"/>
                </a:cubicBez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" name="Rectangle 24"/>
          <p:cNvSpPr>
            <a:spLocks/>
          </p:cNvSpPr>
          <p:nvPr/>
        </p:nvSpPr>
        <p:spPr bwMode="auto">
          <a:xfrm>
            <a:off x="7793793" y="2303398"/>
            <a:ext cx="3206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π</a:t>
            </a:r>
          </a:p>
        </p:txBody>
      </p:sp>
      <p:grpSp>
        <p:nvGrpSpPr>
          <p:cNvPr id="84" name="Group 69"/>
          <p:cNvGrpSpPr>
            <a:grpSpLocks/>
          </p:cNvGrpSpPr>
          <p:nvPr/>
        </p:nvGrpSpPr>
        <p:grpSpPr bwMode="auto">
          <a:xfrm>
            <a:off x="7404369" y="2259018"/>
            <a:ext cx="512762" cy="471487"/>
            <a:chOff x="0" y="0"/>
            <a:chExt cx="323" cy="297"/>
          </a:xfrm>
        </p:grpSpPr>
        <p:sp>
          <p:nvSpPr>
            <p:cNvPr id="85" name="Line 66"/>
            <p:cNvSpPr>
              <a:spLocks noChangeShapeType="1"/>
            </p:cNvSpPr>
            <p:nvPr/>
          </p:nvSpPr>
          <p:spPr bwMode="auto">
            <a:xfrm rot="10800000" flipH="1">
              <a:off x="0" y="92"/>
              <a:ext cx="268" cy="194"/>
            </a:xfrm>
            <a:prstGeom prst="line">
              <a:avLst/>
            </a:prstGeom>
            <a:noFill/>
            <a:ln w="254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Line 67"/>
            <p:cNvSpPr>
              <a:spLocks noChangeShapeType="1"/>
            </p:cNvSpPr>
            <p:nvPr/>
          </p:nvSpPr>
          <p:spPr bwMode="auto">
            <a:xfrm rot="10800000" flipH="1">
              <a:off x="0" y="89"/>
              <a:ext cx="267" cy="66"/>
            </a:xfrm>
            <a:prstGeom prst="line">
              <a:avLst/>
            </a:prstGeom>
            <a:noFill/>
            <a:ln w="254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7" name="Line 68"/>
            <p:cNvSpPr>
              <a:spLocks noChangeShapeType="1"/>
            </p:cNvSpPr>
            <p:nvPr/>
          </p:nvSpPr>
          <p:spPr bwMode="auto">
            <a:xfrm rot="10800000" flipH="1">
              <a:off x="136" y="84"/>
              <a:ext cx="136" cy="212"/>
            </a:xfrm>
            <a:prstGeom prst="line">
              <a:avLst/>
            </a:prstGeom>
            <a:noFill/>
            <a:ln w="25400" cap="flat">
              <a:solidFill>
                <a:srgbClr val="290082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8" name="Rectangle 70"/>
          <p:cNvSpPr>
            <a:spLocks/>
          </p:cNvSpPr>
          <p:nvPr/>
        </p:nvSpPr>
        <p:spPr bwMode="auto">
          <a:xfrm>
            <a:off x="4715566" y="3002919"/>
            <a:ext cx="3563155" cy="84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High gluon density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(</a:t>
            </a:r>
            <a:r>
              <a:rPr lang="en-US" sz="1600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</a:t>
            </a:r>
            <a:r>
              <a:rPr lang="en-US" sz="1600" dirty="0" err="1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A</a:t>
            </a:r>
            <a:r>
              <a:rPr lang="en-US" sz="16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):</a:t>
            </a:r>
          </a:p>
          <a:p>
            <a:pPr marL="39688"/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2 → many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process</a:t>
            </a:r>
          </a:p>
          <a:p>
            <a:pPr marL="39688"/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⇒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expect broadening of away-side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143500" y="359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102" name="Rectangle 13"/>
          <p:cNvSpPr>
            <a:spLocks noChangeArrowheads="1"/>
          </p:cNvSpPr>
          <p:nvPr/>
        </p:nvSpPr>
        <p:spPr bwMode="auto">
          <a:xfrm>
            <a:off x="137290" y="116007"/>
            <a:ext cx="8879710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Saturation </a:t>
            </a:r>
            <a:r>
              <a:rPr lang="mr-IN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–</a:t>
            </a: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 Key Observables</a:t>
            </a:r>
            <a:endParaRPr lang="en-GB" sz="2800" b="1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pic>
        <p:nvPicPr>
          <p:cNvPr id="2" name="Picture 1" descr="dihadron_curves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2949"/>
            <a:ext cx="9144000" cy="2558902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2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33" grpId="0"/>
      <p:bldP spid="34" grpId="0"/>
      <p:bldP spid="35" grpId="0"/>
      <p:bldP spid="36" grpId="0"/>
      <p:bldP spid="76" grpId="0"/>
      <p:bldP spid="77" grpId="0" animBg="1"/>
      <p:bldP spid="77" grpId="1" animBg="1"/>
      <p:bldP spid="78" grpId="0" animBg="1"/>
      <p:bldP spid="82" grpId="0" animBg="1"/>
      <p:bldP spid="83" grpId="0"/>
      <p:bldP spid="8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4403" y="101545"/>
            <a:ext cx="3607798" cy="3968331"/>
            <a:chOff x="5273910" y="2079905"/>
            <a:chExt cx="3607798" cy="3968331"/>
          </a:xfrm>
        </p:grpSpPr>
        <p:grpSp>
          <p:nvGrpSpPr>
            <p:cNvPr id="7" name="Group 6"/>
            <p:cNvGrpSpPr/>
            <p:nvPr/>
          </p:nvGrpSpPr>
          <p:grpSpPr>
            <a:xfrm>
              <a:off x="5273910" y="2346278"/>
              <a:ext cx="3607798" cy="3701958"/>
              <a:chOff x="5348941" y="-1290327"/>
              <a:chExt cx="6686633" cy="692823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05973" y="-1290327"/>
                <a:ext cx="6629601" cy="6928232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5348941" y="5080002"/>
                <a:ext cx="914400" cy="4332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Shape 186"/>
            <p:cNvSpPr/>
            <p:nvPr/>
          </p:nvSpPr>
          <p:spPr>
            <a:xfrm>
              <a:off x="5808460" y="2079905"/>
              <a:ext cx="2832898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defTabSz="914400">
                <a:defRPr sz="1800">
                  <a:solidFill>
                    <a:srgbClr val="021EAA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lang="en-US" sz="2000" b="1" dirty="0" smtClean="0">
                  <a:solidFill>
                    <a:srgbClr val="0000FF"/>
                  </a:solidFill>
                </a:rPr>
                <a:t>Inclusive diffraction:</a:t>
              </a:r>
            </a:p>
          </p:txBody>
        </p:sp>
      </p:grp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727439" y="92314"/>
            <a:ext cx="517326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Saturation: Key Observables</a:t>
            </a:r>
            <a:endParaRPr lang="en-GB" sz="2800" b="1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5500" y="2416086"/>
            <a:ext cx="5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" t="14973" r="-2083" b="15985"/>
          <a:stretch/>
        </p:blipFill>
        <p:spPr bwMode="auto">
          <a:xfrm>
            <a:off x="6553200" y="722780"/>
            <a:ext cx="2313810" cy="206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75553" y="837817"/>
            <a:ext cx="1892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Diffraction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55561" y="1293372"/>
            <a:ext cx="27976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300">
                <a:solidFill>
                  <a:srgbClr val="021EAA"/>
                </a:solidFill>
              </a:defRPr>
            </a:pPr>
            <a:r>
              <a:rPr lang="en-US" sz="2000" b="1" dirty="0" smtClean="0">
                <a:solidFill>
                  <a:srgbClr val="000000"/>
                </a:solidFill>
              </a:rPr>
              <a:t>High sensitivity to gluon density in linear regime  </a:t>
            </a:r>
            <a:r>
              <a:rPr lang="en-US" sz="2000" b="1" dirty="0" err="1" smtClean="0">
                <a:solidFill>
                  <a:srgbClr val="0000FF"/>
                </a:solidFill>
              </a:rPr>
              <a:t>σ</a:t>
            </a:r>
            <a:r>
              <a:rPr lang="en-US" sz="2000" b="1" dirty="0" smtClean="0">
                <a:solidFill>
                  <a:srgbClr val="0000FF"/>
                </a:solidFill>
              </a:rPr>
              <a:t>~[g(x,Q</a:t>
            </a:r>
            <a:r>
              <a:rPr lang="en-US" sz="2000" b="1" baseline="31999" dirty="0" smtClean="0">
                <a:solidFill>
                  <a:srgbClr val="0000FF"/>
                </a:solidFill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</a:rPr>
              <a:t>)]</a:t>
            </a:r>
            <a:r>
              <a:rPr lang="en-US" sz="2000" b="1" baseline="31999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/>
              <a:t>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37290" y="4108097"/>
            <a:ext cx="3337560" cy="2587889"/>
            <a:chOff x="4966256" y="4229045"/>
            <a:chExt cx="3337560" cy="258788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256" y="4499184"/>
              <a:ext cx="3337560" cy="231775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994272" y="4229045"/>
              <a:ext cx="1505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T</a:t>
              </a:r>
              <a:r>
                <a:rPr lang="en-US" sz="1600" dirty="0" smtClean="0"/>
                <a:t>ransition </a:t>
              </a:r>
              <a:r>
                <a:rPr lang="en-US" sz="1600" dirty="0"/>
                <a:t>in </a:t>
              </a:r>
              <a:r>
                <a:rPr lang="en-US" sz="1600" dirty="0" err="1" smtClean="0"/>
                <a:t>M</a:t>
              </a:r>
              <a:r>
                <a:rPr lang="en-US" sz="1600" baseline="-25000" dirty="0" err="1" smtClean="0"/>
                <a:t>x</a:t>
              </a:r>
              <a:r>
                <a:rPr lang="en-US" sz="1600" dirty="0" smtClean="0"/>
                <a:t>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82290" y="2785418"/>
            <a:ext cx="4039808" cy="3878436"/>
            <a:chOff x="137290" y="2662064"/>
            <a:chExt cx="4039808" cy="3878436"/>
          </a:xfrm>
        </p:grpSpPr>
        <p:sp>
          <p:nvSpPr>
            <p:cNvPr id="20" name="TextBox 19"/>
            <p:cNvSpPr txBox="1"/>
            <p:nvPr/>
          </p:nvSpPr>
          <p:spPr>
            <a:xfrm>
              <a:off x="1420588" y="2662064"/>
              <a:ext cx="17216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Exclusive VMP</a:t>
              </a:r>
              <a:endParaRPr lang="en-US" sz="2000" b="1" dirty="0"/>
            </a:p>
          </p:txBody>
        </p:sp>
        <p:pic>
          <p:nvPicPr>
            <p:cNvPr id="21" name="Picture 20" descr="dsigma_dt_jpsi_phi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17"/>
            <a:stretch/>
          </p:blipFill>
          <p:spPr>
            <a:xfrm>
              <a:off x="137290" y="3060700"/>
              <a:ext cx="4039808" cy="34798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29236" y="5646343"/>
              <a:ext cx="2421136" cy="3924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Φ</a:t>
              </a:r>
              <a:r>
                <a:rPr lang="en-US" sz="1600" b="1" dirty="0" smtClean="0"/>
                <a:t> meson production</a:t>
              </a:r>
              <a:endParaRPr lang="en-US" sz="1600" b="1" dirty="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5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22959" y="3875679"/>
            <a:ext cx="3403600" cy="646331"/>
          </a:xfrm>
          <a:prstGeom prst="rect">
            <a:avLst/>
          </a:prstGeom>
          <a:gradFill flip="none" rotWithShape="1">
            <a:gsLst>
              <a:gs pos="10000">
                <a:srgbClr val="FFFF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HERA discovery: </a:t>
            </a:r>
          </a:p>
          <a:p>
            <a:r>
              <a:rPr lang="en-US" dirty="0" smtClean="0"/>
              <a:t>Gluon density dominates at x&lt;0.1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9409" y="785596"/>
            <a:ext cx="3600850" cy="3999758"/>
            <a:chOff x="22109" y="1420596"/>
            <a:chExt cx="3600850" cy="3999758"/>
          </a:xfrm>
        </p:grpSpPr>
        <p:pic>
          <p:nvPicPr>
            <p:cNvPr id="6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7" r="5660"/>
            <a:stretch/>
          </p:blipFill>
          <p:spPr bwMode="auto">
            <a:xfrm>
              <a:off x="22109" y="1420596"/>
              <a:ext cx="3600850" cy="399975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088" y="2090095"/>
              <a:ext cx="480060" cy="480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68" y="1771867"/>
              <a:ext cx="528955" cy="528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13" name="Straight Arrow Connector 12"/>
            <p:cNvCxnSpPr>
              <a:stCxn id="11" idx="1"/>
              <a:endCxn id="12" idx="3"/>
            </p:cNvCxnSpPr>
            <p:nvPr/>
          </p:nvCxnSpPr>
          <p:spPr bwMode="auto">
            <a:xfrm flipH="1" flipV="1">
              <a:off x="1202223" y="2036345"/>
              <a:ext cx="1882865" cy="29378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114300" y="4639488"/>
            <a:ext cx="8978899" cy="178510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0000FF"/>
                </a:solidFill>
              </a:rPr>
              <a:t>Proton:</a:t>
            </a:r>
          </a:p>
          <a:p>
            <a:r>
              <a:rPr lang="en-US" dirty="0" smtClean="0">
                <a:solidFill>
                  <a:srgbClr val="322F31"/>
                </a:solidFill>
              </a:rPr>
              <a:t>Quark-Masses: ~1% </a:t>
            </a:r>
            <a:r>
              <a:rPr lang="en-US" dirty="0" err="1" smtClean="0">
                <a:solidFill>
                  <a:srgbClr val="322F31"/>
                </a:solidFill>
              </a:rPr>
              <a:t>M</a:t>
            </a:r>
            <a:r>
              <a:rPr lang="en-US" baseline="-25000" dirty="0" err="1" smtClean="0">
                <a:solidFill>
                  <a:srgbClr val="322F31"/>
                </a:solidFill>
              </a:rPr>
              <a:t>p</a:t>
            </a:r>
            <a:r>
              <a:rPr lang="en-US" dirty="0" smtClean="0">
                <a:solidFill>
                  <a:srgbClr val="322F31"/>
                </a:solidFill>
              </a:rPr>
              <a:t> </a:t>
            </a:r>
          </a:p>
          <a:p>
            <a:r>
              <a:rPr lang="en-US" dirty="0" smtClean="0"/>
              <a:t>Proton mass completely generated by QCD dynamics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All </a:t>
            </a:r>
            <a:r>
              <a:rPr lang="en-US" dirty="0">
                <a:solidFill>
                  <a:srgbClr val="0000FF"/>
                </a:solidFill>
              </a:rPr>
              <a:t>strongly interacting matter is an emergent consequence of many-body quark-gluon dynamics</a:t>
            </a:r>
            <a:r>
              <a:rPr lang="en-US" dirty="0" smtClean="0"/>
              <a:t>                   			</a:t>
            </a:r>
            <a:endParaRPr lang="en-US" dirty="0">
              <a:solidFill>
                <a:srgbClr val="FF00FF"/>
              </a:solidFill>
              <a:sym typeface="Wingdings"/>
            </a:endParaRPr>
          </a:p>
          <a:p>
            <a:pPr marL="292100" indent="-292100"/>
            <a:r>
              <a:rPr lang="en-US" dirty="0" smtClean="0">
                <a:solidFill>
                  <a:srgbClr val="FF0000"/>
                </a:solidFill>
                <a:sym typeface="Wingdings"/>
              </a:rPr>
              <a:t> Need a high resolution microscope to resolve quark and gluon structure in 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multidimensions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30200" y="194593"/>
            <a:ext cx="8515959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 smtClean="0">
                <a:solidFill>
                  <a:srgbClr val="FF0000"/>
                </a:solidFill>
              </a:rPr>
              <a:t>What do we Know?</a:t>
            </a:r>
            <a:endParaRPr lang="en-GB" sz="2900" b="1" dirty="0">
              <a:solidFill>
                <a:srgbClr val="FF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427846" y="904778"/>
            <a:ext cx="5689939" cy="3188164"/>
            <a:chOff x="3478646" y="1146078"/>
            <a:chExt cx="5689939" cy="318816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47850" y="2835642"/>
              <a:ext cx="1219200" cy="1234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609025" y="2835642"/>
              <a:ext cx="1559560" cy="149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870702" y="2896726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?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3478646" y="2366955"/>
              <a:ext cx="107659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higher </a:t>
              </a:r>
              <a:endParaRPr lang="en-US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√s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pic>
          <p:nvPicPr>
            <p:cNvPr id="22" name="Picture 21" descr="Evolution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45" y="1146078"/>
              <a:ext cx="4834140" cy="1790916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 flipH="1">
              <a:off x="3680931" y="3013286"/>
              <a:ext cx="7366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3631298" y="895331"/>
            <a:ext cx="5358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HERA (the previous </a:t>
            </a:r>
            <a:r>
              <a:rPr lang="en-US" sz="2000" dirty="0" err="1" smtClean="0">
                <a:solidFill>
                  <a:srgbClr val="0000FF"/>
                </a:solidFill>
              </a:rPr>
              <a:t>e+p</a:t>
            </a:r>
            <a:r>
              <a:rPr lang="en-US" sz="2000" dirty="0" smtClean="0">
                <a:solidFill>
                  <a:srgbClr val="0000FF"/>
                </a:solidFill>
              </a:rPr>
              <a:t> collider) studied in details the one-dimensional picture of a free proton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5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68856" cy="35665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8670" y="867834"/>
            <a:ext cx="608557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</a:t>
            </a:r>
            <a:r>
              <a:rPr lang="en-US" b="1" dirty="0" smtClean="0"/>
              <a:t>2015 Long Range Plan</a:t>
            </a:r>
            <a:r>
              <a:rPr lang="en-US" dirty="0" smtClean="0"/>
              <a:t>, the American National Science Advisory Committee (NSAC)  recommended the </a:t>
            </a:r>
            <a:r>
              <a:rPr lang="en-US" b="1" dirty="0" smtClean="0"/>
              <a:t>realization of an EIC as top priority </a:t>
            </a:r>
          </a:p>
          <a:p>
            <a:endParaRPr lang="en-US" sz="800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“</a:t>
            </a:r>
            <a:r>
              <a:rPr lang="en-US" i="1" dirty="0">
                <a:solidFill>
                  <a:srgbClr val="0000FF"/>
                </a:solidFill>
              </a:rPr>
              <a:t>We recommend a high-energy high-luminosity </a:t>
            </a:r>
            <a:r>
              <a:rPr lang="en-US" i="1" dirty="0" smtClean="0">
                <a:solidFill>
                  <a:srgbClr val="0000FF"/>
                </a:solidFill>
              </a:rPr>
              <a:t>polarized </a:t>
            </a:r>
            <a:r>
              <a:rPr lang="en-US" i="1" dirty="0">
                <a:solidFill>
                  <a:srgbClr val="0000FF"/>
                </a:solidFill>
              </a:rPr>
              <a:t>EIC as the highest priority for new </a:t>
            </a:r>
            <a:r>
              <a:rPr lang="en-US" i="1" dirty="0" smtClean="0">
                <a:solidFill>
                  <a:srgbClr val="0000FF"/>
                </a:solidFill>
              </a:rPr>
              <a:t>facility </a:t>
            </a:r>
            <a:r>
              <a:rPr lang="en-US" i="1" dirty="0">
                <a:solidFill>
                  <a:srgbClr val="0000FF"/>
                </a:solidFill>
              </a:rPr>
              <a:t>construction following the completion of </a:t>
            </a:r>
            <a:r>
              <a:rPr lang="en-US" i="1" dirty="0" smtClean="0">
                <a:solidFill>
                  <a:srgbClr val="0000FF"/>
                </a:solidFill>
              </a:rPr>
              <a:t>FRIB”</a:t>
            </a:r>
          </a:p>
          <a:p>
            <a:endParaRPr lang="en-US" sz="1000" dirty="0" smtClean="0"/>
          </a:p>
          <a:p>
            <a:r>
              <a:rPr lang="en-US" sz="1000" dirty="0" smtClean="0"/>
              <a:t>http</a:t>
            </a:r>
            <a:r>
              <a:rPr lang="en-US" sz="1000" dirty="0"/>
              <a:t>://</a:t>
            </a:r>
            <a:r>
              <a:rPr lang="en-US" sz="1000" dirty="0" err="1"/>
              <a:t>science.energy.gov</a:t>
            </a:r>
            <a:r>
              <a:rPr lang="en-US" sz="1000" dirty="0"/>
              <a:t>/~/media/</a:t>
            </a:r>
            <a:r>
              <a:rPr lang="en-US" sz="1000" dirty="0" err="1"/>
              <a:t>np</a:t>
            </a:r>
            <a:r>
              <a:rPr lang="en-US" sz="1000" dirty="0"/>
              <a:t>/</a:t>
            </a:r>
            <a:r>
              <a:rPr lang="en-US" sz="1000" dirty="0" err="1"/>
              <a:t>nsac</a:t>
            </a:r>
            <a:r>
              <a:rPr lang="en-US" sz="1000" dirty="0"/>
              <a:t>/</a:t>
            </a:r>
            <a:r>
              <a:rPr lang="en-US" sz="1000" dirty="0" err="1"/>
              <a:t>pdf</a:t>
            </a:r>
            <a:r>
              <a:rPr lang="en-US" sz="1000" dirty="0"/>
              <a:t>/2015LRP/2015_LRPNS_091815.pdf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822" y="3126470"/>
            <a:ext cx="90551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Next Steps:</a:t>
            </a:r>
          </a:p>
          <a:p>
            <a:r>
              <a:rPr lang="en-US" sz="2000" dirty="0"/>
              <a:t>A review of the </a:t>
            </a:r>
            <a:r>
              <a:rPr lang="en-US" sz="2000" dirty="0" smtClean="0"/>
              <a:t>project by the National </a:t>
            </a:r>
            <a:r>
              <a:rPr lang="en-US" sz="2000" dirty="0"/>
              <a:t>Academy of Science </a:t>
            </a:r>
            <a:r>
              <a:rPr lang="en-US" sz="2000" dirty="0" smtClean="0"/>
              <a:t>(NAS) is ongoing, and a </a:t>
            </a:r>
            <a:r>
              <a:rPr lang="en-US" sz="2000" dirty="0"/>
              <a:t>report is expected </a:t>
            </a:r>
            <a:r>
              <a:rPr lang="en-US" sz="2000" dirty="0" smtClean="0"/>
              <a:t>by spring next year. </a:t>
            </a:r>
            <a:endParaRPr lang="is-IS" sz="2000" dirty="0" smtClean="0">
              <a:solidFill>
                <a:srgbClr val="0000FF"/>
              </a:solidFill>
            </a:endParaRPr>
          </a:p>
        </p:txBody>
      </p:sp>
      <p:sp>
        <p:nvSpPr>
          <p:cNvPr id="11" name="Rectangle 75"/>
          <p:cNvSpPr>
            <a:spLocks/>
          </p:cNvSpPr>
          <p:nvPr/>
        </p:nvSpPr>
        <p:spPr bwMode="auto">
          <a:xfrm>
            <a:off x="2971800" y="76200"/>
            <a:ext cx="5829300" cy="685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Electron-</a:t>
            </a:r>
            <a:r>
              <a:rPr lang="it-IT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Ion</a:t>
            </a:r>
            <a:r>
              <a:rPr lang="it-IT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S PGothic" pitchFamily="34" charset="-128"/>
                <a:sym typeface="Comic Sans MS" pitchFamily="66" charset="0"/>
              </a:rPr>
              <a:t> Collider Project</a:t>
            </a:r>
            <a:endParaRPr lang="it-IT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S PGothic" pitchFamily="34" charset="-128"/>
              <a:sym typeface="Comic Sans MS Bold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2" name="Picture 11" descr="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11883" r="9491" b="6208"/>
          <a:stretch/>
        </p:blipFill>
        <p:spPr>
          <a:xfrm>
            <a:off x="110222" y="4161520"/>
            <a:ext cx="3342209" cy="23299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52431" y="4140359"/>
            <a:ext cx="55520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EIC is an International enterprise!</a:t>
            </a:r>
            <a:endParaRPr lang="en-US" dirty="0" smtClean="0"/>
          </a:p>
          <a:p>
            <a:r>
              <a:rPr lang="en-US" dirty="0" smtClean="0"/>
              <a:t>Currently </a:t>
            </a:r>
            <a:r>
              <a:rPr lang="en-US" b="1" dirty="0" smtClean="0">
                <a:solidFill>
                  <a:srgbClr val="0000FF"/>
                </a:solidFill>
              </a:rPr>
              <a:t>705 members </a:t>
            </a:r>
            <a:r>
              <a:rPr lang="en-US" dirty="0" smtClean="0"/>
              <a:t>from 157 institutions from 29 countries from 6 world regions</a:t>
            </a:r>
          </a:p>
          <a:p>
            <a:r>
              <a:rPr lang="en-US" dirty="0" smtClean="0"/>
              <a:t>North America: 46% - </a:t>
            </a:r>
            <a:r>
              <a:rPr lang="en-US" dirty="0" smtClean="0">
                <a:solidFill>
                  <a:srgbClr val="0000FF"/>
                </a:solidFill>
              </a:rPr>
              <a:t>Europe: 32% </a:t>
            </a:r>
            <a:r>
              <a:rPr lang="en-US" dirty="0" smtClean="0"/>
              <a:t>- Asia: 16% </a:t>
            </a:r>
          </a:p>
          <a:p>
            <a:r>
              <a:rPr lang="en-US" dirty="0" smtClean="0"/>
              <a:t>South America 2% - Africa 2% - Oceania 2%</a:t>
            </a:r>
          </a:p>
          <a:p>
            <a:endParaRPr lang="en-US" sz="1200" dirty="0"/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ym typeface="Wingdings"/>
              </a:rPr>
              <a:t>C</a:t>
            </a:r>
            <a:r>
              <a:rPr lang="en-US" dirty="0" smtClean="0">
                <a:sym typeface="Wingdings"/>
              </a:rPr>
              <a:t>ontinuously growing!</a:t>
            </a:r>
            <a:endParaRPr lang="en-US" dirty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Sign up and join us on EICUG.ORG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7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305" y="668573"/>
            <a:ext cx="908529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/>
          </a:p>
          <a:p>
            <a:pPr marL="285750" indent="-285750">
              <a:buClr>
                <a:srgbClr val="FF0000"/>
              </a:buClr>
              <a:buFont typeface="Wingdings" charset="2"/>
              <a:buChar char="u"/>
            </a:pPr>
            <a:r>
              <a:rPr lang="en-US" sz="2000" b="1" dirty="0" smtClean="0"/>
              <a:t>An EIC will allow us to obtain the answers to the big questions discussed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ü"/>
            </a:pPr>
            <a:r>
              <a:rPr lang="en-US" sz="2000" dirty="0" smtClean="0">
                <a:solidFill>
                  <a:srgbClr val="FF0000"/>
                </a:solidFill>
              </a:rPr>
              <a:t>Solve the proton spin puzzle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ü"/>
            </a:pPr>
            <a:r>
              <a:rPr lang="en-US" sz="2000" dirty="0"/>
              <a:t>3D imaging </a:t>
            </a:r>
            <a:r>
              <a:rPr lang="en-US" sz="2000" dirty="0" smtClean="0"/>
              <a:t>in momentum and coordinate space of </a:t>
            </a:r>
            <a:r>
              <a:rPr lang="en-US" sz="2000" dirty="0"/>
              <a:t>nucleons and nuclei</a:t>
            </a:r>
            <a:endParaRPr lang="en-US" sz="2000" dirty="0" smtClean="0">
              <a:solidFill>
                <a:srgbClr val="FF00FF"/>
              </a:solidFill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ü"/>
            </a:pPr>
            <a:r>
              <a:rPr lang="en-US" sz="2000" dirty="0">
                <a:solidFill>
                  <a:srgbClr val="0000FF"/>
                </a:solidFill>
                <a:cs typeface="Comic Sans MS"/>
              </a:rPr>
              <a:t>How 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visible </a:t>
            </a:r>
            <a:r>
              <a:rPr lang="en-US" sz="2000" dirty="0">
                <a:solidFill>
                  <a:srgbClr val="0000FF"/>
                </a:solidFill>
                <a:cs typeface="Comic Sans MS"/>
              </a:rPr>
              <a:t>matter 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emerges from quarks and </a:t>
            </a:r>
            <a:r>
              <a:rPr lang="en-US" sz="2000" dirty="0">
                <a:solidFill>
                  <a:srgbClr val="0000FF"/>
                </a:solidFill>
                <a:cs typeface="Comic Sans MS"/>
              </a:rPr>
              <a:t>gluons</a:t>
            </a:r>
            <a:r>
              <a:rPr lang="en-US" sz="2000" dirty="0" smtClean="0">
                <a:solidFill>
                  <a:srgbClr val="0000FF"/>
                </a:solidFill>
                <a:cs typeface="Comic Sans MS"/>
              </a:rPr>
              <a:t>?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ü"/>
            </a:pPr>
            <a:r>
              <a:rPr lang="en-US" sz="2000" dirty="0">
                <a:solidFill>
                  <a:srgbClr val="008000"/>
                </a:solidFill>
              </a:rPr>
              <a:t>M</a:t>
            </a:r>
            <a:r>
              <a:rPr lang="en-US" sz="2000" dirty="0" smtClean="0">
                <a:solidFill>
                  <a:srgbClr val="008000"/>
                </a:solidFill>
              </a:rPr>
              <a:t>ap </a:t>
            </a:r>
            <a:r>
              <a:rPr lang="en-US" sz="2000" dirty="0">
                <a:solidFill>
                  <a:srgbClr val="008000"/>
                </a:solidFill>
              </a:rPr>
              <a:t>the region of </a:t>
            </a:r>
            <a:r>
              <a:rPr lang="en-US" sz="2000" dirty="0" smtClean="0">
                <a:solidFill>
                  <a:srgbClr val="008000"/>
                </a:solidFill>
              </a:rPr>
              <a:t>the transition </a:t>
            </a:r>
            <a:r>
              <a:rPr lang="en-US" sz="2000" dirty="0">
                <a:solidFill>
                  <a:srgbClr val="008000"/>
                </a:solidFill>
              </a:rPr>
              <a:t>from </a:t>
            </a:r>
            <a:r>
              <a:rPr lang="en-US" sz="2000" dirty="0" smtClean="0">
                <a:solidFill>
                  <a:srgbClr val="008000"/>
                </a:solidFill>
              </a:rPr>
              <a:t>non-saturated</a:t>
            </a:r>
            <a:r>
              <a:rPr lang="en-US" sz="2000" dirty="0">
                <a:solidFill>
                  <a:srgbClr val="008000"/>
                </a:solidFill>
              </a:rPr>
              <a:t> </a:t>
            </a:r>
            <a:r>
              <a:rPr lang="en-US" sz="2000" dirty="0" smtClean="0">
                <a:solidFill>
                  <a:srgbClr val="008000"/>
                </a:solidFill>
              </a:rPr>
              <a:t>to saturated regime</a:t>
            </a:r>
          </a:p>
          <a:p>
            <a:pPr lvl="1">
              <a:buClr>
                <a:srgbClr val="0000FF"/>
              </a:buClr>
            </a:pPr>
            <a:endParaRPr lang="en-US" sz="800" dirty="0" smtClean="0">
              <a:solidFill>
                <a:srgbClr val="008000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000" dirty="0" smtClean="0"/>
              <a:t>R</a:t>
            </a:r>
            <a:r>
              <a:rPr lang="en-US" sz="2000" dirty="0"/>
              <a:t>&amp;D </a:t>
            </a:r>
            <a:r>
              <a:rPr lang="en-US" sz="2000" dirty="0" smtClean="0"/>
              <a:t>ongoing for a collider detector with high resolution, wide acceptance and particle identification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37290" y="116007"/>
            <a:ext cx="882695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Conclusions</a:t>
            </a:r>
            <a:endParaRPr lang="en-GB" sz="2800" b="1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3500" y="4435304"/>
            <a:ext cx="4102100" cy="1938992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An EIC will </a:t>
            </a:r>
            <a:r>
              <a:rPr lang="en-US" sz="2000" dirty="0">
                <a:solidFill>
                  <a:srgbClr val="FF0000"/>
                </a:solidFill>
              </a:rPr>
              <a:t>profoundly impact </a:t>
            </a:r>
            <a:r>
              <a:rPr lang="en-US" sz="2000" dirty="0" smtClean="0">
                <a:solidFill>
                  <a:srgbClr val="FF0000"/>
                </a:solidFill>
              </a:rPr>
              <a:t>our </a:t>
            </a:r>
            <a:r>
              <a:rPr lang="en-US" sz="2000" dirty="0">
                <a:solidFill>
                  <a:srgbClr val="FF0000"/>
                </a:solidFill>
              </a:rPr>
              <a:t>understanding </a:t>
            </a:r>
            <a:r>
              <a:rPr lang="en-US" sz="2000" dirty="0" smtClean="0">
                <a:solidFill>
                  <a:srgbClr val="FF0000"/>
                </a:solidFill>
              </a:rPr>
              <a:t>of </a:t>
            </a:r>
            <a:r>
              <a:rPr lang="en-US" sz="2000" dirty="0">
                <a:solidFill>
                  <a:srgbClr val="FF0000"/>
                </a:solidFill>
              </a:rPr>
              <a:t>nucleon </a:t>
            </a:r>
            <a:r>
              <a:rPr lang="en-US" sz="2000" dirty="0" smtClean="0">
                <a:solidFill>
                  <a:srgbClr val="FF0000"/>
                </a:solidFill>
              </a:rPr>
              <a:t>structure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The full completion of the physics program is uniquely tied to </a:t>
            </a:r>
            <a:r>
              <a:rPr lang="en-US" sz="2000" dirty="0">
                <a:solidFill>
                  <a:srgbClr val="0000FF"/>
                </a:solidFill>
              </a:rPr>
              <a:t>a future high energy, high luminosity, </a:t>
            </a:r>
            <a:r>
              <a:rPr lang="en-US" sz="2000" dirty="0" smtClean="0">
                <a:solidFill>
                  <a:srgbClr val="0000FF"/>
                </a:solidFill>
              </a:rPr>
              <a:t>polarized </a:t>
            </a:r>
            <a:r>
              <a:rPr lang="en-US" sz="2000" dirty="0" err="1">
                <a:solidFill>
                  <a:srgbClr val="0000FF"/>
                </a:solidFill>
              </a:rPr>
              <a:t>ep</a:t>
            </a:r>
            <a:r>
              <a:rPr lang="en-US" sz="2000" dirty="0">
                <a:solidFill>
                  <a:srgbClr val="0000FF"/>
                </a:solidFill>
              </a:rPr>
              <a:t> / </a:t>
            </a:r>
            <a:r>
              <a:rPr lang="en-US" sz="2000" dirty="0" err="1">
                <a:solidFill>
                  <a:srgbClr val="0000FF"/>
                </a:solidFill>
              </a:rPr>
              <a:t>eA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collider</a:t>
            </a:r>
            <a:endParaRPr lang="en-US" sz="2000" dirty="0">
              <a:solidFill>
                <a:srgbClr val="0000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7495" y="3138932"/>
            <a:ext cx="2621531" cy="3297936"/>
            <a:chOff x="-17495" y="3138932"/>
            <a:chExt cx="2621531" cy="3297936"/>
          </a:xfrm>
        </p:grpSpPr>
        <p:pic>
          <p:nvPicPr>
            <p:cNvPr id="10" name="Picture 9" descr="10050_0052_009_2016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" y="3138932"/>
              <a:ext cx="2520696" cy="32979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-17495" y="5844857"/>
              <a:ext cx="262153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s-IS" sz="1600" b="1" dirty="0" smtClean="0">
                  <a:solidFill>
                    <a:schemeClr val="bg1"/>
                  </a:solidFill>
                </a:rPr>
                <a:t>The EIC White Paper</a:t>
              </a:r>
            </a:p>
            <a:p>
              <a:pPr algn="ctr"/>
              <a:r>
                <a:rPr lang="is-IS" sz="1600" b="1" dirty="0" smtClean="0">
                  <a:solidFill>
                    <a:schemeClr val="bg1"/>
                  </a:solidFill>
                </a:rPr>
                <a:t>Eur</a:t>
              </a:r>
              <a:r>
                <a:rPr lang="is-IS" sz="1600" b="1" dirty="0">
                  <a:solidFill>
                    <a:schemeClr val="bg1"/>
                  </a:solidFill>
                </a:rPr>
                <a:t>. Phys. J. A (2016) 52: 268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33396" y="3200400"/>
            <a:ext cx="4311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ym typeface="Wingdings"/>
              </a:rPr>
              <a:t>EIC White Paper: 3</a:t>
            </a:r>
            <a:r>
              <a:rPr lang="en-US" b="1" baseline="30000" dirty="0" smtClean="0">
                <a:sym typeface="Wingdings"/>
              </a:rPr>
              <a:t>rd</a:t>
            </a:r>
            <a:r>
              <a:rPr lang="en-US" b="1" dirty="0" smtClean="0">
                <a:sym typeface="Wingdings"/>
              </a:rPr>
              <a:t> edition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ym typeface="Wingdings"/>
              </a:rPr>
              <a:t>Report on the energy dependence of key measurements just released</a:t>
            </a:r>
            <a:endParaRPr lang="da-DK" b="1" dirty="0" smtClean="0"/>
          </a:p>
          <a:p>
            <a:r>
              <a:rPr lang="da-DK" dirty="0" smtClean="0">
                <a:sym typeface="Wingdings"/>
              </a:rPr>
              <a:t>   	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New ideas are constantly</a:t>
            </a:r>
            <a:r>
              <a:rPr lang="da-DK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explored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4" name="Picture 13" descr="Screen Shot 2017-09-04 at 7.15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3298924"/>
            <a:ext cx="2387600" cy="3152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06008" y="5771574"/>
            <a:ext cx="20952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s-IS" sz="1600" b="1" dirty="0" smtClean="0">
                <a:solidFill>
                  <a:schemeClr val="bg1"/>
                </a:solidFill>
              </a:rPr>
              <a:t>Case for higher energy</a:t>
            </a:r>
          </a:p>
          <a:p>
            <a:r>
              <a:rPr lang="nb-NO" sz="1600" b="1" dirty="0">
                <a:solidFill>
                  <a:schemeClr val="bg1"/>
                </a:solidFill>
              </a:rPr>
              <a:t>arXiv:1708.01527</a:t>
            </a:r>
          </a:p>
        </p:txBody>
      </p:sp>
    </p:spTree>
    <p:extLst>
      <p:ext uri="{BB962C8B-B14F-4D97-AF65-F5344CB8AC3E}">
        <p14:creationId xmlns:p14="http://schemas.microsoft.com/office/powerpoint/2010/main" val="1239692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Text Box 1"/>
          <p:cNvSpPr txBox="1">
            <a:spLocks noChangeArrowheads="1"/>
          </p:cNvSpPr>
          <p:nvPr/>
        </p:nvSpPr>
        <p:spPr bwMode="auto">
          <a:xfrm>
            <a:off x="3663950" y="2893839"/>
            <a:ext cx="2404084" cy="8509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276" tIns="91520" rIns="92276" bIns="48029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4900" b="1" dirty="0">
                <a:solidFill>
                  <a:srgbClr val="000066"/>
                </a:solidFill>
                <a:latin typeface="Times New Roman" charset="0"/>
                <a:ea typeface="DejaVu Sans" charset="0"/>
                <a:cs typeface="DejaVu Sans" charset="0"/>
              </a:rPr>
              <a:t>Back up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x-q2-dvc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273" y="812800"/>
            <a:ext cx="4932129" cy="354140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3356" y="82587"/>
            <a:ext cx="8750889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 smtClean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Spatial Imaging</a:t>
            </a:r>
            <a:endParaRPr lang="en-GB" sz="2800" b="1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332402"/>
            <a:ext cx="4889140" cy="338554"/>
          </a:xfrm>
          <a:prstGeom prst="rect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HERA results limited by lack of statistics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4769699"/>
            <a:ext cx="4889140" cy="58477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EIC: the first machine to measure cross sections and asymmetries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2017" y="5486456"/>
            <a:ext cx="4774839" cy="923318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marL="230188" indent="-230188">
              <a:lnSpc>
                <a:spcPct val="100000"/>
              </a:lnSpc>
              <a:buClr>
                <a:srgbClr val="0000FF"/>
              </a:buClr>
              <a:buFont typeface="Wingdings" charset="2"/>
              <a:buChar char="²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EIC will provide sufficient luminosity </a:t>
            </a:r>
            <a:r>
              <a:rPr lang="en-US" b="1" dirty="0">
                <a:solidFill>
                  <a:srgbClr val="000000"/>
                </a:solidFill>
              </a:rPr>
              <a:t>to bin in multi-</a:t>
            </a:r>
            <a:r>
              <a:rPr lang="en-US" b="1" dirty="0" smtClean="0">
                <a:solidFill>
                  <a:srgbClr val="000000"/>
                </a:solidFill>
              </a:rPr>
              <a:t>dimensions</a:t>
            </a:r>
          </a:p>
          <a:p>
            <a:pPr marL="230188" indent="-230188">
              <a:lnSpc>
                <a:spcPct val="100000"/>
              </a:lnSpc>
              <a:buClr>
                <a:srgbClr val="0000FF"/>
              </a:buClr>
              <a:buFont typeface="Wingdings" charset="2"/>
              <a:buChar char="²"/>
              <a:defRPr/>
            </a:pPr>
            <a:r>
              <a:rPr lang="en-US" b="1" dirty="0">
                <a:solidFill>
                  <a:srgbClr val="FF0000"/>
                </a:solidFill>
              </a:rPr>
              <a:t>W</a:t>
            </a:r>
            <a:r>
              <a:rPr lang="en-US" b="1" dirty="0" smtClean="0">
                <a:solidFill>
                  <a:srgbClr val="FF0000"/>
                </a:solidFill>
              </a:rPr>
              <a:t>ide x and Q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 range needed to extract GPDs</a:t>
            </a:r>
            <a:endParaRPr lang="en-US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2657" y="5036919"/>
            <a:ext cx="3826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en-US" b="1" dirty="0" smtClean="0"/>
              <a:t>DVCS </a:t>
            </a:r>
            <a:r>
              <a:rPr lang="en-US" b="1" dirty="0" smtClean="0">
                <a:sym typeface="Wingdings"/>
              </a:rPr>
              <a:t> production of a real photon</a:t>
            </a:r>
          </a:p>
          <a:p>
            <a:pPr marL="177800" indent="-177800">
              <a:buFont typeface="Arial"/>
              <a:buChar char="•"/>
            </a:pPr>
            <a:r>
              <a:rPr lang="en-US" b="1" dirty="0" smtClean="0">
                <a:sym typeface="Wingdings"/>
              </a:rPr>
              <a:t>Experimentally clean</a:t>
            </a:r>
            <a:endParaRPr lang="en-US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182657" y="5594350"/>
            <a:ext cx="3377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en-US" b="1" dirty="0"/>
              <a:t>Luminosity: 10 fb</a:t>
            </a:r>
            <a:r>
              <a:rPr lang="en-US" b="1" baseline="30000" dirty="0"/>
              <a:t>-1</a:t>
            </a:r>
            <a:r>
              <a:rPr lang="en-US" b="1" dirty="0"/>
              <a:t> </a:t>
            </a:r>
          </a:p>
          <a:p>
            <a:pPr marL="177800" indent="-177800">
              <a:buFont typeface="Arial"/>
              <a:buChar char="•"/>
            </a:pPr>
            <a:r>
              <a:rPr lang="en-US" b="1" dirty="0"/>
              <a:t>5% systematic uncertainties</a:t>
            </a:r>
          </a:p>
          <a:p>
            <a:pPr marL="177800" indent="-177800">
              <a:buFont typeface="Arial"/>
              <a:buChar char="•"/>
            </a:pPr>
            <a:r>
              <a:rPr lang="en-US" b="1" dirty="0"/>
              <a:t>Experimental effects accounted</a:t>
            </a:r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866094" y="999623"/>
            <a:ext cx="4267434" cy="4050751"/>
            <a:chOff x="4777194" y="809123"/>
            <a:chExt cx="4267434" cy="4050751"/>
          </a:xfrm>
        </p:grpSpPr>
        <p:grpSp>
          <p:nvGrpSpPr>
            <p:cNvPr id="19" name="Group 18"/>
            <p:cNvGrpSpPr/>
            <p:nvPr/>
          </p:nvGrpSpPr>
          <p:grpSpPr>
            <a:xfrm>
              <a:off x="4777194" y="809123"/>
              <a:ext cx="4267434" cy="4050751"/>
              <a:chOff x="4250147" y="709083"/>
              <a:chExt cx="4267434" cy="4050751"/>
            </a:xfrm>
          </p:grpSpPr>
          <p:pic>
            <p:nvPicPr>
              <p:cNvPr id="20" name="Picture 19" descr="plot-X20x250.pdf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986" t="31483" r="1583" b="31944"/>
              <a:stretch/>
            </p:blipFill>
            <p:spPr>
              <a:xfrm>
                <a:off x="4633383" y="709083"/>
                <a:ext cx="3884198" cy="4046525"/>
              </a:xfrm>
              <a:prstGeom prst="rect">
                <a:avLst/>
              </a:prstGeom>
            </p:spPr>
          </p:pic>
          <p:pic>
            <p:nvPicPr>
              <p:cNvPr id="21" name="Picture 20" descr="plot-X20x250.pdf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7" t="31483" r="91774" b="31944"/>
              <a:stretch/>
            </p:blipFill>
            <p:spPr>
              <a:xfrm>
                <a:off x="4250147" y="713309"/>
                <a:ext cx="501767" cy="404652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6985000" y="1924243"/>
              <a:ext cx="19684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latin typeface="Comic Sans MS"/>
                  <a:cs typeface="Comic Sans MS"/>
                </a:rPr>
                <a:t>E.C.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Aschenauer</a:t>
              </a:r>
              <a:r>
                <a:rPr lang="en-US" sz="1000" b="1" dirty="0" smtClean="0">
                  <a:latin typeface="Comic Sans MS"/>
                  <a:cs typeface="Comic Sans MS"/>
                </a:rPr>
                <a:t>, S. Fazio, D. Mueller</a:t>
              </a:r>
              <a:r>
                <a:rPr lang="en-US" sz="1000" b="1" dirty="0">
                  <a:latin typeface="Comic Sans MS"/>
                  <a:cs typeface="Comic Sans MS"/>
                </a:rPr>
                <a:t>, K.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Kumericki</a:t>
              </a:r>
              <a:r>
                <a:rPr lang="en-US" sz="1000" b="1" dirty="0" smtClean="0">
                  <a:latin typeface="Comic Sans MS"/>
                  <a:cs typeface="Comic Sans MS"/>
                </a:rPr>
                <a:t>   </a:t>
              </a:r>
              <a:r>
                <a:rPr lang="en-US" sz="1000" u="sng" dirty="0" smtClean="0">
                  <a:hlinkClick r:id="rId4"/>
                </a:rPr>
                <a:t>arXiv</a:t>
              </a:r>
              <a:r>
                <a:rPr lang="en-US" sz="1000" u="sng" dirty="0">
                  <a:hlinkClick r:id="rId4"/>
                </a:rPr>
                <a:t>:1304.0077</a:t>
              </a:r>
              <a:endParaRPr lang="en-US" sz="1000" b="1" dirty="0">
                <a:latin typeface="Comic Sans MS"/>
                <a:cs typeface="Comic Sans M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8739" y="1156562"/>
            <a:ext cx="3640662" cy="1661587"/>
            <a:chOff x="4775200" y="609052"/>
            <a:chExt cx="4343097" cy="2332152"/>
          </a:xfrm>
        </p:grpSpPr>
        <p:grpSp>
          <p:nvGrpSpPr>
            <p:cNvPr id="25" name="Group 24"/>
            <p:cNvGrpSpPr/>
            <p:nvPr/>
          </p:nvGrpSpPr>
          <p:grpSpPr>
            <a:xfrm>
              <a:off x="4775200" y="609052"/>
              <a:ext cx="4343097" cy="2100616"/>
              <a:chOff x="158750" y="982320"/>
              <a:chExt cx="4343097" cy="2100616"/>
            </a:xfrm>
          </p:grpSpPr>
          <p:grpSp>
            <p:nvGrpSpPr>
              <p:cNvPr id="28" name="Group 159"/>
              <p:cNvGrpSpPr>
                <a:grpSpLocks noChangeAspect="1"/>
              </p:cNvGrpSpPr>
              <p:nvPr/>
            </p:nvGrpSpPr>
            <p:grpSpPr bwMode="auto">
              <a:xfrm rot="-2865258">
                <a:off x="1467654" y="1456538"/>
                <a:ext cx="128587" cy="546105"/>
                <a:chOff x="1324" y="1002"/>
                <a:chExt cx="146" cy="462"/>
              </a:xfrm>
            </p:grpSpPr>
            <p:sp>
              <p:nvSpPr>
                <p:cNvPr id="68" name="Freeform 160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161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162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163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164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165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166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9" name="Line 168"/>
              <p:cNvSpPr>
                <a:spLocks noChangeShapeType="1"/>
              </p:cNvSpPr>
              <p:nvPr/>
            </p:nvSpPr>
            <p:spPr bwMode="auto">
              <a:xfrm flipV="1">
                <a:off x="1477963" y="1919288"/>
                <a:ext cx="30480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169"/>
              <p:cNvSpPr>
                <a:spLocks noChangeShapeType="1"/>
              </p:cNvSpPr>
              <p:nvPr/>
            </p:nvSpPr>
            <p:spPr bwMode="auto">
              <a:xfrm rot="18742695" flipV="1">
                <a:off x="2767013" y="1912938"/>
                <a:ext cx="303212" cy="614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172"/>
              <p:cNvSpPr>
                <a:spLocks noChangeShapeType="1"/>
              </p:cNvSpPr>
              <p:nvPr/>
            </p:nvSpPr>
            <p:spPr bwMode="auto">
              <a:xfrm rot="12777622" flipV="1">
                <a:off x="3529013" y="2678113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77"/>
              <p:cNvSpPr>
                <a:spLocks/>
              </p:cNvSpPr>
              <p:nvPr/>
            </p:nvSpPr>
            <p:spPr bwMode="auto">
              <a:xfrm>
                <a:off x="415925" y="1268413"/>
                <a:ext cx="1439863" cy="44132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32" y="96"/>
                  </a:cxn>
                  <a:cxn ang="0">
                    <a:pos x="672" y="0"/>
                  </a:cxn>
                </a:cxnLst>
                <a:rect l="0" t="0" r="r" b="b"/>
                <a:pathLst>
                  <a:path w="672" h="144">
                    <a:moveTo>
                      <a:pt x="0" y="144"/>
                    </a:moveTo>
                    <a:lnTo>
                      <a:pt x="432" y="96"/>
                    </a:lnTo>
                    <a:lnTo>
                      <a:pt x="67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Text Box 179"/>
              <p:cNvSpPr txBox="1">
                <a:spLocks noChangeArrowheads="1"/>
              </p:cNvSpPr>
              <p:nvPr/>
            </p:nvSpPr>
            <p:spPr bwMode="auto">
              <a:xfrm>
                <a:off x="1379076" y="982320"/>
                <a:ext cx="381000" cy="3968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latin typeface="Times New Roman" pitchFamily="-112" charset="0"/>
                  </a:rPr>
                  <a:t>e’</a:t>
                </a:r>
              </a:p>
            </p:txBody>
          </p:sp>
          <p:sp>
            <p:nvSpPr>
              <p:cNvPr id="34" name="Line 203"/>
              <p:cNvSpPr>
                <a:spLocks noChangeShapeType="1"/>
              </p:cNvSpPr>
              <p:nvPr/>
            </p:nvSpPr>
            <p:spPr bwMode="auto">
              <a:xfrm flipV="1">
                <a:off x="487363" y="2794000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204"/>
              <p:cNvSpPr>
                <a:spLocks noChangeShapeType="1"/>
              </p:cNvSpPr>
              <p:nvPr/>
            </p:nvSpPr>
            <p:spPr bwMode="auto">
              <a:xfrm rot="12777622" flipV="1">
                <a:off x="3513138" y="2708275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6" name="Group 344"/>
              <p:cNvGrpSpPr>
                <a:grpSpLocks/>
              </p:cNvGrpSpPr>
              <p:nvPr/>
            </p:nvGrpSpPr>
            <p:grpSpPr bwMode="auto">
              <a:xfrm>
                <a:off x="385763" y="1125541"/>
                <a:ext cx="3825887" cy="1957395"/>
                <a:chOff x="243" y="709"/>
                <a:chExt cx="2410" cy="1233"/>
              </a:xfrm>
            </p:grpSpPr>
            <p:sp>
              <p:nvSpPr>
                <p:cNvPr id="39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1123" y="1207"/>
                  <a:ext cx="623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0" name="Group 184"/>
                <p:cNvGrpSpPr>
                  <a:grpSpLocks/>
                </p:cNvGrpSpPr>
                <p:nvPr/>
              </p:nvGrpSpPr>
              <p:grpSpPr bwMode="auto">
                <a:xfrm>
                  <a:off x="243" y="757"/>
                  <a:ext cx="2410" cy="1185"/>
                  <a:chOff x="100" y="699"/>
                  <a:chExt cx="2410" cy="1185"/>
                </a:xfrm>
              </p:grpSpPr>
              <p:sp>
                <p:nvSpPr>
                  <p:cNvPr id="50" name="Text Box 18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" y="961"/>
                    <a:ext cx="388" cy="2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200" b="1" dirty="0">
                        <a:latin typeface="Times New Roman" pitchFamily="-112" charset="0"/>
                      </a:rPr>
                      <a:t>(Q</a:t>
                    </a:r>
                    <a:r>
                      <a:rPr lang="en-US" sz="1200" b="1" baseline="30000" dirty="0">
                        <a:latin typeface="Times New Roman" pitchFamily="-112" charset="0"/>
                      </a:rPr>
                      <a:t>2</a:t>
                    </a:r>
                    <a:r>
                      <a:rPr lang="en-US" sz="1200" b="1" dirty="0">
                        <a:latin typeface="Times New Roman" pitchFamily="-112" charset="0"/>
                      </a:rPr>
                      <a:t>)</a:t>
                    </a:r>
                  </a:p>
                </p:txBody>
              </p:sp>
              <p:sp>
                <p:nvSpPr>
                  <p:cNvPr id="51" name="Text Box 18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" y="699"/>
                    <a:ext cx="187" cy="2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2000" dirty="0">
                        <a:latin typeface="Times New Roman" pitchFamily="-112" charset="0"/>
                      </a:rPr>
                      <a:t>e</a:t>
                    </a:r>
                  </a:p>
                </p:txBody>
              </p:sp>
              <p:sp>
                <p:nvSpPr>
                  <p:cNvPr id="52" name="Text Box 1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8" y="809"/>
                    <a:ext cx="322" cy="2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400" b="1" dirty="0" err="1">
                        <a:latin typeface="Symbol" pitchFamily="-112" charset="2"/>
                      </a:rPr>
                      <a:t>g</a:t>
                    </a:r>
                    <a:r>
                      <a:rPr lang="en-US" sz="1400" b="1" baseline="-25000" dirty="0" err="1">
                        <a:latin typeface="Times New Roman" pitchFamily="-112" charset="0"/>
                      </a:rPr>
                      <a:t>L</a:t>
                    </a:r>
                    <a:r>
                      <a:rPr lang="en-US" sz="1400" b="1" dirty="0">
                        <a:latin typeface="Times New Roman" pitchFamily="-112" charset="0"/>
                      </a:rPr>
                      <a:t>*</a:t>
                    </a:r>
                  </a:p>
                </p:txBody>
              </p:sp>
              <p:grpSp>
                <p:nvGrpSpPr>
                  <p:cNvPr id="53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158" y="1253"/>
                    <a:ext cx="2352" cy="631"/>
                    <a:chOff x="158" y="1253"/>
                    <a:chExt cx="2352" cy="631"/>
                  </a:xfrm>
                </p:grpSpPr>
                <p:sp>
                  <p:nvSpPr>
                    <p:cNvPr id="54" name="Text Box 18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6" y="1253"/>
                      <a:ext cx="388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 dirty="0" err="1">
                          <a:latin typeface="Times New Roman" pitchFamily="-112" charset="0"/>
                        </a:rPr>
                        <a:t>x+ξ</a:t>
                      </a:r>
                      <a:r>
                        <a:rPr lang="en-US" sz="16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55" name="Text Box 19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98" y="1260"/>
                      <a:ext cx="476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>
                          <a:latin typeface="Times New Roman" pitchFamily="-112" charset="0"/>
                        </a:rPr>
                        <a:t>x-ξ </a:t>
                      </a:r>
                    </a:p>
                  </p:txBody>
                </p:sp>
                <p:sp>
                  <p:nvSpPr>
                    <p:cNvPr id="56" name="Line 191"/>
                    <p:cNvSpPr>
                      <a:spLocks noChangeShapeType="1"/>
                    </p:cNvSpPr>
                    <p:nvPr/>
                  </p:nvSpPr>
                  <p:spPr bwMode="auto">
                    <a:xfrm rot="12777622" flipV="1">
                      <a:off x="2078" y="1692"/>
                      <a:ext cx="43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" y="1298"/>
                      <a:ext cx="172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8" name="Group 1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" y="1417"/>
                      <a:ext cx="1928" cy="467"/>
                      <a:chOff x="158" y="1417"/>
                      <a:chExt cx="1928" cy="467"/>
                    </a:xfrm>
                  </p:grpSpPr>
                  <p:grpSp>
                    <p:nvGrpSpPr>
                      <p:cNvPr id="59" name="Group 1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8" y="1424"/>
                        <a:ext cx="1928" cy="460"/>
                        <a:chOff x="240" y="670"/>
                        <a:chExt cx="1928" cy="460"/>
                      </a:xfrm>
                    </p:grpSpPr>
                    <p:grpSp>
                      <p:nvGrpSpPr>
                        <p:cNvPr id="61" name="Group 19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1" y="670"/>
                          <a:ext cx="1927" cy="460"/>
                          <a:chOff x="241" y="670"/>
                          <a:chExt cx="1927" cy="460"/>
                        </a:xfrm>
                      </p:grpSpPr>
                      <p:grpSp>
                        <p:nvGrpSpPr>
                          <p:cNvPr id="63" name="Group 19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32" y="670"/>
                            <a:ext cx="1536" cy="460"/>
                            <a:chOff x="632" y="670"/>
                            <a:chExt cx="1536" cy="460"/>
                          </a:xfrm>
                        </p:grpSpPr>
                        <p:sp>
                          <p:nvSpPr>
                            <p:cNvPr id="65" name="Oval 19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72" y="746"/>
                              <a:ext cx="1492" cy="384"/>
                            </a:xfrm>
                            <a:prstGeom prst="ellipse">
                              <a:avLst/>
                            </a:prstGeom>
                            <a:gradFill rotWithShape="0">
                              <a:gsLst>
                                <a:gs pos="0">
                                  <a:srgbClr val="FF0000"/>
                                </a:gs>
                                <a:gs pos="100000">
                                  <a:srgbClr val="FF0000">
                                    <a:gamma/>
                                    <a:shade val="46275"/>
                                    <a:invGamma/>
                                  </a:srgbClr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  <a:ln w="9525">
                              <a:solidFill>
                                <a:srgbClr val="FF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66" name="Text Box 198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2" y="805"/>
                              <a:ext cx="1536" cy="245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sz="12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H, H, E, E (</a:t>
                              </a:r>
                              <a:r>
                                <a:rPr lang="en-US" sz="1200" b="1" dirty="0" err="1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x,ξ,t</a:t>
                              </a:r>
                              <a:r>
                                <a:rPr lang="en-US" sz="12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)</a:t>
                              </a:r>
                            </a:p>
                          </p:txBody>
                        </p:sp>
                        <p:sp>
                          <p:nvSpPr>
                            <p:cNvPr id="67" name="Text Box 199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320" y="670"/>
                              <a:ext cx="192" cy="231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b="1" dirty="0">
                                  <a:solidFill>
                                    <a:schemeClr val="bg1"/>
                                  </a:solidFill>
                                  <a:latin typeface="Times New Roman" pitchFamily="-112" charset="0"/>
                                </a:rPr>
                                <a:t>~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64" name="Line 20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41" y="936"/>
                            <a:ext cx="432" cy="14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2" name="Line 2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0" y="98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60" name="Text Box 20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10" y="1417"/>
                        <a:ext cx="191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r>
                          <a:rPr lang="en-US" b="1" dirty="0">
                            <a:solidFill>
                              <a:schemeClr val="bg1"/>
                            </a:solidFill>
                            <a:latin typeface="Times New Roman" pitchFamily="-112" charset="0"/>
                            <a:ea typeface="Times New Roman" pitchFamily="-112" charset="0"/>
                            <a:cs typeface="Times New Roman" pitchFamily="-112" charset="0"/>
                          </a:rPr>
                          <a:t>~</a:t>
                        </a:r>
                      </a:p>
                    </p:txBody>
                  </p:sp>
                </p:grpSp>
              </p:grpSp>
            </p:grpSp>
            <p:grpSp>
              <p:nvGrpSpPr>
                <p:cNvPr id="41" name="Group 205"/>
                <p:cNvGrpSpPr>
                  <a:grpSpLocks noChangeAspect="1"/>
                </p:cNvGrpSpPr>
                <p:nvPr/>
              </p:nvGrpSpPr>
              <p:grpSpPr bwMode="auto">
                <a:xfrm rot="2775006">
                  <a:off x="1826" y="897"/>
                  <a:ext cx="81" cy="345"/>
                  <a:chOff x="1324" y="1002"/>
                  <a:chExt cx="146" cy="462"/>
                </a:xfrm>
              </p:grpSpPr>
              <p:sp>
                <p:nvSpPr>
                  <p:cNvPr id="43" name="Freeform 206"/>
                  <p:cNvSpPr>
                    <a:spLocks noChangeAspect="1"/>
                  </p:cNvSpPr>
                  <p:nvPr/>
                </p:nvSpPr>
                <p:spPr bwMode="auto">
                  <a:xfrm>
                    <a:off x="1326" y="1002"/>
                    <a:ext cx="143" cy="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4" y="7"/>
                      </a:cxn>
                      <a:cxn ang="0">
                        <a:pos x="8" y="9"/>
                      </a:cxn>
                      <a:cxn ang="0">
                        <a:pos x="12" y="11"/>
                      </a:cxn>
                      <a:cxn ang="0">
                        <a:pos x="129" y="58"/>
                      </a:cxn>
                      <a:cxn ang="0">
                        <a:pos x="135" y="60"/>
                      </a:cxn>
                      <a:cxn ang="0">
                        <a:pos x="139" y="63"/>
                      </a:cxn>
                      <a:cxn ang="0">
                        <a:pos x="142" y="65"/>
                      </a:cxn>
                      <a:cxn ang="0">
                        <a:pos x="141" y="69"/>
                      </a:cxn>
                      <a:cxn ang="0">
                        <a:pos x="141" y="71"/>
                      </a:cxn>
                      <a:cxn ang="0">
                        <a:pos x="138" y="74"/>
                      </a:cxn>
                      <a:cxn ang="0">
                        <a:pos x="11" y="60"/>
                      </a:cxn>
                      <a:cxn ang="0">
                        <a:pos x="10" y="61"/>
                      </a:cxn>
                      <a:cxn ang="0">
                        <a:pos x="4" y="59"/>
                      </a:cxn>
                      <a:cxn ang="0">
                        <a:pos x="4" y="60"/>
                      </a:cxn>
                      <a:cxn ang="0">
                        <a:pos x="2" y="62"/>
                      </a:cxn>
                      <a:cxn ang="0">
                        <a:pos x="0" y="65"/>
                      </a:cxn>
                    </a:cxnLst>
                    <a:rect l="0" t="0" r="r" b="b"/>
                    <a:pathLst>
                      <a:path w="143" h="75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2" y="11"/>
                        </a:lnTo>
                        <a:lnTo>
                          <a:pt x="129" y="58"/>
                        </a:lnTo>
                        <a:lnTo>
                          <a:pt x="135" y="60"/>
                        </a:lnTo>
                        <a:lnTo>
                          <a:pt x="139" y="63"/>
                        </a:lnTo>
                        <a:lnTo>
                          <a:pt x="142" y="65"/>
                        </a:lnTo>
                        <a:lnTo>
                          <a:pt x="141" y="69"/>
                        </a:lnTo>
                        <a:lnTo>
                          <a:pt x="141" y="71"/>
                        </a:lnTo>
                        <a:lnTo>
                          <a:pt x="138" y="74"/>
                        </a:lnTo>
                        <a:lnTo>
                          <a:pt x="11" y="60"/>
                        </a:lnTo>
                        <a:lnTo>
                          <a:pt x="10" y="61"/>
                        </a:lnTo>
                        <a:lnTo>
                          <a:pt x="4" y="59"/>
                        </a:lnTo>
                        <a:lnTo>
                          <a:pt x="4" y="60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207"/>
                  <p:cNvSpPr>
                    <a:spLocks noChangeAspect="1"/>
                  </p:cNvSpPr>
                  <p:nvPr/>
                </p:nvSpPr>
                <p:spPr bwMode="auto">
                  <a:xfrm>
                    <a:off x="1324" y="1069"/>
                    <a:ext cx="143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0" y="7"/>
                      </a:cxn>
                      <a:cxn ang="0">
                        <a:pos x="133" y="57"/>
                      </a:cxn>
                      <a:cxn ang="0">
                        <a:pos x="137" y="61"/>
                      </a:cxn>
                      <a:cxn ang="0">
                        <a:pos x="140" y="61"/>
                      </a:cxn>
                      <a:cxn ang="0">
                        <a:pos x="141" y="65"/>
                      </a:cxn>
                      <a:cxn ang="0">
                        <a:pos x="141" y="66"/>
                      </a:cxn>
                      <a:cxn ang="0">
                        <a:pos x="142" y="71"/>
                      </a:cxn>
                      <a:cxn ang="0">
                        <a:pos x="137" y="71"/>
                      </a:cxn>
                      <a:cxn ang="0">
                        <a:pos x="12" y="59"/>
                      </a:cxn>
                      <a:cxn ang="0">
                        <a:pos x="7" y="59"/>
                      </a:cxn>
                      <a:cxn ang="0">
                        <a:pos x="6" y="59"/>
                      </a:cxn>
                      <a:cxn ang="0">
                        <a:pos x="4" y="59"/>
                      </a:cxn>
                      <a:cxn ang="0">
                        <a:pos x="1" y="59"/>
                      </a:cxn>
                      <a:cxn ang="0">
                        <a:pos x="0" y="61"/>
                      </a:cxn>
                    </a:cxnLst>
                    <a:rect l="0" t="0" r="r" b="b"/>
                    <a:pathLst>
                      <a:path w="143" h="7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0" y="7"/>
                        </a:lnTo>
                        <a:lnTo>
                          <a:pt x="133" y="57"/>
                        </a:lnTo>
                        <a:lnTo>
                          <a:pt x="137" y="61"/>
                        </a:lnTo>
                        <a:lnTo>
                          <a:pt x="140" y="61"/>
                        </a:lnTo>
                        <a:lnTo>
                          <a:pt x="141" y="65"/>
                        </a:lnTo>
                        <a:lnTo>
                          <a:pt x="141" y="66"/>
                        </a:lnTo>
                        <a:lnTo>
                          <a:pt x="142" y="71"/>
                        </a:lnTo>
                        <a:lnTo>
                          <a:pt x="137" y="71"/>
                        </a:lnTo>
                        <a:lnTo>
                          <a:pt x="12" y="59"/>
                        </a:lnTo>
                        <a:lnTo>
                          <a:pt x="7" y="59"/>
                        </a:lnTo>
                        <a:lnTo>
                          <a:pt x="6" y="59"/>
                        </a:lnTo>
                        <a:lnTo>
                          <a:pt x="4" y="59"/>
                        </a:lnTo>
                        <a:lnTo>
                          <a:pt x="1" y="59"/>
                        </a:lnTo>
                        <a:lnTo>
                          <a:pt x="0" y="61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208"/>
                  <p:cNvSpPr>
                    <a:spLocks noChangeAspect="1"/>
                  </p:cNvSpPr>
                  <p:nvPr/>
                </p:nvSpPr>
                <p:spPr bwMode="auto">
                  <a:xfrm>
                    <a:off x="1326" y="1131"/>
                    <a:ext cx="144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2" y="7"/>
                      </a:cxn>
                      <a:cxn ang="0">
                        <a:pos x="7" y="9"/>
                      </a:cxn>
                      <a:cxn ang="0">
                        <a:pos x="10" y="11"/>
                      </a:cxn>
                      <a:cxn ang="0">
                        <a:pos x="133" y="59"/>
                      </a:cxn>
                      <a:cxn ang="0">
                        <a:pos x="136" y="63"/>
                      </a:cxn>
                      <a:cxn ang="0">
                        <a:pos x="139" y="65"/>
                      </a:cxn>
                      <a:cxn ang="0">
                        <a:pos x="143" y="67"/>
                      </a:cxn>
                      <a:cxn ang="0">
                        <a:pos x="143" y="71"/>
                      </a:cxn>
                      <a:cxn ang="0">
                        <a:pos x="141" y="74"/>
                      </a:cxn>
                      <a:cxn ang="0">
                        <a:pos x="138" y="75"/>
                      </a:cxn>
                      <a:cxn ang="0">
                        <a:pos x="9" y="63"/>
                      </a:cxn>
                      <a:cxn ang="0">
                        <a:pos x="6" y="62"/>
                      </a:cxn>
                      <a:cxn ang="0">
                        <a:pos x="6" y="63"/>
                      </a:cxn>
                      <a:cxn ang="0">
                        <a:pos x="3" y="62"/>
                      </a:cxn>
                      <a:cxn ang="0">
                        <a:pos x="0" y="64"/>
                      </a:cxn>
                      <a:cxn ang="0">
                        <a:pos x="0" y="66"/>
                      </a:cxn>
                    </a:cxnLst>
                    <a:rect l="0" t="0" r="r" b="b"/>
                    <a:pathLst>
                      <a:path w="144" h="76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2" y="7"/>
                        </a:lnTo>
                        <a:lnTo>
                          <a:pt x="7" y="9"/>
                        </a:lnTo>
                        <a:lnTo>
                          <a:pt x="10" y="11"/>
                        </a:lnTo>
                        <a:lnTo>
                          <a:pt x="133" y="59"/>
                        </a:lnTo>
                        <a:lnTo>
                          <a:pt x="136" y="63"/>
                        </a:lnTo>
                        <a:lnTo>
                          <a:pt x="139" y="65"/>
                        </a:lnTo>
                        <a:lnTo>
                          <a:pt x="143" y="67"/>
                        </a:lnTo>
                        <a:lnTo>
                          <a:pt x="143" y="71"/>
                        </a:lnTo>
                        <a:lnTo>
                          <a:pt x="141" y="74"/>
                        </a:lnTo>
                        <a:lnTo>
                          <a:pt x="138" y="75"/>
                        </a:lnTo>
                        <a:lnTo>
                          <a:pt x="9" y="63"/>
                        </a:lnTo>
                        <a:lnTo>
                          <a:pt x="6" y="62"/>
                        </a:lnTo>
                        <a:lnTo>
                          <a:pt x="6" y="63"/>
                        </a:lnTo>
                        <a:lnTo>
                          <a:pt x="3" y="62"/>
                        </a:lnTo>
                        <a:lnTo>
                          <a:pt x="0" y="64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209"/>
                  <p:cNvSpPr>
                    <a:spLocks noChangeAspect="1"/>
                  </p:cNvSpPr>
                  <p:nvPr/>
                </p:nvSpPr>
                <p:spPr bwMode="auto">
                  <a:xfrm>
                    <a:off x="1325" y="1202"/>
                    <a:ext cx="144" cy="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1" y="7"/>
                      </a:cxn>
                      <a:cxn ang="0">
                        <a:pos x="131" y="54"/>
                      </a:cxn>
                      <a:cxn ang="0">
                        <a:pos x="136" y="58"/>
                      </a:cxn>
                      <a:cxn ang="0">
                        <a:pos x="139" y="59"/>
                      </a:cxn>
                      <a:cxn ang="0">
                        <a:pos x="143" y="63"/>
                      </a:cxn>
                      <a:cxn ang="0">
                        <a:pos x="143" y="66"/>
                      </a:cxn>
                      <a:cxn ang="0">
                        <a:pos x="140" y="69"/>
                      </a:cxn>
                      <a:cxn ang="0">
                        <a:pos x="138" y="69"/>
                      </a:cxn>
                      <a:cxn ang="0">
                        <a:pos x="11" y="57"/>
                      </a:cxn>
                      <a:cxn ang="0">
                        <a:pos x="7" y="58"/>
                      </a:cxn>
                      <a:cxn ang="0">
                        <a:pos x="4" y="57"/>
                      </a:cxn>
                      <a:cxn ang="0">
                        <a:pos x="1" y="57"/>
                      </a:cxn>
                      <a:cxn ang="0">
                        <a:pos x="1" y="59"/>
                      </a:cxn>
                      <a:cxn ang="0">
                        <a:pos x="0" y="62"/>
                      </a:cxn>
                    </a:cxnLst>
                    <a:rect l="0" t="0" r="r" b="b"/>
                    <a:pathLst>
                      <a:path w="144" h="7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1" y="7"/>
                        </a:lnTo>
                        <a:lnTo>
                          <a:pt x="131" y="54"/>
                        </a:lnTo>
                        <a:lnTo>
                          <a:pt x="136" y="58"/>
                        </a:lnTo>
                        <a:lnTo>
                          <a:pt x="139" y="59"/>
                        </a:lnTo>
                        <a:lnTo>
                          <a:pt x="143" y="63"/>
                        </a:lnTo>
                        <a:lnTo>
                          <a:pt x="143" y="66"/>
                        </a:lnTo>
                        <a:lnTo>
                          <a:pt x="140" y="69"/>
                        </a:lnTo>
                        <a:lnTo>
                          <a:pt x="138" y="69"/>
                        </a:lnTo>
                        <a:lnTo>
                          <a:pt x="11" y="57"/>
                        </a:lnTo>
                        <a:lnTo>
                          <a:pt x="7" y="58"/>
                        </a:lnTo>
                        <a:lnTo>
                          <a:pt x="4" y="57"/>
                        </a:lnTo>
                        <a:lnTo>
                          <a:pt x="1" y="57"/>
                        </a:lnTo>
                        <a:lnTo>
                          <a:pt x="1" y="59"/>
                        </a:lnTo>
                        <a:lnTo>
                          <a:pt x="0" y="62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Freeform 210"/>
                  <p:cNvSpPr>
                    <a:spLocks noChangeAspect="1"/>
                  </p:cNvSpPr>
                  <p:nvPr/>
                </p:nvSpPr>
                <p:spPr bwMode="auto">
                  <a:xfrm>
                    <a:off x="1327" y="1260"/>
                    <a:ext cx="142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3" y="7"/>
                      </a:cxn>
                      <a:cxn ang="0">
                        <a:pos x="6" y="8"/>
                      </a:cxn>
                      <a:cxn ang="0">
                        <a:pos x="11" y="11"/>
                      </a:cxn>
                      <a:cxn ang="0">
                        <a:pos x="132" y="61"/>
                      </a:cxn>
                      <a:cxn ang="0">
                        <a:pos x="137" y="64"/>
                      </a:cxn>
                      <a:cxn ang="0">
                        <a:pos x="137" y="65"/>
                      </a:cxn>
                      <a:cxn ang="0">
                        <a:pos x="140" y="68"/>
                      </a:cxn>
                      <a:cxn ang="0">
                        <a:pos x="141" y="71"/>
                      </a:cxn>
                      <a:cxn ang="0">
                        <a:pos x="139" y="74"/>
                      </a:cxn>
                      <a:cxn ang="0">
                        <a:pos x="136" y="75"/>
                      </a:cxn>
                      <a:cxn ang="0">
                        <a:pos x="11" y="62"/>
                      </a:cxn>
                      <a:cxn ang="0">
                        <a:pos x="8" y="62"/>
                      </a:cxn>
                      <a:cxn ang="0">
                        <a:pos x="6" y="62"/>
                      </a:cxn>
                      <a:cxn ang="0">
                        <a:pos x="4" y="62"/>
                      </a:cxn>
                      <a:cxn ang="0">
                        <a:pos x="2" y="63"/>
                      </a:cxn>
                      <a:cxn ang="0">
                        <a:pos x="2" y="66"/>
                      </a:cxn>
                    </a:cxnLst>
                    <a:rect l="0" t="0" r="r" b="b"/>
                    <a:pathLst>
                      <a:path w="142" h="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3" y="7"/>
                        </a:lnTo>
                        <a:lnTo>
                          <a:pt x="6" y="8"/>
                        </a:lnTo>
                        <a:lnTo>
                          <a:pt x="11" y="11"/>
                        </a:lnTo>
                        <a:lnTo>
                          <a:pt x="132" y="61"/>
                        </a:lnTo>
                        <a:lnTo>
                          <a:pt x="137" y="64"/>
                        </a:lnTo>
                        <a:lnTo>
                          <a:pt x="137" y="65"/>
                        </a:lnTo>
                        <a:lnTo>
                          <a:pt x="140" y="68"/>
                        </a:lnTo>
                        <a:lnTo>
                          <a:pt x="141" y="71"/>
                        </a:lnTo>
                        <a:lnTo>
                          <a:pt x="139" y="74"/>
                        </a:lnTo>
                        <a:lnTo>
                          <a:pt x="136" y="75"/>
                        </a:lnTo>
                        <a:lnTo>
                          <a:pt x="11" y="62"/>
                        </a:lnTo>
                        <a:lnTo>
                          <a:pt x="8" y="62"/>
                        </a:lnTo>
                        <a:lnTo>
                          <a:pt x="6" y="62"/>
                        </a:lnTo>
                        <a:lnTo>
                          <a:pt x="4" y="62"/>
                        </a:lnTo>
                        <a:lnTo>
                          <a:pt x="2" y="63"/>
                        </a:lnTo>
                        <a:lnTo>
                          <a:pt x="2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211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28"/>
                    <a:ext cx="142" cy="7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2"/>
                      </a:cxn>
                      <a:cxn ang="0">
                        <a:pos x="4" y="4"/>
                      </a:cxn>
                      <a:cxn ang="0">
                        <a:pos x="4" y="5"/>
                      </a:cxn>
                      <a:cxn ang="0">
                        <a:pos x="10" y="8"/>
                      </a:cxn>
                      <a:cxn ang="0">
                        <a:pos x="129" y="57"/>
                      </a:cxn>
                      <a:cxn ang="0">
                        <a:pos x="136" y="59"/>
                      </a:cxn>
                      <a:cxn ang="0">
                        <a:pos x="138" y="62"/>
                      </a:cxn>
                      <a:cxn ang="0">
                        <a:pos x="139" y="66"/>
                      </a:cxn>
                      <a:cxn ang="0">
                        <a:pos x="141" y="68"/>
                      </a:cxn>
                      <a:cxn ang="0">
                        <a:pos x="140" y="70"/>
                      </a:cxn>
                      <a:cxn ang="0">
                        <a:pos x="136" y="73"/>
                      </a:cxn>
                      <a:cxn ang="0">
                        <a:pos x="12" y="59"/>
                      </a:cxn>
                      <a:cxn ang="0">
                        <a:pos x="8" y="59"/>
                      </a:cxn>
                      <a:cxn ang="0">
                        <a:pos x="4" y="59"/>
                      </a:cxn>
                      <a:cxn ang="0">
                        <a:pos x="3" y="59"/>
                      </a:cxn>
                      <a:cxn ang="0">
                        <a:pos x="3" y="61"/>
                      </a:cxn>
                      <a:cxn ang="0">
                        <a:pos x="2" y="64"/>
                      </a:cxn>
                    </a:cxnLst>
                    <a:rect l="0" t="0" r="r" b="b"/>
                    <a:pathLst>
                      <a:path w="142" h="74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10" y="8"/>
                        </a:lnTo>
                        <a:lnTo>
                          <a:pt x="129" y="57"/>
                        </a:lnTo>
                        <a:lnTo>
                          <a:pt x="136" y="59"/>
                        </a:lnTo>
                        <a:lnTo>
                          <a:pt x="138" y="62"/>
                        </a:lnTo>
                        <a:lnTo>
                          <a:pt x="139" y="66"/>
                        </a:lnTo>
                        <a:lnTo>
                          <a:pt x="141" y="68"/>
                        </a:lnTo>
                        <a:lnTo>
                          <a:pt x="140" y="70"/>
                        </a:lnTo>
                        <a:lnTo>
                          <a:pt x="136" y="73"/>
                        </a:lnTo>
                        <a:lnTo>
                          <a:pt x="12" y="59"/>
                        </a:lnTo>
                        <a:lnTo>
                          <a:pt x="8" y="59"/>
                        </a:lnTo>
                        <a:lnTo>
                          <a:pt x="4" y="59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2" y="64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212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91"/>
                    <a:ext cx="142" cy="7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1" y="7"/>
                      </a:cxn>
                      <a:cxn ang="0">
                        <a:pos x="5" y="9"/>
                      </a:cxn>
                      <a:cxn ang="0">
                        <a:pos x="11" y="10"/>
                      </a:cxn>
                      <a:cxn ang="0">
                        <a:pos x="129" y="59"/>
                      </a:cxn>
                      <a:cxn ang="0">
                        <a:pos x="137" y="61"/>
                      </a:cxn>
                      <a:cxn ang="0">
                        <a:pos x="138" y="63"/>
                      </a:cxn>
                      <a:cxn ang="0">
                        <a:pos x="141" y="67"/>
                      </a:cxn>
                      <a:cxn ang="0">
                        <a:pos x="141" y="69"/>
                      </a:cxn>
                      <a:cxn ang="0">
                        <a:pos x="140" y="72"/>
                      </a:cxn>
                      <a:cxn ang="0">
                        <a:pos x="135" y="72"/>
                      </a:cxn>
                      <a:cxn ang="0">
                        <a:pos x="73" y="65"/>
                      </a:cxn>
                    </a:cxnLst>
                    <a:rect l="0" t="0" r="r" b="b"/>
                    <a:pathLst>
                      <a:path w="142" h="7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1" y="7"/>
                        </a:lnTo>
                        <a:lnTo>
                          <a:pt x="5" y="9"/>
                        </a:lnTo>
                        <a:lnTo>
                          <a:pt x="11" y="10"/>
                        </a:lnTo>
                        <a:lnTo>
                          <a:pt x="129" y="59"/>
                        </a:lnTo>
                        <a:lnTo>
                          <a:pt x="137" y="61"/>
                        </a:lnTo>
                        <a:lnTo>
                          <a:pt x="138" y="63"/>
                        </a:lnTo>
                        <a:lnTo>
                          <a:pt x="141" y="67"/>
                        </a:lnTo>
                        <a:lnTo>
                          <a:pt x="141" y="69"/>
                        </a:lnTo>
                        <a:lnTo>
                          <a:pt x="140" y="72"/>
                        </a:lnTo>
                        <a:lnTo>
                          <a:pt x="135" y="72"/>
                        </a:lnTo>
                        <a:lnTo>
                          <a:pt x="73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2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1922" y="709"/>
                  <a:ext cx="18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b="1" dirty="0">
                      <a:latin typeface="Symbol" pitchFamily="-112" charset="2"/>
                    </a:rPr>
                    <a:t>g</a:t>
                  </a:r>
                </a:p>
              </p:txBody>
            </p:sp>
          </p:grpSp>
          <p:sp>
            <p:nvSpPr>
              <p:cNvPr id="37" name="Text Box 214"/>
              <p:cNvSpPr txBox="1">
                <a:spLocks noChangeArrowheads="1"/>
              </p:cNvSpPr>
              <p:nvPr/>
            </p:nvSpPr>
            <p:spPr bwMode="auto">
              <a:xfrm>
                <a:off x="158750" y="2711569"/>
                <a:ext cx="3111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latin typeface="Times New Roman" pitchFamily="-112" charset="0"/>
                  </a:rPr>
                  <a:t>p</a:t>
                </a:r>
              </a:p>
            </p:txBody>
          </p:sp>
          <p:sp>
            <p:nvSpPr>
              <p:cNvPr id="38" name="Text Box 215"/>
              <p:cNvSpPr txBox="1">
                <a:spLocks noChangeArrowheads="1"/>
              </p:cNvSpPr>
              <p:nvPr/>
            </p:nvSpPr>
            <p:spPr bwMode="auto">
              <a:xfrm>
                <a:off x="4114496" y="2674490"/>
                <a:ext cx="387351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err="1">
                    <a:latin typeface="Times New Roman" pitchFamily="-112" charset="0"/>
                  </a:rPr>
                  <a:t>p</a:t>
                </a:r>
                <a:r>
                  <a:rPr lang="en-US" b="1" dirty="0">
                    <a:latin typeface="Times New Roman" pitchFamily="-112" charset="0"/>
                  </a:rPr>
                  <a:t>’</a:t>
                </a:r>
              </a:p>
            </p:txBody>
          </p:sp>
        </p:grpSp>
        <p:sp>
          <p:nvSpPr>
            <p:cNvPr id="26" name="Freeform 174"/>
            <p:cNvSpPr>
              <a:spLocks/>
            </p:cNvSpPr>
            <p:nvPr/>
          </p:nvSpPr>
          <p:spPr bwMode="auto">
            <a:xfrm flipV="1">
              <a:off x="5299076" y="2656739"/>
              <a:ext cx="3381374" cy="21166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ext Box 175"/>
            <p:cNvSpPr txBox="1">
              <a:spLocks noChangeArrowheads="1"/>
            </p:cNvSpPr>
            <p:nvPr/>
          </p:nvSpPr>
          <p:spPr bwMode="auto">
            <a:xfrm>
              <a:off x="7820390" y="2604653"/>
              <a:ext cx="304801" cy="336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>
                  <a:latin typeface="Times New Roman" pitchFamily="-112" charset="0"/>
                </a:rPr>
                <a:t>t</a:t>
              </a:r>
              <a:endParaRPr lang="en-US" sz="1600" b="1" dirty="0">
                <a:latin typeface="Times New Roman" pitchFamily="-112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636527" y="690425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Deeply Virtual Compton Scattering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5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3356" y="117274"/>
            <a:ext cx="8750889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 smtClean="0">
                <a:solidFill>
                  <a:srgbClr val="CC0000"/>
                </a:solidFill>
                <a:latin typeface="Times New Roman"/>
                <a:ea typeface="DejaVu Sans" charset="0"/>
                <a:cs typeface="Times New Roman"/>
              </a:rPr>
              <a:t>Spatial Imaging</a:t>
            </a:r>
            <a:endParaRPr lang="en-GB" sz="2800" b="1" baseline="-25000" dirty="0">
              <a:solidFill>
                <a:srgbClr val="CC0000"/>
              </a:solidFill>
              <a:latin typeface="Times New Roman"/>
              <a:ea typeface="DejaVu Sans" charset="0"/>
              <a:cs typeface="Times New Roman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0" y="1026584"/>
            <a:ext cx="9124664" cy="4593167"/>
            <a:chOff x="21175" y="1132407"/>
            <a:chExt cx="9124664" cy="459316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" t="31395" r="4620" b="32075"/>
            <a:stretch/>
          </p:blipFill>
          <p:spPr>
            <a:xfrm>
              <a:off x="21175" y="1132407"/>
              <a:ext cx="9124664" cy="45931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cxnSp>
          <p:nvCxnSpPr>
            <p:cNvPr id="38" name="Straight Connector 37"/>
            <p:cNvCxnSpPr/>
            <p:nvPr/>
          </p:nvCxnSpPr>
          <p:spPr bwMode="auto">
            <a:xfrm>
              <a:off x="402167" y="4138081"/>
              <a:ext cx="7323666" cy="2116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 flipH="1">
              <a:off x="1661582" y="2857500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flipH="1">
              <a:off x="4078816" y="2840567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 flipH="1">
              <a:off x="6485466" y="2887134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3" name="TextBox 42"/>
          <p:cNvSpPr txBox="1"/>
          <p:nvPr/>
        </p:nvSpPr>
        <p:spPr>
          <a:xfrm>
            <a:off x="3556000" y="4872690"/>
            <a:ext cx="1730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Shift due to GPD 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46584" y="2840326"/>
            <a:ext cx="1130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Unpolarized</a:t>
            </a:r>
          </a:p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sea-quarks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25045" y="2840326"/>
            <a:ext cx="1041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Polarized</a:t>
            </a:r>
          </a:p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sea-quarks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99826" y="2851763"/>
            <a:ext cx="721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gluons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4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3356" y="117274"/>
            <a:ext cx="8750889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 smtClean="0">
                <a:solidFill>
                  <a:srgbClr val="CC0000"/>
                </a:solidFill>
                <a:latin typeface="Times New Roman"/>
                <a:ea typeface="DejaVu Sans" charset="0"/>
                <a:cs typeface="Times New Roman"/>
              </a:rPr>
              <a:t>Imaging in Momentum Space</a:t>
            </a:r>
            <a:endParaRPr lang="en-GB" sz="2800" b="1" baseline="-25000" dirty="0">
              <a:solidFill>
                <a:srgbClr val="CC0000"/>
              </a:solidFill>
              <a:latin typeface="Times New Roman"/>
              <a:ea typeface="DejaVu Sans" charset="0"/>
              <a:cs typeface="Times New Roman"/>
            </a:endParaRPr>
          </a:p>
        </p:txBody>
      </p:sp>
      <p:pic>
        <p:nvPicPr>
          <p:cNvPr id="35" name="buffer3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612463"/>
            <a:ext cx="3797300" cy="25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TextBox 35"/>
          <p:cNvSpPr txBox="1"/>
          <p:nvPr/>
        </p:nvSpPr>
        <p:spPr>
          <a:xfrm>
            <a:off x="7054269" y="1100426"/>
            <a:ext cx="1258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u</a:t>
            </a:r>
            <a:r>
              <a:rPr lang="en-US" sz="2400" b="1" i="1" dirty="0" smtClean="0">
                <a:solidFill>
                  <a:srgbClr val="FF0000"/>
                </a:solidFill>
              </a:rPr>
              <a:t>-quark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300" y="775672"/>
            <a:ext cx="3890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Semi-Inclusive Deep Inelastic Scattering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2120900" y="1145004"/>
            <a:ext cx="330200" cy="5440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8674" y="1790700"/>
            <a:ext cx="3611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Transverse Momentum distributions</a:t>
            </a:r>
          </a:p>
          <a:p>
            <a:pPr algn="ctr"/>
            <a:r>
              <a:rPr lang="en-US" dirty="0" smtClean="0"/>
              <a:t>(TMDs)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71056" y="3505200"/>
            <a:ext cx="4472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Precise </a:t>
            </a:r>
            <a:r>
              <a:rPr lang="en-US" sz="2400" dirty="0" err="1" smtClean="0"/>
              <a:t>partonic</a:t>
            </a:r>
            <a:r>
              <a:rPr lang="en-US" sz="2400" dirty="0" smtClean="0"/>
              <a:t> imaging </a:t>
            </a:r>
          </a:p>
          <a:p>
            <a:pPr algn="ctr"/>
            <a:r>
              <a:rPr lang="en-US" sz="2400" dirty="0" smtClean="0"/>
              <a:t>in </a:t>
            </a:r>
            <a:r>
              <a:rPr lang="en-US" sz="2400" b="1" dirty="0" smtClean="0">
                <a:solidFill>
                  <a:srgbClr val="0000FF"/>
                </a:solidFill>
              </a:rPr>
              <a:t>transverse momentum </a:t>
            </a:r>
            <a:r>
              <a:rPr lang="en-US" sz="2400" dirty="0" smtClean="0"/>
              <a:t>space </a:t>
            </a:r>
            <a:endParaRPr lang="en-US" sz="2400" dirty="0"/>
          </a:p>
        </p:txBody>
      </p:sp>
      <p:pic>
        <p:nvPicPr>
          <p:cNvPr id="18" name="Picture 17" descr="Screen Shot 2017-06-16 at 3.14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1576"/>
            <a:ext cx="4552698" cy="19685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46458" y="3369876"/>
            <a:ext cx="4244340" cy="2659709"/>
            <a:chOff x="5523394" y="5401735"/>
            <a:chExt cx="4244340" cy="265970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3394" y="5455404"/>
              <a:ext cx="4244340" cy="2606040"/>
            </a:xfrm>
            <a:prstGeom prst="rect">
              <a:avLst/>
            </a:prstGeom>
          </p:spPr>
        </p:pic>
        <p:sp>
          <p:nvSpPr>
            <p:cNvPr id="40" name="Up Arrow 39"/>
            <p:cNvSpPr/>
            <p:nvPr/>
          </p:nvSpPr>
          <p:spPr bwMode="auto">
            <a:xfrm>
              <a:off x="6027899" y="5401735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1" name="Up Arrow 40"/>
            <p:cNvSpPr/>
            <p:nvPr/>
          </p:nvSpPr>
          <p:spPr bwMode="auto">
            <a:xfrm>
              <a:off x="7071507" y="5648003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2" name="Up Arrow 41"/>
            <p:cNvSpPr/>
            <p:nvPr/>
          </p:nvSpPr>
          <p:spPr bwMode="auto">
            <a:xfrm>
              <a:off x="8267148" y="5972313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245100" y="49700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054600" y="4660900"/>
            <a:ext cx="2976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Evolution in x (and Q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0" y="5352108"/>
            <a:ext cx="3962400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An EIC will explore the fundamental dynamical structure of hadrons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0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pic>
        <p:nvPicPr>
          <p:cNvPr id="7" name="Picture 6" descr="g1-scaling-violatio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1" y="914400"/>
            <a:ext cx="3804344" cy="5194300"/>
          </a:xfrm>
          <a:prstGeom prst="rect">
            <a:avLst/>
          </a:prstGeom>
        </p:spPr>
      </p:pic>
      <p:pic>
        <p:nvPicPr>
          <p:cNvPr id="9" name="Picture 8" descr="eic-g1-q2slope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129" y="2844800"/>
            <a:ext cx="5698839" cy="25770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152825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 smtClean="0">
                <a:solidFill>
                  <a:srgbClr val="FF0000"/>
                </a:solidFill>
                <a:latin typeface="+mj-lt"/>
              </a:rPr>
              <a:t>Proton’s </a:t>
            </a:r>
            <a:r>
              <a:rPr lang="en-GB" sz="2900" b="1" dirty="0" err="1" smtClean="0">
                <a:solidFill>
                  <a:srgbClr val="FF0000"/>
                </a:solidFill>
                <a:latin typeface="+mj-lt"/>
              </a:rPr>
              <a:t>helicity</a:t>
            </a:r>
            <a:r>
              <a:rPr lang="en-GB" sz="2900" b="1" dirty="0" smtClean="0">
                <a:solidFill>
                  <a:srgbClr val="FF0000"/>
                </a:solidFill>
                <a:latin typeface="+mj-lt"/>
              </a:rPr>
              <a:t> structure - </a:t>
            </a:r>
            <a:r>
              <a:rPr lang="en-GB" sz="29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GB" sz="2900" b="1" dirty="0" smtClean="0">
                <a:solidFill>
                  <a:srgbClr val="FF0000"/>
                </a:solidFill>
                <a:latin typeface="+mj-lt"/>
              </a:rPr>
              <a:t>g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141832" y="2034836"/>
            <a:ext cx="6291573" cy="1052230"/>
            <a:chOff x="2218032" y="1031536"/>
            <a:chExt cx="6291573" cy="1052230"/>
          </a:xfrm>
        </p:grpSpPr>
        <p:sp>
          <p:nvSpPr>
            <p:cNvPr id="10" name="Notched Right Arrow 9"/>
            <p:cNvSpPr/>
            <p:nvPr/>
          </p:nvSpPr>
          <p:spPr>
            <a:xfrm rot="20111275">
              <a:off x="2218032" y="1822162"/>
              <a:ext cx="2939942" cy="261604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051085" y="1031536"/>
              <a:ext cx="3458520" cy="733856"/>
              <a:chOff x="5051085" y="1031536"/>
              <a:chExt cx="3458520" cy="733856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502400" y="1101495"/>
                <a:ext cx="20072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g</a:t>
                </a:r>
                <a:r>
                  <a:rPr lang="en-US" b="1" baseline="-25000" dirty="0" smtClean="0"/>
                  <a:t>1</a:t>
                </a:r>
                <a:r>
                  <a:rPr lang="en-US" b="1" dirty="0" smtClean="0"/>
                  <a:t> scaling violation</a:t>
                </a:r>
                <a:endParaRPr lang="en-US" b="1" dirty="0"/>
              </a:p>
            </p:txBody>
          </p:sp>
          <p:graphicFrame>
            <p:nvGraphicFramePr>
              <p:cNvPr id="11" name="Object 10"/>
              <p:cNvGraphicFramePr>
                <a:graphicFrameLocks noChangeAspect="1"/>
              </p:cNvGraphicFramePr>
              <p:nvPr/>
            </p:nvGraphicFramePr>
            <p:xfrm>
              <a:off x="5051085" y="1031536"/>
              <a:ext cx="1057615" cy="7338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08357" name="Equation" r:id="rId5" imgW="622300" imgH="431800" progId="Equation.3">
                      <p:embed/>
                    </p:oleObj>
                  </mc:Choice>
                  <mc:Fallback>
                    <p:oleObj name="Equation" r:id="rId5" imgW="622300" imgH="431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51085" y="1031536"/>
                            <a:ext cx="1057615" cy="73385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7" name="Group 16"/>
          <p:cNvGrpSpPr/>
          <p:nvPr/>
        </p:nvGrpSpPr>
        <p:grpSpPr>
          <a:xfrm>
            <a:off x="5473700" y="5409117"/>
            <a:ext cx="1739900" cy="810594"/>
            <a:chOff x="5473700" y="5396417"/>
            <a:chExt cx="1739900" cy="810594"/>
          </a:xfrm>
        </p:grpSpPr>
        <p:sp>
          <p:nvSpPr>
            <p:cNvPr id="15" name="Down Arrow 14"/>
            <p:cNvSpPr/>
            <p:nvPr/>
          </p:nvSpPr>
          <p:spPr>
            <a:xfrm>
              <a:off x="5473700" y="5396417"/>
              <a:ext cx="1739900" cy="30588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5588000" y="5657850"/>
            <a:ext cx="1431925" cy="54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8358" name="Equation" r:id="rId7" imgW="431800" imgH="165100" progId="Equation.3">
                    <p:embed/>
                  </p:oleObj>
                </mc:Choice>
                <mc:Fallback>
                  <p:oleObj name="Equation" r:id="rId7" imgW="4318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8000" y="5657850"/>
                          <a:ext cx="1431925" cy="5491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/>
          <p:cNvGrpSpPr/>
          <p:nvPr/>
        </p:nvGrpSpPr>
        <p:grpSpPr>
          <a:xfrm>
            <a:off x="3857625" y="1629375"/>
            <a:ext cx="3147015" cy="369332"/>
            <a:chOff x="457200" y="2328239"/>
            <a:chExt cx="3147015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457200" y="2328239"/>
              <a:ext cx="3147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b="1" dirty="0" smtClean="0">
                  <a:solidFill>
                    <a:srgbClr val="FF0000"/>
                  </a:solidFill>
                </a:rPr>
                <a:t>g(x,Q</a:t>
              </a:r>
              <a:r>
                <a:rPr lang="en-US" b="1" baseline="30000" dirty="0" smtClean="0">
                  <a:solidFill>
                    <a:srgbClr val="FF0000"/>
                  </a:solidFill>
                </a:rPr>
                <a:t>2</a:t>
              </a:r>
              <a:r>
                <a:rPr lang="en-US" b="1" dirty="0" smtClean="0">
                  <a:solidFill>
                    <a:srgbClr val="FF0000"/>
                  </a:solidFill>
                </a:rPr>
                <a:t>)</a:t>
              </a:r>
              <a:r>
                <a:rPr lang="en-US" b="1" dirty="0" smtClean="0">
                  <a:solidFill>
                    <a:srgbClr val="0000FF"/>
                  </a:solidFill>
                </a:rPr>
                <a:t>=</a:t>
              </a:r>
              <a:r>
                <a:rPr lang="en-US" b="1" dirty="0" err="1" smtClean="0">
                  <a:solidFill>
                    <a:srgbClr val="0000FF"/>
                  </a:solidFill>
                </a:rPr>
                <a:t>g</a:t>
              </a:r>
              <a:r>
                <a:rPr lang="en-US" b="1" dirty="0" smtClean="0">
                  <a:solidFill>
                    <a:srgbClr val="0000FF"/>
                  </a:solidFill>
                </a:rPr>
                <a:t>      (x,Q</a:t>
              </a:r>
              <a:r>
                <a:rPr lang="en-US" b="1" baseline="30000" dirty="0" smtClean="0">
                  <a:solidFill>
                    <a:srgbClr val="0000FF"/>
                  </a:solidFill>
                </a:rPr>
                <a:t>2</a:t>
              </a:r>
              <a:r>
                <a:rPr lang="en-US" b="1" dirty="0" smtClean="0">
                  <a:solidFill>
                    <a:srgbClr val="0000FF"/>
                  </a:solidFill>
                </a:rPr>
                <a:t>)-g      (x,Q</a:t>
              </a:r>
              <a:r>
                <a:rPr lang="en-US" b="1" baseline="30000" dirty="0" smtClean="0">
                  <a:solidFill>
                    <a:srgbClr val="0000FF"/>
                  </a:solidFill>
                </a:rPr>
                <a:t>2</a:t>
              </a:r>
              <a:r>
                <a:rPr lang="en-US" b="1" dirty="0" smtClean="0">
                  <a:solidFill>
                    <a:srgbClr val="0000FF"/>
                  </a:solidFill>
                </a:rPr>
                <a:t>)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1630165" y="2495337"/>
              <a:ext cx="211679" cy="11140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574460" y="2597311"/>
              <a:ext cx="211679" cy="1114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673845" y="2502917"/>
              <a:ext cx="211679" cy="11140"/>
            </a:xfrm>
            <a:prstGeom prst="straightConnector1">
              <a:avLst/>
            </a:prstGeom>
            <a:ln w="1905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>
              <a:off x="2618140" y="2604891"/>
              <a:ext cx="211679" cy="1114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285949" y="695270"/>
            <a:ext cx="2858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It is measured in inclusive data via spin asymmetry:</a:t>
            </a:r>
          </a:p>
          <a:p>
            <a:pPr algn="ctr"/>
            <a:r>
              <a:rPr lang="en-US" b="1" dirty="0" smtClean="0"/>
              <a:t>A</a:t>
            </a:r>
            <a:r>
              <a:rPr lang="en-US" b="1" baseline="-25000" dirty="0" smtClean="0"/>
              <a:t>LL</a:t>
            </a:r>
            <a:r>
              <a:rPr lang="en-US" b="1" dirty="0" smtClean="0"/>
              <a:t> -&gt; </a:t>
            </a:r>
            <a:r>
              <a:rPr lang="en-US" b="1" dirty="0" smtClean="0">
                <a:latin typeface="Symbol" charset="2"/>
                <a:cs typeface="Symbol" charset="2"/>
              </a:rPr>
              <a:t>D</a:t>
            </a:r>
            <a:r>
              <a:rPr lang="en-US" b="1" dirty="0" smtClean="0"/>
              <a:t>q</a:t>
            </a:r>
            <a:endParaRPr lang="en-US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574702" y="4209395"/>
            <a:ext cx="2214411" cy="1321457"/>
            <a:chOff x="494922" y="4827460"/>
            <a:chExt cx="2214411" cy="1321457"/>
          </a:xfrm>
        </p:grpSpPr>
        <p:sp>
          <p:nvSpPr>
            <p:cNvPr id="30" name="Right Triangle 29"/>
            <p:cNvSpPr/>
            <p:nvPr/>
          </p:nvSpPr>
          <p:spPr bwMode="auto">
            <a:xfrm>
              <a:off x="543965" y="4827460"/>
              <a:ext cx="2165368" cy="1321457"/>
            </a:xfrm>
            <a:prstGeom prst="rtTriangl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360000">
              <a:off x="494922" y="5559992"/>
              <a:ext cx="124244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world data</a:t>
              </a:r>
            </a:p>
            <a:p>
              <a:r>
                <a:rPr lang="en-US" sz="1600" dirty="0" smtClean="0">
                  <a:solidFill>
                    <a:srgbClr val="FF0000"/>
                  </a:solidFill>
                </a:rPr>
                <a:t>till EIC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2" name="Picture 31" descr="uli_dis.diagra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929" y="731240"/>
            <a:ext cx="2360081" cy="94296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05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00" y="1460718"/>
            <a:ext cx="4866398" cy="474703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35806" y="2759626"/>
            <a:ext cx="35081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plots includes </a:t>
            </a:r>
            <a:r>
              <a:rPr lang="en-US" b="1" dirty="0" smtClean="0">
                <a:solidFill>
                  <a:srgbClr val="FF0000"/>
                </a:solidFill>
              </a:rPr>
              <a:t>only low electron-beam energies </a:t>
            </a:r>
            <a:r>
              <a:rPr lang="en-US" b="1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/>
              <a:t>can be pushed to </a:t>
            </a:r>
            <a:r>
              <a:rPr lang="en-US" dirty="0" err="1" smtClean="0"/>
              <a:t>x</a:t>
            </a:r>
            <a:r>
              <a:rPr lang="en-US" dirty="0" smtClean="0"/>
              <a:t>=10</a:t>
            </a:r>
            <a:r>
              <a:rPr lang="en-US" baseline="30000" dirty="0" smtClean="0"/>
              <a:t>-4  </a:t>
            </a:r>
            <a:r>
              <a:rPr lang="en-US" dirty="0" smtClean="0"/>
              <a:t>with 20 </a:t>
            </a:r>
            <a:r>
              <a:rPr lang="en-US" dirty="0" err="1" smtClean="0"/>
              <a:t>x</a:t>
            </a:r>
            <a:r>
              <a:rPr lang="en-US" dirty="0" smtClean="0"/>
              <a:t> 250 </a:t>
            </a:r>
            <a:r>
              <a:rPr lang="en-US" dirty="0" err="1" smtClean="0"/>
              <a:t>GeV</a:t>
            </a:r>
            <a:r>
              <a:rPr lang="en-US" dirty="0" smtClean="0"/>
              <a:t> data 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76467" y="4080301"/>
            <a:ext cx="36675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688" indent="-166688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(SI)DIS @ </a:t>
            </a:r>
            <a:r>
              <a:rPr lang="en-US" b="1" dirty="0" err="1" smtClean="0">
                <a:solidFill>
                  <a:srgbClr val="FF0000"/>
                </a:solidFill>
              </a:rPr>
              <a:t>eRHIC</a:t>
            </a:r>
            <a:r>
              <a:rPr lang="en-US" b="1" dirty="0" smtClean="0">
                <a:solidFill>
                  <a:srgbClr val="FF0000"/>
                </a:solidFill>
              </a:rPr>
              <a:t> limited by   </a:t>
            </a:r>
            <a:r>
              <a:rPr lang="en-US" b="1" dirty="0" err="1" smtClean="0">
                <a:solidFill>
                  <a:srgbClr val="FF0000"/>
                </a:solidFill>
              </a:rPr>
              <a:t>systematics</a:t>
            </a:r>
            <a:r>
              <a:rPr lang="en-US" b="1" dirty="0" smtClean="0">
                <a:solidFill>
                  <a:srgbClr val="FF0000"/>
                </a:solidFill>
              </a:rPr>
              <a:t>   </a:t>
            </a:r>
          </a:p>
          <a:p>
            <a:pPr marL="623888" lvl="1" indent="-166688">
              <a:buSzPct val="80000"/>
              <a:buFont typeface="Wingdings" charset="2"/>
              <a:buChar char="Ø"/>
            </a:pPr>
            <a:r>
              <a:rPr lang="en-US" b="1" dirty="0" smtClean="0"/>
              <a:t>rel. </a:t>
            </a:r>
            <a:r>
              <a:rPr lang="en-US" b="1" dirty="0" err="1" smtClean="0"/>
              <a:t>lumi</a:t>
            </a:r>
            <a:r>
              <a:rPr lang="en-US" b="1" dirty="0" smtClean="0"/>
              <a:t>, </a:t>
            </a:r>
            <a:r>
              <a:rPr lang="en-US" b="1" dirty="0" err="1" smtClean="0"/>
              <a:t>polarimetry</a:t>
            </a:r>
            <a:r>
              <a:rPr lang="en-US" b="1" dirty="0" smtClean="0"/>
              <a:t>,   detector performance need to be well under control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476467" y="5546320"/>
            <a:ext cx="3667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688" indent="-166688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QED </a:t>
            </a:r>
            <a:r>
              <a:rPr lang="en-US" b="1" dirty="0" err="1" smtClean="0">
                <a:solidFill>
                  <a:srgbClr val="FF0000"/>
                </a:solidFill>
              </a:rPr>
              <a:t>radiative</a:t>
            </a:r>
            <a:r>
              <a:rPr lang="en-US" b="1" dirty="0" smtClean="0">
                <a:solidFill>
                  <a:srgbClr val="FF0000"/>
                </a:solidFill>
              </a:rPr>
              <a:t> corrections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635806" y="3710969"/>
            <a:ext cx="2904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Constrains on hardware: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152825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 smtClean="0">
                <a:solidFill>
                  <a:srgbClr val="FF0000"/>
                </a:solidFill>
                <a:latin typeface="+mj-lt"/>
              </a:rPr>
              <a:t>Proton’s </a:t>
            </a:r>
            <a:r>
              <a:rPr lang="en-GB" sz="2900" b="1" dirty="0" err="1" smtClean="0">
                <a:solidFill>
                  <a:srgbClr val="FF0000"/>
                </a:solidFill>
                <a:latin typeface="+mj-lt"/>
              </a:rPr>
              <a:t>helicity</a:t>
            </a:r>
            <a:r>
              <a:rPr lang="en-GB" sz="2900" b="1" dirty="0" smtClean="0">
                <a:solidFill>
                  <a:srgbClr val="FF0000"/>
                </a:solidFill>
                <a:latin typeface="+mj-lt"/>
              </a:rPr>
              <a:t> structure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573" y="646996"/>
            <a:ext cx="7181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DIS scaling violations mainly determine </a:t>
            </a:r>
            <a:r>
              <a:rPr lang="en-US" b="1" dirty="0" err="1" smtClean="0"/>
              <a:t>Δg</a:t>
            </a:r>
            <a:r>
              <a:rPr lang="en-US" b="1" dirty="0" smtClean="0"/>
              <a:t> at small </a:t>
            </a:r>
            <a:r>
              <a:rPr lang="en-US" b="1" dirty="0" err="1" smtClean="0"/>
              <a:t>x</a:t>
            </a:r>
            <a:r>
              <a:rPr lang="en-US" b="1" dirty="0" smtClean="0"/>
              <a:t>  </a:t>
            </a:r>
            <a:r>
              <a:rPr lang="en-US" sz="1400" dirty="0" smtClean="0"/>
              <a:t> </a:t>
            </a:r>
          </a:p>
          <a:p>
            <a:r>
              <a:rPr lang="en-US" b="1" dirty="0" smtClean="0"/>
              <a:t>furthermore SIDIS data provide detailed </a:t>
            </a:r>
            <a:r>
              <a:rPr lang="en-US" b="1" dirty="0" smtClean="0">
                <a:solidFill>
                  <a:srgbClr val="0000FF"/>
                </a:solidFill>
              </a:rPr>
              <a:t>flavor separation of sea quark 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20" name="Gruppierung 20"/>
          <p:cNvGrpSpPr/>
          <p:nvPr/>
        </p:nvGrpSpPr>
        <p:grpSpPr>
          <a:xfrm>
            <a:off x="3272362" y="3697856"/>
            <a:ext cx="1834589" cy="1634311"/>
            <a:chOff x="3323162" y="4193156"/>
            <a:chExt cx="1834589" cy="1634311"/>
          </a:xfrm>
        </p:grpSpPr>
        <p:sp>
          <p:nvSpPr>
            <p:cNvPr id="21" name="Textfeld 9"/>
            <p:cNvSpPr txBox="1"/>
            <p:nvPr/>
          </p:nvSpPr>
          <p:spPr>
            <a:xfrm>
              <a:off x="3336394" y="4193156"/>
              <a:ext cx="18213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dramatic reduction </a:t>
              </a:r>
            </a:p>
            <a:p>
              <a:r>
                <a:rPr lang="en-US" sz="1400" b="1" dirty="0" smtClean="0">
                  <a:solidFill>
                    <a:srgbClr val="0000FF"/>
                  </a:solidFill>
                </a:rPr>
                <a:t>of uncertainties: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22" name="Gerade Verbindung mit Pfeil 13"/>
            <p:cNvCxnSpPr/>
            <p:nvPr/>
          </p:nvCxnSpPr>
          <p:spPr>
            <a:xfrm>
              <a:off x="3323162" y="4413250"/>
              <a:ext cx="13228" cy="81911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15"/>
            <p:cNvCxnSpPr/>
            <p:nvPr/>
          </p:nvCxnSpPr>
          <p:spPr>
            <a:xfrm rot="16200000" flipV="1">
              <a:off x="3091590" y="5582666"/>
              <a:ext cx="489600" cy="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4"/>
          <p:cNvSpPr>
            <a:spLocks/>
          </p:cNvSpPr>
          <p:nvPr/>
        </p:nvSpPr>
        <p:spPr bwMode="auto">
          <a:xfrm>
            <a:off x="5597144" y="1651000"/>
            <a:ext cx="3321422" cy="1077218"/>
          </a:xfrm>
          <a:prstGeom prst="rect">
            <a:avLst/>
          </a:prstGeom>
          <a:solidFill>
            <a:srgbClr val="FFF7CB"/>
          </a:solidFill>
          <a:ln w="2540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yet, small x behavior completely </a:t>
            </a:r>
            <a:endParaRPr lang="en-US" sz="1600" dirty="0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Corbel Bold" charset="0"/>
            </a:endParaRPr>
          </a:p>
          <a:p>
            <a:pPr algn="ctr">
              <a:spcBef>
                <a:spcPts val="200"/>
              </a:spcBef>
            </a:pP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unconstrained  </a:t>
            </a:r>
            <a:endParaRPr lang="en-US" sz="1800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  <a:p>
            <a:pPr algn="ctr">
              <a:spcBef>
                <a:spcPts val="200"/>
              </a:spcBef>
            </a:pPr>
            <a:r>
              <a:rPr lang="en-US" sz="1400" dirty="0" smtClean="0">
                <a:solidFill>
                  <a:srgbClr val="343434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 </a:t>
            </a:r>
            <a:r>
              <a:rPr lang="en-US" sz="1400" dirty="0" smtClean="0">
                <a:solidFill>
                  <a:srgbClr val="343434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determines </a:t>
            </a:r>
            <a:r>
              <a:rPr lang="en-US" sz="1400" dirty="0">
                <a:solidFill>
                  <a:srgbClr val="343434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x-</a:t>
            </a:r>
            <a:r>
              <a:rPr lang="en-US" sz="1400" dirty="0" smtClean="0">
                <a:solidFill>
                  <a:srgbClr val="343434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integral,</a:t>
            </a:r>
          </a:p>
          <a:p>
            <a:pPr algn="ctr">
              <a:spcBef>
                <a:spcPts val="200"/>
              </a:spcBef>
            </a:pPr>
            <a:r>
              <a:rPr lang="en-US" sz="1400" dirty="0" smtClean="0">
                <a:solidFill>
                  <a:srgbClr val="343434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which </a:t>
            </a:r>
            <a:r>
              <a:rPr lang="en-US" sz="1400" dirty="0">
                <a:solidFill>
                  <a:srgbClr val="343434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enters proton spin </a:t>
            </a:r>
            <a:r>
              <a:rPr lang="en-US" sz="1400" dirty="0" smtClean="0">
                <a:solidFill>
                  <a:srgbClr val="343434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sum</a:t>
            </a:r>
            <a:endParaRPr lang="en-US" sz="1400" dirty="0">
              <a:solidFill>
                <a:srgbClr val="343434"/>
              </a:solidFill>
              <a:latin typeface="Comic Sans MS"/>
              <a:ea typeface="ＭＳ Ｐゴシック" charset="0"/>
              <a:cs typeface="Comic Sans MS"/>
              <a:sym typeface="Corbel Bold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3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8311" y="135847"/>
            <a:ext cx="7153598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 smtClean="0">
                <a:solidFill>
                  <a:srgbClr val="FF0000"/>
                </a:solidFill>
              </a:rPr>
              <a:t>Most Compelling </a:t>
            </a:r>
            <a:r>
              <a:rPr lang="en-GB" sz="2900" b="1" dirty="0">
                <a:solidFill>
                  <a:srgbClr val="FF0000"/>
                </a:solidFill>
              </a:rPr>
              <a:t>P</a:t>
            </a:r>
            <a:r>
              <a:rPr lang="en-GB" sz="2900" b="1" dirty="0" smtClean="0">
                <a:solidFill>
                  <a:srgbClr val="FF0000"/>
                </a:solidFill>
              </a:rPr>
              <a:t>hysics </a:t>
            </a:r>
            <a:r>
              <a:rPr lang="en-GB" sz="2900" b="1" dirty="0">
                <a:solidFill>
                  <a:srgbClr val="FF0000"/>
                </a:solidFill>
              </a:rPr>
              <a:t>G</a:t>
            </a:r>
            <a:r>
              <a:rPr lang="en-GB" sz="2900" b="1" dirty="0" smtClean="0">
                <a:solidFill>
                  <a:srgbClr val="FF0000"/>
                </a:solidFill>
              </a:rPr>
              <a:t>oals</a:t>
            </a:r>
            <a:endParaRPr lang="en-GB" sz="29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038" y="112097"/>
            <a:ext cx="1231895" cy="80940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8978" y="812570"/>
            <a:ext cx="8927290" cy="1422163"/>
            <a:chOff x="108978" y="812570"/>
            <a:chExt cx="8927290" cy="1422163"/>
          </a:xfrm>
        </p:grpSpPr>
        <p:sp>
          <p:nvSpPr>
            <p:cNvPr id="9" name="Abgerundetes Rechteck 10"/>
            <p:cNvSpPr/>
            <p:nvPr/>
          </p:nvSpPr>
          <p:spPr>
            <a:xfrm>
              <a:off x="136586" y="841321"/>
              <a:ext cx="6688058" cy="139341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0" name="Textfeld 13"/>
            <p:cNvSpPr txBox="1"/>
            <p:nvPr/>
          </p:nvSpPr>
          <p:spPr>
            <a:xfrm>
              <a:off x="481566" y="812570"/>
              <a:ext cx="63430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How are sea quarks and </a:t>
              </a:r>
              <a:r>
                <a:rPr lang="en-US" sz="2000" dirty="0" smtClean="0"/>
                <a:t>gluons, </a:t>
              </a:r>
              <a:r>
                <a:rPr lang="en-US" sz="2000" dirty="0"/>
                <a:t>and their </a:t>
              </a:r>
              <a:r>
                <a:rPr lang="en-US" sz="2000" dirty="0" smtClean="0"/>
                <a:t>spins, </a:t>
              </a:r>
              <a:r>
                <a:rPr lang="en-US" sz="2000" dirty="0">
                  <a:solidFill>
                    <a:srgbClr val="FF0000"/>
                  </a:solidFill>
                </a:rPr>
                <a:t>distributed</a:t>
              </a:r>
            </a:p>
            <a:p>
              <a:r>
                <a:rPr lang="en-US" sz="2000" dirty="0">
                  <a:solidFill>
                    <a:srgbClr val="FF0000"/>
                  </a:solidFill>
                </a:rPr>
                <a:t>in space and momentum</a:t>
              </a:r>
              <a:r>
                <a:rPr lang="en-US" sz="2000" dirty="0"/>
                <a:t> inside the nucleon?</a:t>
              </a:r>
              <a:endParaRPr lang="en-US" sz="2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11" name="Gruppierung 7"/>
            <p:cNvGrpSpPr/>
            <p:nvPr/>
          </p:nvGrpSpPr>
          <p:grpSpPr>
            <a:xfrm>
              <a:off x="108978" y="1441512"/>
              <a:ext cx="943454" cy="539518"/>
              <a:chOff x="-75398" y="1886000"/>
              <a:chExt cx="1069596" cy="811953"/>
            </a:xfrm>
          </p:grpSpPr>
          <p:pic>
            <p:nvPicPr>
              <p:cNvPr id="14" name="Bild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75398" y="1886000"/>
                <a:ext cx="495300" cy="698500"/>
              </a:xfrm>
              <a:prstGeom prst="rect">
                <a:avLst/>
              </a:prstGeom>
            </p:spPr>
          </p:pic>
          <p:sp>
            <p:nvSpPr>
              <p:cNvPr id="15" name="Textfeld 16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2" name="Textfeld 17"/>
            <p:cNvSpPr txBox="1"/>
            <p:nvPr/>
          </p:nvSpPr>
          <p:spPr>
            <a:xfrm>
              <a:off x="567238" y="1438506"/>
              <a:ext cx="476725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How do the </a:t>
              </a:r>
              <a:r>
                <a:rPr lang="en-US" sz="1600" dirty="0">
                  <a:solidFill>
                    <a:srgbClr val="0000FF"/>
                  </a:solidFill>
                </a:rPr>
                <a:t>nucleon properties emerge </a:t>
              </a:r>
              <a:r>
                <a:rPr lang="en-US" sz="1600" dirty="0"/>
                <a:t>from them and</a:t>
              </a:r>
            </a:p>
            <a:p>
              <a:r>
                <a:rPr lang="en-US" sz="1600" dirty="0"/>
                <a:t>their interactions?</a:t>
              </a:r>
              <a:endParaRPr lang="en-US" sz="1600" dirty="0" smtClean="0">
                <a:latin typeface="Comic Sans MS"/>
                <a:cs typeface="Comic Sans MS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>
              <a:alphaModFix/>
            </a:blip>
            <a:srcRect/>
            <a:stretch>
              <a:fillRect/>
            </a:stretch>
          </p:blipFill>
          <p:spPr bwMode="auto">
            <a:xfrm>
              <a:off x="6917103" y="1045281"/>
              <a:ext cx="2119165" cy="909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136586" y="2358595"/>
            <a:ext cx="9052011" cy="1556522"/>
            <a:chOff x="114469" y="4451061"/>
            <a:chExt cx="9052011" cy="1556522"/>
          </a:xfrm>
        </p:grpSpPr>
        <p:grpSp>
          <p:nvGrpSpPr>
            <p:cNvPr id="17" name="Gruppierung 48"/>
            <p:cNvGrpSpPr/>
            <p:nvPr/>
          </p:nvGrpSpPr>
          <p:grpSpPr>
            <a:xfrm>
              <a:off x="114469" y="4451061"/>
              <a:ext cx="6710176" cy="1556522"/>
              <a:chOff x="114469" y="4696598"/>
              <a:chExt cx="6710176" cy="1735649"/>
            </a:xfrm>
          </p:grpSpPr>
          <p:sp>
            <p:nvSpPr>
              <p:cNvPr id="25" name="Abgerundetes Rechteck 11"/>
              <p:cNvSpPr/>
              <p:nvPr/>
            </p:nvSpPr>
            <p:spPr>
              <a:xfrm>
                <a:off x="148168" y="4696598"/>
                <a:ext cx="6676477" cy="1735649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uppierung 7"/>
              <p:cNvGrpSpPr/>
              <p:nvPr/>
            </p:nvGrpSpPr>
            <p:grpSpPr>
              <a:xfrm>
                <a:off x="114469" y="5196482"/>
                <a:ext cx="3217775" cy="572445"/>
                <a:chOff x="-2956041" y="1936192"/>
                <a:chExt cx="3950239" cy="761761"/>
              </a:xfrm>
            </p:grpSpPr>
            <p:pic>
              <p:nvPicPr>
                <p:cNvPr id="33" name="Bild 3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2956041" y="1936192"/>
                  <a:ext cx="514527" cy="698500"/>
                </a:xfrm>
                <a:prstGeom prst="rect">
                  <a:avLst/>
                </a:prstGeom>
              </p:spPr>
            </p:pic>
            <p:sp>
              <p:nvSpPr>
                <p:cNvPr id="34" name="Textfeld 38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27" name="Textfeld 39"/>
              <p:cNvSpPr txBox="1"/>
              <p:nvPr/>
            </p:nvSpPr>
            <p:spPr>
              <a:xfrm>
                <a:off x="567238" y="5737642"/>
                <a:ext cx="6163763" cy="652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/>
                  <a:t>Does this saturation </a:t>
                </a:r>
                <a:r>
                  <a:rPr lang="en-US" sz="1600" b="0" dirty="0" smtClean="0"/>
                  <a:t>give rise to </a:t>
                </a:r>
                <a:r>
                  <a:rPr lang="en-US" sz="1600" b="0" dirty="0" smtClean="0">
                    <a:solidFill>
                      <a:srgbClr val="0000FF"/>
                    </a:solidFill>
                  </a:rPr>
                  <a:t>a gluonic </a:t>
                </a:r>
                <a:r>
                  <a:rPr lang="en-US" sz="1600" b="0" dirty="0">
                    <a:solidFill>
                      <a:srgbClr val="0000FF"/>
                    </a:solidFill>
                  </a:rPr>
                  <a:t>matter </a:t>
                </a:r>
                <a:r>
                  <a:rPr lang="en-US" sz="1600" dirty="0" smtClean="0">
                    <a:solidFill>
                      <a:srgbClr val="0000FF"/>
                    </a:solidFill>
                  </a:rPr>
                  <a:t>with</a:t>
                </a:r>
                <a:r>
                  <a:rPr lang="en-US" sz="1600" b="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1600" b="0" dirty="0">
                    <a:solidFill>
                      <a:srgbClr val="0000FF"/>
                    </a:solidFill>
                  </a:rPr>
                  <a:t>universal properties</a:t>
                </a:r>
                <a:r>
                  <a:rPr lang="en-US" sz="1600" b="0" dirty="0"/>
                  <a:t> in </a:t>
                </a:r>
                <a:r>
                  <a:rPr lang="en-US" sz="1600" dirty="0" smtClean="0"/>
                  <a:t>all nuclei, even proton</a:t>
                </a:r>
                <a:r>
                  <a:rPr lang="en-US" sz="1600" b="0" dirty="0" smtClean="0"/>
                  <a:t>?</a:t>
                </a:r>
                <a:endParaRPr lang="en-US" sz="1600" dirty="0" smtClean="0">
                  <a:latin typeface="Comic Sans MS"/>
                  <a:cs typeface="Comic Sans MS"/>
                </a:endParaRPr>
              </a:p>
            </p:txBody>
          </p:sp>
          <p:grpSp>
            <p:nvGrpSpPr>
              <p:cNvPr id="28" name="Gruppierung 7"/>
              <p:cNvGrpSpPr/>
              <p:nvPr/>
            </p:nvGrpSpPr>
            <p:grpSpPr>
              <a:xfrm>
                <a:off x="134560" y="5715565"/>
                <a:ext cx="3197684" cy="716682"/>
                <a:chOff x="-2931376" y="1744261"/>
                <a:chExt cx="3925574" cy="953692"/>
              </a:xfrm>
            </p:grpSpPr>
            <p:pic>
              <p:nvPicPr>
                <p:cNvPr id="31" name="Bild 4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2931376" y="1744261"/>
                  <a:ext cx="495300" cy="698502"/>
                </a:xfrm>
                <a:prstGeom prst="rect">
                  <a:avLst/>
                </a:prstGeom>
              </p:spPr>
            </p:pic>
            <p:sp>
              <p:nvSpPr>
                <p:cNvPr id="32" name="Textfeld 45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29" name="Textfeld 34"/>
              <p:cNvSpPr txBox="1"/>
              <p:nvPr/>
            </p:nvSpPr>
            <p:spPr>
              <a:xfrm>
                <a:off x="542020" y="4745403"/>
                <a:ext cx="4899874" cy="446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What happens to the </a:t>
                </a:r>
                <a:r>
                  <a:rPr lang="en-US" sz="2000" dirty="0">
                    <a:solidFill>
                      <a:srgbClr val="FF0000"/>
                    </a:solidFill>
                  </a:rPr>
                  <a:t>gluon density in nuclei</a:t>
                </a:r>
                <a:r>
                  <a:rPr lang="en-US" sz="2000" dirty="0"/>
                  <a:t>?</a:t>
                </a:r>
                <a:endParaRPr lang="en-US" sz="2000" b="1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30" name="Textfeld 47"/>
              <p:cNvSpPr txBox="1"/>
              <p:nvPr/>
            </p:nvSpPr>
            <p:spPr>
              <a:xfrm>
                <a:off x="571265" y="5315623"/>
                <a:ext cx="6159736" cy="377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Does it </a:t>
                </a:r>
                <a:r>
                  <a:rPr lang="en-US" sz="1600" dirty="0">
                    <a:solidFill>
                      <a:srgbClr val="0000FF"/>
                    </a:solidFill>
                  </a:rPr>
                  <a:t>saturate at high </a:t>
                </a:r>
                <a:r>
                  <a:rPr lang="en-US" sz="1600" dirty="0" smtClean="0">
                    <a:solidFill>
                      <a:srgbClr val="0000FF"/>
                    </a:solidFill>
                  </a:rPr>
                  <a:t>energy</a:t>
                </a:r>
                <a:r>
                  <a:rPr lang="en-US" sz="1600" dirty="0" smtClean="0"/>
                  <a:t>?</a:t>
                </a:r>
                <a:endParaRPr lang="en-US" sz="1600" dirty="0" smtClean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847797" y="4870546"/>
              <a:ext cx="2318683" cy="1074882"/>
              <a:chOff x="5813341" y="5242532"/>
              <a:chExt cx="2318683" cy="1074882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13341" y="5637032"/>
                <a:ext cx="1050289" cy="63410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09903" y="5642384"/>
                <a:ext cx="1070462" cy="628755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859383" y="5242532"/>
                <a:ext cx="7371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gluon </a:t>
                </a:r>
              </a:p>
              <a:p>
                <a:pPr algn="ctr"/>
                <a:r>
                  <a:rPr lang="en-US" sz="1200" dirty="0"/>
                  <a:t>emission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861840" y="5248630"/>
                <a:ext cx="1270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gluon recombination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740386" y="5578885"/>
                <a:ext cx="3726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80"/>
                    </a:solidFill>
                  </a:rPr>
                  <a:t>?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739458" y="5855749"/>
                <a:ext cx="3644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80"/>
                    </a:solidFill>
                  </a:rPr>
                  <a:t>=</a:t>
                </a:r>
                <a:endParaRPr lang="en-US" sz="2400" b="1" dirty="0" smtClean="0">
                  <a:solidFill>
                    <a:srgbClr val="FF0080"/>
                  </a:solidFill>
                </a:endParaRPr>
              </a:p>
            </p:txBody>
          </p:sp>
        </p:grp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156677" y="4042870"/>
            <a:ext cx="8942872" cy="2279708"/>
            <a:chOff x="156677" y="4042870"/>
            <a:chExt cx="8942872" cy="2279708"/>
          </a:xfrm>
        </p:grpSpPr>
        <p:grpSp>
          <p:nvGrpSpPr>
            <p:cNvPr id="35" name="Group 34"/>
            <p:cNvGrpSpPr/>
            <p:nvPr/>
          </p:nvGrpSpPr>
          <p:grpSpPr>
            <a:xfrm>
              <a:off x="156677" y="4042870"/>
              <a:ext cx="6715667" cy="2279708"/>
              <a:chOff x="108978" y="2478384"/>
              <a:chExt cx="6715667" cy="2279708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08978" y="2478384"/>
                <a:ext cx="6715667" cy="2279708"/>
                <a:chOff x="176722" y="772349"/>
                <a:chExt cx="6693292" cy="2441678"/>
              </a:xfrm>
            </p:grpSpPr>
            <p:sp>
              <p:nvSpPr>
                <p:cNvPr id="40" name="Abgerundetes Rechteck 10"/>
                <p:cNvSpPr/>
                <p:nvPr/>
              </p:nvSpPr>
              <p:spPr>
                <a:xfrm>
                  <a:off x="202219" y="773114"/>
                  <a:ext cx="6667795" cy="2440913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 dirty="0">
                    <a:solidFill>
                      <a:schemeClr val="tx1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41" name="Textfeld 13"/>
                <p:cNvSpPr txBox="1"/>
                <p:nvPr/>
              </p:nvSpPr>
              <p:spPr>
                <a:xfrm>
                  <a:off x="520803" y="772349"/>
                  <a:ext cx="6255879" cy="7581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How </a:t>
                  </a:r>
                  <a:r>
                    <a:rPr lang="en-US" sz="2000" dirty="0" smtClean="0"/>
                    <a:t>does a </a:t>
                  </a:r>
                  <a:r>
                    <a:rPr lang="en-US" sz="2000" dirty="0" smtClean="0">
                      <a:solidFill>
                        <a:srgbClr val="FF0000"/>
                      </a:solidFill>
                    </a:rPr>
                    <a:t>dense </a:t>
                  </a:r>
                  <a:r>
                    <a:rPr lang="en-US" sz="2000" dirty="0">
                      <a:solidFill>
                        <a:srgbClr val="FF0000"/>
                      </a:solidFill>
                    </a:rPr>
                    <a:t>nuclear environment </a:t>
                  </a:r>
                  <a:r>
                    <a:rPr lang="en-US" sz="2000" dirty="0"/>
                    <a:t>affect the </a:t>
                  </a:r>
                  <a:r>
                    <a:rPr lang="en-US" sz="2000" dirty="0" smtClean="0"/>
                    <a:t>quarks </a:t>
                  </a:r>
                  <a:r>
                    <a:rPr lang="en-US" sz="2000" dirty="0"/>
                    <a:t>and </a:t>
                  </a:r>
                  <a:r>
                    <a:rPr lang="en-US" sz="2000" dirty="0" smtClean="0"/>
                    <a:t>gluons, their correlations and interactions?</a:t>
                  </a:r>
                  <a:endParaRPr lang="en-US" sz="2000" b="1" dirty="0">
                    <a:solidFill>
                      <a:srgbClr val="000000"/>
                    </a:solidFill>
                    <a:latin typeface="Comic Sans MS"/>
                    <a:cs typeface="Comic Sans MS"/>
                  </a:endParaRPr>
                </a:p>
              </p:txBody>
            </p:sp>
            <p:grpSp>
              <p:nvGrpSpPr>
                <p:cNvPr id="42" name="Gruppierung 7"/>
                <p:cNvGrpSpPr/>
                <p:nvPr/>
              </p:nvGrpSpPr>
              <p:grpSpPr>
                <a:xfrm>
                  <a:off x="176722" y="1481375"/>
                  <a:ext cx="871268" cy="580678"/>
                  <a:chOff x="-75398" y="1925233"/>
                  <a:chExt cx="1069596" cy="772720"/>
                </a:xfrm>
              </p:grpSpPr>
              <p:pic>
                <p:nvPicPr>
                  <p:cNvPr id="48" name="Bild 1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-75398" y="1925233"/>
                    <a:ext cx="495300" cy="698500"/>
                  </a:xfrm>
                  <a:prstGeom prst="rect">
                    <a:avLst/>
                  </a:prstGeom>
                </p:spPr>
              </p:pic>
              <p:sp>
                <p:nvSpPr>
                  <p:cNvPr id="49" name="Textfeld 16"/>
                  <p:cNvSpPr txBox="1"/>
                  <p:nvPr/>
                </p:nvSpPr>
                <p:spPr>
                  <a:xfrm>
                    <a:off x="809532" y="2390176"/>
                    <a:ext cx="18466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1400" b="1" dirty="0">
                      <a:latin typeface="Comic Sans MS"/>
                      <a:cs typeface="Comic Sans MS"/>
                    </a:endParaRPr>
                  </a:p>
                </p:txBody>
              </p:sp>
            </p:grpSp>
            <p:grpSp>
              <p:nvGrpSpPr>
                <p:cNvPr id="43" name="Gruppierung 7"/>
                <p:cNvGrpSpPr/>
                <p:nvPr/>
              </p:nvGrpSpPr>
              <p:grpSpPr>
                <a:xfrm>
                  <a:off x="176722" y="2044699"/>
                  <a:ext cx="871268" cy="922417"/>
                  <a:chOff x="-75398" y="1470479"/>
                  <a:chExt cx="1069596" cy="1227474"/>
                </a:xfrm>
              </p:grpSpPr>
              <p:pic>
                <p:nvPicPr>
                  <p:cNvPr id="46" name="Bild 20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-75398" y="1470479"/>
                    <a:ext cx="495300" cy="698499"/>
                  </a:xfrm>
                  <a:prstGeom prst="rect">
                    <a:avLst/>
                  </a:prstGeom>
                </p:spPr>
              </p:pic>
              <p:sp>
                <p:nvSpPr>
                  <p:cNvPr id="47" name="Textfeld 21"/>
                  <p:cNvSpPr txBox="1"/>
                  <p:nvPr/>
                </p:nvSpPr>
                <p:spPr>
                  <a:xfrm>
                    <a:off x="809532" y="2390176"/>
                    <a:ext cx="18466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1400" b="1" dirty="0">
                      <a:latin typeface="Comic Sans MS"/>
                      <a:cs typeface="Comic Sans MS"/>
                    </a:endParaRPr>
                  </a:p>
                </p:txBody>
              </p:sp>
            </p:grpSp>
            <p:sp>
              <p:nvSpPr>
                <p:cNvPr id="44" name="Textfeld 22"/>
                <p:cNvSpPr txBox="1"/>
                <p:nvPr/>
              </p:nvSpPr>
              <p:spPr>
                <a:xfrm>
                  <a:off x="637469" y="1533776"/>
                  <a:ext cx="6176762" cy="6263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400"/>
                    </a:spcBef>
                  </a:pPr>
                  <a:r>
                    <a:rPr lang="en-US" sz="1600" dirty="0">
                      <a:solidFill>
                        <a:srgbClr val="292934"/>
                      </a:solidFill>
                    </a:rPr>
                    <a:t>How do color-charged quarks and gluons, and colorless jets, </a:t>
                  </a:r>
                  <a:r>
                    <a:rPr lang="en-US" sz="1600" dirty="0">
                      <a:solidFill>
                        <a:srgbClr val="0000FF"/>
                      </a:solidFill>
                    </a:rPr>
                    <a:t>interact with a nuclear medium</a:t>
                  </a:r>
                  <a:r>
                    <a:rPr lang="en-US" sz="1600" dirty="0">
                      <a:solidFill>
                        <a:srgbClr val="292934"/>
                      </a:solidFill>
                    </a:rPr>
                    <a:t>?</a:t>
                  </a:r>
                </a:p>
              </p:txBody>
            </p:sp>
            <p:sp>
              <p:nvSpPr>
                <p:cNvPr id="45" name="Textfeld 17"/>
                <p:cNvSpPr txBox="1"/>
                <p:nvPr/>
              </p:nvSpPr>
              <p:spPr>
                <a:xfrm>
                  <a:off x="637469" y="2101701"/>
                  <a:ext cx="6176762" cy="6263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400"/>
                    </a:spcBef>
                  </a:pPr>
                  <a:r>
                    <a:rPr lang="en-US" sz="1600" dirty="0">
                      <a:solidFill>
                        <a:srgbClr val="292934"/>
                      </a:solidFill>
                    </a:rPr>
                    <a:t>How do the </a:t>
                  </a:r>
                  <a:r>
                    <a:rPr lang="en-US" sz="1600" dirty="0">
                      <a:solidFill>
                        <a:srgbClr val="0000FF"/>
                      </a:solidFill>
                    </a:rPr>
                    <a:t>confined hadronic states emerge </a:t>
                  </a:r>
                  <a:r>
                    <a:rPr lang="en-US" sz="1600" dirty="0">
                      <a:solidFill>
                        <a:srgbClr val="292934"/>
                      </a:solidFill>
                    </a:rPr>
                    <a:t>from these quarks and gluons? </a:t>
                  </a:r>
                </a:p>
              </p:txBody>
            </p:sp>
          </p:grpSp>
          <p:sp>
            <p:nvSpPr>
              <p:cNvPr id="38" name="Textfeld 17"/>
              <p:cNvSpPr txBox="1"/>
              <p:nvPr/>
            </p:nvSpPr>
            <p:spPr>
              <a:xfrm>
                <a:off x="571265" y="4317938"/>
                <a:ext cx="61974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400"/>
                  </a:spcBef>
                </a:pPr>
                <a:r>
                  <a:rPr lang="en-US" sz="1600" dirty="0">
                    <a:solidFill>
                      <a:srgbClr val="292934"/>
                    </a:solidFill>
                  </a:rPr>
                  <a:t>How do the quark-gluon </a:t>
                </a:r>
                <a:r>
                  <a:rPr lang="en-US" sz="1600" dirty="0">
                    <a:solidFill>
                      <a:srgbClr val="0000FF"/>
                    </a:solidFill>
                  </a:rPr>
                  <a:t>interactions create nuclear binding?</a:t>
                </a:r>
              </a:p>
            </p:txBody>
          </p:sp>
          <p:pic>
            <p:nvPicPr>
              <p:cNvPr id="39" name="Bild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978" y="4224387"/>
                <a:ext cx="404809" cy="490085"/>
              </a:xfrm>
              <a:prstGeom prst="rect">
                <a:avLst/>
              </a:prstGeom>
            </p:spPr>
          </p:pic>
        </p:grpSp>
        <p:pic>
          <p:nvPicPr>
            <p:cNvPr id="5" name="Picture 4" descr="JetInMediumSketch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7102" y="4448233"/>
              <a:ext cx="2182447" cy="1406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29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pic>
        <p:nvPicPr>
          <p:cNvPr id="6" name="DIS-Kinematics_revised copy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498" y="676276"/>
            <a:ext cx="3835402" cy="3296705"/>
          </a:xfrm>
          <a:prstGeom prst="rect">
            <a:avLst/>
          </a:prstGeom>
          <a:ln w="12700">
            <a:round/>
          </a:ln>
        </p:spPr>
      </p:pic>
      <p:sp>
        <p:nvSpPr>
          <p:cNvPr id="7" name="Rectangle 5"/>
          <p:cNvSpPr>
            <a:spLocks/>
          </p:cNvSpPr>
          <p:nvPr/>
        </p:nvSpPr>
        <p:spPr bwMode="auto">
          <a:xfrm>
            <a:off x="7738548" y="1295391"/>
            <a:ext cx="1231900" cy="67734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 eaLnBrk="1" hangingPunct="1">
              <a:spcBef>
                <a:spcPts val="1150"/>
              </a:spcBef>
            </a:pPr>
            <a:r>
              <a:rPr lang="en-US" sz="1400" dirty="0">
                <a:solidFill>
                  <a:srgbClr val="000000"/>
                </a:solidFill>
                <a:sym typeface="Comic Sans MS" charset="0"/>
              </a:rPr>
              <a:t>Measure of resolution power</a:t>
            </a: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4415391" y="2823624"/>
            <a:ext cx="1231900" cy="495309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 eaLnBrk="1" hangingPunct="1">
              <a:spcBef>
                <a:spcPts val="1150"/>
              </a:spcBef>
            </a:pPr>
            <a:r>
              <a:rPr lang="en-US" sz="1400" dirty="0">
                <a:solidFill>
                  <a:srgbClr val="000000"/>
                </a:solidFill>
                <a:sym typeface="Comic Sans MS" charset="0"/>
              </a:rPr>
              <a:t>Measure of inelasticity</a:t>
            </a: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6128807" y="2819392"/>
            <a:ext cx="1380068" cy="855144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 eaLnBrk="1" hangingPunct="1">
              <a:spcBef>
                <a:spcPts val="1150"/>
              </a:spcBef>
            </a:pPr>
            <a:r>
              <a:rPr lang="en-US" sz="1400" dirty="0">
                <a:solidFill>
                  <a:srgbClr val="000000"/>
                </a:solidFill>
                <a:sym typeface="Comic Sans MS" charset="0"/>
              </a:rPr>
              <a:t>Measure of momentum fraction of </a:t>
            </a:r>
            <a:r>
              <a:rPr lang="en-US" sz="1400" dirty="0" smtClean="0">
                <a:solidFill>
                  <a:srgbClr val="000000"/>
                </a:solidFill>
                <a:sym typeface="Comic Sans MS" charset="0"/>
              </a:rPr>
              <a:t>struck quark</a:t>
            </a:r>
            <a:endParaRPr lang="en-US" sz="1400" dirty="0">
              <a:solidFill>
                <a:srgbClr val="000000"/>
              </a:solidFill>
              <a:sym typeface="Comic Sans M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0188" y="916717"/>
            <a:ext cx="159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Kinematics:</a:t>
            </a:r>
            <a:endParaRPr lang="en-US" sz="2000" u="sng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588453"/>
              </p:ext>
            </p:extLst>
          </p:nvPr>
        </p:nvGraphicFramePr>
        <p:xfrm>
          <a:off x="7612058" y="2131518"/>
          <a:ext cx="1489607" cy="460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27" name="Equation" r:id="rId4" imgW="1231900" imgH="381000" progId="Equation.DSMT4">
                  <p:embed/>
                </p:oleObj>
              </mc:Choice>
              <mc:Fallback>
                <p:oleObj name="Equation" r:id="rId4" imgW="1231900" imgH="38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12058" y="2131518"/>
                        <a:ext cx="1489607" cy="460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7"/>
          <p:cNvSpPr>
            <a:spLocks/>
          </p:cNvSpPr>
          <p:nvPr/>
        </p:nvSpPr>
        <p:spPr bwMode="auto">
          <a:xfrm>
            <a:off x="7682992" y="2821557"/>
            <a:ext cx="1420812" cy="944029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lvl="0" algn="ctr">
              <a:defRPr sz="1800">
                <a:solidFill>
                  <a:srgbClr val="000000"/>
                </a:solidFill>
                <a:uFillTx/>
              </a:defRPr>
            </a:pPr>
            <a:r>
              <a:rPr lang="en-US" sz="1400" dirty="0">
                <a:solidFill>
                  <a:srgbClr val="322F31"/>
                </a:solidFill>
                <a:uFill>
                  <a:solidFill>
                    <a:srgbClr val="021EAA"/>
                  </a:solidFill>
                </a:uFill>
              </a:rPr>
              <a:t>C</a:t>
            </a:r>
            <a:r>
              <a:rPr lang="en-US" sz="1400" dirty="0" smtClean="0">
                <a:solidFill>
                  <a:srgbClr val="322F31"/>
                </a:solidFill>
                <a:uFill>
                  <a:solidFill>
                    <a:srgbClr val="021EAA"/>
                  </a:solidFill>
                </a:uFill>
              </a:rPr>
              <a:t>enter</a:t>
            </a:r>
            <a:r>
              <a:rPr lang="en-US" sz="1400" dirty="0">
                <a:solidFill>
                  <a:srgbClr val="322F31"/>
                </a:solidFill>
                <a:uFill>
                  <a:solidFill>
                    <a:srgbClr val="021EAA"/>
                  </a:solidFill>
                </a:uFill>
              </a:rPr>
              <a:t>-of-mass energy of electron-hadron system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983691"/>
              </p:ext>
            </p:extLst>
          </p:nvPr>
        </p:nvGraphicFramePr>
        <p:xfrm>
          <a:off x="4040188" y="1438275"/>
          <a:ext cx="34290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28" name="Equation" r:id="rId6" imgW="2413000" imgH="317500" progId="Equation.3">
                  <p:embed/>
                </p:oleObj>
              </mc:Choice>
              <mc:Fallback>
                <p:oleObj name="Equation" r:id="rId6" imgW="2413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40188" y="1438275"/>
                        <a:ext cx="3429000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810120"/>
              </p:ext>
            </p:extLst>
          </p:nvPr>
        </p:nvGraphicFramePr>
        <p:xfrm>
          <a:off x="6338880" y="2038349"/>
          <a:ext cx="966787" cy="675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29" name="Equation" r:id="rId8" imgW="800100" imgH="558800" progId="Equation.DSMT4">
                  <p:embed/>
                </p:oleObj>
              </mc:Choice>
              <mc:Fallback>
                <p:oleObj name="Equation" r:id="rId8" imgW="800100" imgH="55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38880" y="2038349"/>
                        <a:ext cx="966787" cy="675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628932"/>
              </p:ext>
            </p:extLst>
          </p:nvPr>
        </p:nvGraphicFramePr>
        <p:xfrm>
          <a:off x="4042831" y="1964273"/>
          <a:ext cx="2008188" cy="846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30" name="Equation" r:id="rId10" imgW="1778000" imgH="749300" progId="Equation.DSMT4">
                  <p:embed/>
                </p:oleObj>
              </mc:Choice>
              <mc:Fallback>
                <p:oleObj name="Equation" r:id="rId10" imgW="1778000" imgH="749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42831" y="1964273"/>
                        <a:ext cx="2008188" cy="846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357792"/>
              </p:ext>
            </p:extLst>
          </p:nvPr>
        </p:nvGraphicFramePr>
        <p:xfrm>
          <a:off x="6644638" y="4076700"/>
          <a:ext cx="1927861" cy="535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31" name="Equation" r:id="rId12" imgW="1143000" imgH="317500" progId="Equation.3">
                  <p:embed/>
                </p:oleObj>
              </mc:Choice>
              <mc:Fallback>
                <p:oleObj name="Equation" r:id="rId12" imgW="1143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44638" y="4076700"/>
                        <a:ext cx="1927861" cy="535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8899" y="4382328"/>
            <a:ext cx="894926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  <a:defRPr sz="1800">
                <a:uFillTx/>
              </a:defRPr>
            </a:pPr>
            <a:r>
              <a:rPr lang="en-US" sz="3600" b="1" dirty="0" smtClean="0">
                <a:solidFill>
                  <a:srgbClr val="0000FF"/>
                </a:solidFill>
                <a:uFill>
                  <a:solidFill/>
                </a:uFill>
              </a:rPr>
              <a:t>DIS: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²"/>
              <a:defRPr sz="1800">
                <a:uFillTx/>
              </a:defRPr>
            </a:pPr>
            <a:r>
              <a:rPr lang="en-US" sz="2000" dirty="0" smtClean="0">
                <a:uFill>
                  <a:solidFill/>
                </a:uFill>
              </a:rPr>
              <a:t>As </a:t>
            </a:r>
            <a:r>
              <a:rPr lang="en-US" sz="2000" dirty="0">
                <a:uFill>
                  <a:solidFill/>
                </a:uFill>
              </a:rPr>
              <a:t>a probe, electron beams </a:t>
            </a:r>
            <a:r>
              <a:rPr lang="en-US" sz="2000" dirty="0" smtClean="0">
                <a:uFill>
                  <a:solidFill/>
                </a:uFill>
              </a:rPr>
              <a:t>provide </a:t>
            </a:r>
            <a:r>
              <a:rPr lang="en-US" sz="2000" dirty="0">
                <a:uFill>
                  <a:solidFill/>
                </a:uFill>
              </a:rPr>
              <a:t>unmatched </a:t>
            </a:r>
            <a:r>
              <a:rPr lang="en-US" sz="2000" dirty="0" smtClean="0">
                <a:uFill>
                  <a:solidFill/>
                </a:uFill>
              </a:rPr>
              <a:t>precision of the electromagnetic interaction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²"/>
              <a:defRPr sz="1800">
                <a:uFillTx/>
              </a:defRPr>
            </a:pPr>
            <a:r>
              <a:rPr lang="en-US" sz="2000" dirty="0">
                <a:uFill>
                  <a:solidFill/>
                </a:uFill>
              </a:rPr>
              <a:t>Direct, model independent</a:t>
            </a:r>
            <a:r>
              <a:rPr lang="en-US" sz="2000" dirty="0" smtClean="0">
                <a:uFill>
                  <a:solidFill/>
                </a:uFill>
              </a:rPr>
              <a:t>, determination </a:t>
            </a:r>
            <a:r>
              <a:rPr lang="en-US" sz="2000" dirty="0">
                <a:uFill>
                  <a:solidFill/>
                </a:uFill>
              </a:rPr>
              <a:t>of </a:t>
            </a:r>
            <a:r>
              <a:rPr lang="en-US" sz="2000" dirty="0" smtClean="0">
                <a:uFill>
                  <a:solidFill/>
                </a:uFill>
              </a:rPr>
              <a:t>kinematics of </a:t>
            </a:r>
            <a:r>
              <a:rPr lang="en-US" sz="2000" dirty="0">
                <a:uFill>
                  <a:solidFill/>
                </a:uFill>
              </a:rPr>
              <a:t>physics </a:t>
            </a:r>
            <a:r>
              <a:rPr lang="en-US" sz="2000" dirty="0" smtClean="0">
                <a:uFill>
                  <a:solidFill/>
                </a:uFill>
              </a:rPr>
              <a:t>processes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²"/>
              <a:defRPr sz="1800">
                <a:uFillTx/>
              </a:defRPr>
            </a:pPr>
            <a:r>
              <a:rPr lang="en-US" sz="2000" dirty="0" smtClean="0">
                <a:uFill>
                  <a:solidFill/>
                </a:uFill>
              </a:rPr>
              <a:t>Indirectly probes gluons with high precision</a:t>
            </a:r>
            <a:endParaRPr lang="en-US" sz="2000" dirty="0">
              <a:uFill>
                <a:solidFill/>
              </a:uFill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18310" y="135847"/>
            <a:ext cx="8382789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 smtClean="0">
                <a:solidFill>
                  <a:srgbClr val="FF0000"/>
                </a:solidFill>
              </a:rPr>
              <a:t>Our Tool: Deep Inelastic Scattering</a:t>
            </a:r>
            <a:endParaRPr lang="en-GB" sz="29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86218" y="4102100"/>
            <a:ext cx="3707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All variables are correlated: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5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03732" y="905118"/>
            <a:ext cx="4657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arge center-of-mass coverage:</a:t>
            </a:r>
          </a:p>
          <a:p>
            <a:r>
              <a:rPr lang="en-US" sz="2000" dirty="0">
                <a:latin typeface="Times New Roman"/>
                <a:cs typeface="Times New Roman"/>
              </a:rPr>
              <a:t>A</a:t>
            </a:r>
            <a:r>
              <a:rPr lang="en-US" sz="2000" dirty="0" smtClean="0">
                <a:latin typeface="Times New Roman"/>
                <a:cs typeface="Times New Roman"/>
              </a:rPr>
              <a:t>ccess to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wide kinematic range </a:t>
            </a:r>
            <a:r>
              <a:rPr lang="en-US" sz="2000" dirty="0" smtClean="0">
                <a:latin typeface="Times New Roman"/>
                <a:cs typeface="Times New Roman"/>
              </a:rPr>
              <a:t>in </a:t>
            </a:r>
            <a:r>
              <a:rPr lang="en-US" sz="2000" i="1" dirty="0" smtClean="0">
                <a:latin typeface="Times New Roman"/>
                <a:cs typeface="Times New Roman"/>
              </a:rPr>
              <a:t>x</a:t>
            </a:r>
            <a:r>
              <a:rPr lang="en-US" sz="2000" dirty="0" smtClean="0">
                <a:latin typeface="Times New Roman"/>
                <a:cs typeface="Times New Roman"/>
              </a:rPr>
              <a:t> and </a:t>
            </a:r>
            <a:r>
              <a:rPr lang="en-US" sz="2000" i="1" dirty="0" smtClean="0">
                <a:latin typeface="Times New Roman"/>
                <a:cs typeface="Times New Roman"/>
              </a:rPr>
              <a:t>Q</a:t>
            </a:r>
            <a:r>
              <a:rPr lang="en-US" sz="2000" i="1" baseline="30000" dirty="0" smtClean="0">
                <a:latin typeface="Times New Roman"/>
                <a:cs typeface="Times New Roman"/>
              </a:rPr>
              <a:t>2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8966" y="1804536"/>
            <a:ext cx="88307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olarized electron and hadron beams: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access to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spin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structure </a:t>
            </a:r>
            <a:r>
              <a:rPr lang="en-US" sz="2000" dirty="0" smtClean="0">
                <a:latin typeface="Times New Roman"/>
                <a:cs typeface="Times New Roman"/>
              </a:rPr>
              <a:t>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000" dirty="0">
                <a:solidFill>
                  <a:srgbClr val="322F31"/>
                </a:solidFill>
                <a:latin typeface="Times New Roman"/>
                <a:cs typeface="Times New Roman"/>
              </a:rPr>
              <a:t>Spin </a:t>
            </a:r>
            <a:r>
              <a:rPr lang="en-US" sz="2000" dirty="0" smtClean="0">
                <a:solidFill>
                  <a:srgbClr val="322F31"/>
                </a:solidFill>
                <a:latin typeface="Times New Roman"/>
                <a:cs typeface="Times New Roman"/>
              </a:rPr>
              <a:t>vehicle </a:t>
            </a:r>
            <a:r>
              <a:rPr lang="en-US" sz="2000" dirty="0">
                <a:solidFill>
                  <a:srgbClr val="322F31"/>
                </a:solidFill>
                <a:latin typeface="Times New Roman"/>
                <a:cs typeface="Times New Roman"/>
              </a:rPr>
              <a:t>to </a:t>
            </a:r>
            <a:r>
              <a:rPr lang="en-US" sz="2000" dirty="0" smtClean="0">
                <a:solidFill>
                  <a:srgbClr val="322F31"/>
                </a:solidFill>
                <a:latin typeface="Times New Roman"/>
                <a:cs typeface="Times New Roman"/>
              </a:rPr>
              <a:t>access the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3D spatial and momentum structure </a:t>
            </a:r>
            <a:r>
              <a:rPr lang="en-US" sz="2000" dirty="0">
                <a:solidFill>
                  <a:srgbClr val="322F31"/>
                </a:solidFill>
                <a:latin typeface="Times New Roman"/>
                <a:cs typeface="Times New Roman"/>
              </a:rPr>
              <a:t>of the </a:t>
            </a:r>
            <a:r>
              <a:rPr lang="en-US" sz="2000" dirty="0" smtClean="0">
                <a:solidFill>
                  <a:srgbClr val="322F31"/>
                </a:solidFill>
                <a:latin typeface="Times New Roman"/>
                <a:cs typeface="Times New Roman"/>
              </a:rPr>
              <a:t>nucleon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Full specification of initial and final states to probe q-g structure of NN and NNN interaction in light </a:t>
            </a:r>
            <a:r>
              <a:rPr lang="en-US" sz="2000" dirty="0" smtClean="0">
                <a:latin typeface="Times New Roman"/>
                <a:cs typeface="Times New Roman"/>
              </a:rPr>
              <a:t>nuclei</a:t>
            </a:r>
            <a:endParaRPr lang="en-US" sz="2000" dirty="0">
              <a:solidFill>
                <a:srgbClr val="322F31"/>
              </a:solidFill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3732" y="3525321"/>
            <a:ext cx="869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Nuclear beams: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000" dirty="0">
                <a:solidFill>
                  <a:srgbClr val="322F31"/>
                </a:solidFill>
                <a:latin typeface="Times New Roman"/>
                <a:cs typeface="Times New Roman"/>
              </a:rPr>
              <a:t>A</a:t>
            </a:r>
            <a:r>
              <a:rPr lang="en-US" sz="2000" dirty="0" smtClean="0">
                <a:solidFill>
                  <a:srgbClr val="322F31"/>
                </a:solidFill>
                <a:latin typeface="Times New Roman"/>
                <a:cs typeface="Times New Roman"/>
              </a:rPr>
              <a:t>ccessing the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highest gluon densities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US" sz="2000" dirty="0" smtClean="0">
                <a:latin typeface="Times New Roman"/>
                <a:cs typeface="Times New Roman"/>
                <a:sym typeface="Wingdings"/>
              </a:rPr>
              <a:t>amplification of saturation phenomena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8967" y="4336104"/>
            <a:ext cx="88307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igh luminosity: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Detailed mapping the 3D spatial and momentum structure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A</a:t>
            </a:r>
            <a:r>
              <a:rPr lang="en-US" sz="2000" dirty="0" smtClean="0">
                <a:latin typeface="Times New Roman"/>
                <a:cs typeface="Times New Roman"/>
              </a:rPr>
              <a:t>ccess to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rare probes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buClr>
                <a:srgbClr val="0000FF"/>
              </a:buClr>
            </a:pP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All these requirement can be addressed by a future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Electron-Ion Collider</a:t>
            </a: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418310" y="135847"/>
            <a:ext cx="8382789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 smtClean="0">
                <a:solidFill>
                  <a:srgbClr val="FF0000"/>
                </a:solidFill>
              </a:rPr>
              <a:t>Ingredients for a High </a:t>
            </a:r>
            <a:r>
              <a:rPr lang="en-GB" sz="2900" b="1" dirty="0">
                <a:solidFill>
                  <a:srgbClr val="FF0000"/>
                </a:solidFill>
              </a:rPr>
              <a:t>R</a:t>
            </a:r>
            <a:r>
              <a:rPr lang="en-GB" sz="2900" b="1" dirty="0" smtClean="0">
                <a:solidFill>
                  <a:srgbClr val="FF0000"/>
                </a:solidFill>
              </a:rPr>
              <a:t>esolution “</a:t>
            </a:r>
            <a:r>
              <a:rPr lang="en-GB" sz="2900" b="1" dirty="0" err="1">
                <a:solidFill>
                  <a:srgbClr val="FF0000"/>
                </a:solidFill>
              </a:rPr>
              <a:t>F</a:t>
            </a:r>
            <a:r>
              <a:rPr lang="en-GB" sz="2900" b="1" dirty="0" err="1" smtClean="0">
                <a:solidFill>
                  <a:srgbClr val="FF0000"/>
                </a:solidFill>
              </a:rPr>
              <a:t>emtoscope</a:t>
            </a:r>
            <a:r>
              <a:rPr lang="en-GB" sz="2900" b="1" dirty="0" smtClean="0">
                <a:solidFill>
                  <a:srgbClr val="FF0000"/>
                </a:solidFill>
              </a:rPr>
              <a:t>”</a:t>
            </a:r>
            <a:endParaRPr lang="en-GB" sz="2900" b="1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2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616" y="813483"/>
            <a:ext cx="4572000" cy="2830010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565182" y="4465180"/>
            <a:ext cx="41423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World’s first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Polarized electron-proton/light ion </a:t>
            </a:r>
          </a:p>
          <a:p>
            <a:r>
              <a:rPr lang="en-US" b="1" dirty="0"/>
              <a:t>a</a:t>
            </a:r>
            <a:r>
              <a:rPr lang="en-US" b="1" dirty="0" smtClean="0"/>
              <a:t>nd </a:t>
            </a:r>
            <a:r>
              <a:rPr lang="en-US" b="1" dirty="0" smtClean="0">
                <a:solidFill>
                  <a:srgbClr val="0000FF"/>
                </a:solidFill>
              </a:rPr>
              <a:t>electron-Nucleus collider</a:t>
            </a:r>
            <a:endParaRPr lang="en-US" b="1" dirty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E248F7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Both designs use DOE’s significant investments in infrastructure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45334" y="3170332"/>
            <a:ext cx="3865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 e-A collisions at the EIC:</a:t>
            </a:r>
          </a:p>
          <a:p>
            <a:pPr marL="285750" indent="-285750">
              <a:buFont typeface="Wingdings" charset="2"/>
              <a:buChar char="ü"/>
            </a:pPr>
            <a:r>
              <a:rPr lang="en-US" b="1" dirty="0" smtClean="0">
                <a:solidFill>
                  <a:srgbClr val="FF0000"/>
                </a:solidFill>
              </a:rPr>
              <a:t>Wide range in nuclei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Luminosity per nucleon same as </a:t>
            </a:r>
            <a:r>
              <a:rPr lang="en-US" dirty="0" err="1" smtClean="0">
                <a:solidFill>
                  <a:srgbClr val="0000FF"/>
                </a:solidFill>
              </a:rPr>
              <a:t>e+p</a:t>
            </a: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Variable center of mass energy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8900" y="652325"/>
            <a:ext cx="4669516" cy="72740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Two proposals for realization 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of the Science Case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88703" y="1455931"/>
            <a:ext cx="33522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 e-N collisions at the EIC: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Polarized beams: e, p, d/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He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Luminosity </a:t>
            </a:r>
            <a:r>
              <a:rPr lang="en-US" dirty="0" err="1" smtClean="0">
                <a:solidFill>
                  <a:srgbClr val="0000FF"/>
                </a:solidFill>
              </a:rPr>
              <a:t>L</a:t>
            </a:r>
            <a:r>
              <a:rPr lang="en-US" baseline="-25000" dirty="0" err="1" smtClean="0">
                <a:solidFill>
                  <a:srgbClr val="0000FF"/>
                </a:solidFill>
              </a:rPr>
              <a:t>ep</a:t>
            </a:r>
            <a:r>
              <a:rPr lang="en-US" dirty="0" smtClean="0">
                <a:solidFill>
                  <a:srgbClr val="0000FF"/>
                </a:solidFill>
              </a:rPr>
              <a:t> ~ </a:t>
            </a:r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</a:rPr>
              <a:t>34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cm</a:t>
            </a:r>
            <a:r>
              <a:rPr lang="en-US" baseline="30000" dirty="0" smtClean="0">
                <a:solidFill>
                  <a:srgbClr val="0000FF"/>
                </a:solidFill>
              </a:rPr>
              <a:t>-2</a:t>
            </a:r>
            <a:r>
              <a:rPr lang="en-US" dirty="0" smtClean="0">
                <a:solidFill>
                  <a:srgbClr val="0000FF"/>
                </a:solidFill>
              </a:rPr>
              <a:t>sec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</a:p>
          <a:p>
            <a:pPr lvl="1" algn="r"/>
            <a:r>
              <a:rPr lang="en-US" dirty="0" smtClean="0">
                <a:solidFill>
                  <a:srgbClr val="0000FF"/>
                </a:solidFill>
              </a:rPr>
              <a:t>100-1000 times HERA</a:t>
            </a:r>
          </a:p>
          <a:p>
            <a:pPr marL="285750" indent="-285750" algn="r"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√s = 20-100 (145) GeV 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13356" y="82587"/>
            <a:ext cx="8750889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800" b="1" dirty="0">
                <a:solidFill>
                  <a:srgbClr val="C90000"/>
                </a:solidFill>
              </a:rPr>
              <a:t>The Electron Ion Collider</a:t>
            </a:r>
            <a:endParaRPr lang="en-GB" sz="2800" b="1" dirty="0">
              <a:solidFill>
                <a:srgbClr val="C9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016" y="3926788"/>
            <a:ext cx="4498980" cy="21377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234674" y="3462432"/>
            <a:ext cx="2870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eRHIC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Brookhaven National Lab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82787" y="5616653"/>
            <a:ext cx="3448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JLEIC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Thomas Jefferson National Lab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4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41329" y="1198752"/>
            <a:ext cx="2518143" cy="3621389"/>
            <a:chOff x="1028142" y="577712"/>
            <a:chExt cx="2518143" cy="36213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142" y="577712"/>
              <a:ext cx="2425250" cy="341584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37490" y="3829769"/>
              <a:ext cx="2408795" cy="36933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</a:rPr>
                <a:t>The Spin Sum Rule</a:t>
              </a:r>
              <a:endParaRPr lang="en-US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18458" y="3324841"/>
              <a:ext cx="1530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The Holy Grail</a:t>
              </a:r>
              <a:endPara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pierung 40"/>
          <p:cNvGrpSpPr/>
          <p:nvPr/>
        </p:nvGrpSpPr>
        <p:grpSpPr>
          <a:xfrm>
            <a:off x="2858175" y="964255"/>
            <a:ext cx="6108025" cy="3457927"/>
            <a:chOff x="310168" y="136539"/>
            <a:chExt cx="6108025" cy="3983779"/>
          </a:xfrm>
        </p:grpSpPr>
        <p:sp>
          <p:nvSpPr>
            <p:cNvPr id="12" name="Abgerundetes Rechteck 10"/>
            <p:cNvSpPr/>
            <p:nvPr/>
          </p:nvSpPr>
          <p:spPr>
            <a:xfrm>
              <a:off x="310168" y="1600767"/>
              <a:ext cx="6095325" cy="2519551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pic>
          <p:nvPicPr>
            <p:cNvPr id="13" name="Picture 27" descr="uli_nucle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88776" y="136539"/>
              <a:ext cx="1338817" cy="1260511"/>
            </a:xfrm>
            <a:prstGeom prst="rect">
              <a:avLst/>
            </a:prstGeom>
            <a:noFill/>
          </p:spPr>
        </p:pic>
        <p:sp>
          <p:nvSpPr>
            <p:cNvPr id="14" name="Textfeld 13"/>
            <p:cNvSpPr txBox="1"/>
            <p:nvPr/>
          </p:nvSpPr>
          <p:spPr>
            <a:xfrm>
              <a:off x="576868" y="265179"/>
              <a:ext cx="5118522" cy="957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0000"/>
                  </a:solidFill>
                  <a:cs typeface="Comic Sans MS"/>
                </a:rPr>
                <a:t>S</a:t>
              </a:r>
              <a:r>
                <a:rPr lang="en-US" sz="4800" b="1" dirty="0" smtClean="0">
                  <a:solidFill>
                    <a:srgbClr val="000000"/>
                  </a:solidFill>
                  <a:cs typeface="Comic Sans MS"/>
                </a:rPr>
                <a:t>pin Physics</a:t>
              </a:r>
              <a:endParaRPr lang="en-US" sz="4800" b="1" dirty="0">
                <a:solidFill>
                  <a:srgbClr val="000000"/>
                </a:solidFill>
                <a:cs typeface="Comic Sans MS"/>
              </a:endParaRPr>
            </a:p>
          </p:txBody>
        </p:sp>
        <p:grpSp>
          <p:nvGrpSpPr>
            <p:cNvPr id="15" name="Gruppierung 7"/>
            <p:cNvGrpSpPr/>
            <p:nvPr/>
          </p:nvGrpSpPr>
          <p:grpSpPr>
            <a:xfrm>
              <a:off x="409549" y="1735367"/>
              <a:ext cx="670192" cy="524904"/>
              <a:chOff x="171450" y="2291391"/>
              <a:chExt cx="822748" cy="698500"/>
            </a:xfrm>
          </p:grpSpPr>
          <p:pic>
            <p:nvPicPr>
              <p:cNvPr id="22" name="Bild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23" name="Textfeld 16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6" name="Textfeld 17"/>
            <p:cNvSpPr txBox="1"/>
            <p:nvPr/>
          </p:nvSpPr>
          <p:spPr>
            <a:xfrm>
              <a:off x="832745" y="1797732"/>
              <a:ext cx="5483847" cy="744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 smtClean="0">
                  <a:cs typeface="Comic Sans MS"/>
                </a:rPr>
                <a:t>what is the polarization of gluons at small </a:t>
              </a:r>
              <a:r>
                <a:rPr lang="en-US" i="1" dirty="0" err="1" smtClean="0">
                  <a:cs typeface="Comic Sans MS"/>
                </a:rPr>
                <a:t>x</a:t>
              </a:r>
              <a:r>
                <a:rPr lang="en-US" dirty="0" smtClean="0">
                  <a:cs typeface="Comic Sans MS"/>
                </a:rPr>
                <a:t> where they are most abundant?</a:t>
              </a:r>
            </a:p>
          </p:txBody>
        </p:sp>
        <p:grpSp>
          <p:nvGrpSpPr>
            <p:cNvPr id="17" name="Gruppierung 7"/>
            <p:cNvGrpSpPr/>
            <p:nvPr/>
          </p:nvGrpSpPr>
          <p:grpSpPr>
            <a:xfrm>
              <a:off x="409549" y="2640421"/>
              <a:ext cx="670192" cy="524904"/>
              <a:chOff x="171450" y="2291391"/>
              <a:chExt cx="822748" cy="698500"/>
            </a:xfrm>
          </p:grpSpPr>
          <p:pic>
            <p:nvPicPr>
              <p:cNvPr id="20" name="Bild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21" name="Textfeld 21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8" name="Textfeld 22"/>
            <p:cNvSpPr txBox="1"/>
            <p:nvPr/>
          </p:nvSpPr>
          <p:spPr>
            <a:xfrm>
              <a:off x="832745" y="2679702"/>
              <a:ext cx="5483848" cy="744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 smtClean="0">
                  <a:cs typeface="Comic Sans MS"/>
                </a:rPr>
                <a:t>what is the flavor decomposition of the polarized sea depending on </a:t>
              </a:r>
              <a:r>
                <a:rPr lang="en-US" i="1" dirty="0" err="1" smtClean="0">
                  <a:cs typeface="Comic Sans MS"/>
                </a:rPr>
                <a:t>x</a:t>
              </a:r>
              <a:r>
                <a:rPr lang="en-US" dirty="0" smtClean="0">
                  <a:cs typeface="Comic Sans MS"/>
                </a:rPr>
                <a:t>?</a:t>
              </a:r>
            </a:p>
          </p:txBody>
        </p:sp>
        <p:sp>
          <p:nvSpPr>
            <p:cNvPr id="19" name="Textfeld 23"/>
            <p:cNvSpPr txBox="1"/>
            <p:nvPr/>
          </p:nvSpPr>
          <p:spPr>
            <a:xfrm>
              <a:off x="411768" y="3458191"/>
              <a:ext cx="6006425" cy="42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FF0000"/>
                  </a:solidFill>
                  <a:cs typeface="Comic Sans MS"/>
                </a:rPr>
                <a:t>D</a:t>
              </a:r>
              <a:r>
                <a:rPr lang="en-US" b="1" dirty="0" smtClean="0">
                  <a:solidFill>
                    <a:srgbClr val="FF0000"/>
                  </a:solidFill>
                  <a:cs typeface="Comic Sans MS"/>
                </a:rPr>
                <a:t>etermine quark and gluon contributions to the proton spin</a:t>
              </a:r>
              <a:endParaRPr lang="en-US" b="1" dirty="0">
                <a:solidFill>
                  <a:srgbClr val="FF0000"/>
                </a:solidFill>
                <a:cs typeface="Comic Sans MS"/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74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152825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 smtClean="0">
                <a:solidFill>
                  <a:srgbClr val="FF0000"/>
                </a:solidFill>
                <a:latin typeface="+mj-lt"/>
              </a:rPr>
              <a:t>Proton’s </a:t>
            </a:r>
            <a:r>
              <a:rPr lang="en-GB" sz="2900" b="1" dirty="0" err="1">
                <a:solidFill>
                  <a:srgbClr val="FF0000"/>
                </a:solidFill>
                <a:latin typeface="+mj-lt"/>
              </a:rPr>
              <a:t>H</a:t>
            </a:r>
            <a:r>
              <a:rPr lang="en-GB" sz="2900" b="1" dirty="0" err="1" smtClean="0">
                <a:solidFill>
                  <a:srgbClr val="FF0000"/>
                </a:solidFill>
                <a:latin typeface="+mj-lt"/>
              </a:rPr>
              <a:t>elicity</a:t>
            </a:r>
            <a:r>
              <a:rPr lang="en-GB" sz="29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900" b="1" dirty="0">
                <a:solidFill>
                  <a:srgbClr val="FF0000"/>
                </a:solidFill>
                <a:latin typeface="+mj-lt"/>
              </a:rPr>
              <a:t>S</a:t>
            </a:r>
            <a:r>
              <a:rPr lang="en-GB" sz="2900" b="1" dirty="0" smtClean="0">
                <a:solidFill>
                  <a:srgbClr val="FF0000"/>
                </a:solidFill>
                <a:latin typeface="+mj-lt"/>
              </a:rPr>
              <a:t>tructure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28032" y="2664225"/>
            <a:ext cx="2203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cs typeface="Comic Sans MS"/>
              </a:rPr>
              <a:t>What we know</a:t>
            </a:r>
            <a:r>
              <a:rPr lang="en-US" sz="2400" b="1" dirty="0">
                <a:solidFill>
                  <a:srgbClr val="0000FF"/>
                </a:solidFill>
                <a:cs typeface="Comic Sans MS"/>
              </a:rPr>
              <a:t>:</a:t>
            </a:r>
            <a:r>
              <a:rPr lang="en-US" sz="2400" dirty="0" smtClean="0"/>
              <a:t> </a:t>
            </a:r>
            <a:endParaRPr lang="en-US" sz="2400" dirty="0" smtClean="0">
              <a:solidFill>
                <a:srgbClr val="FF00FF"/>
              </a:solidFill>
            </a:endParaRPr>
          </a:p>
        </p:txBody>
      </p:sp>
      <p:grpSp>
        <p:nvGrpSpPr>
          <p:cNvPr id="33" name="Group 20"/>
          <p:cNvGrpSpPr>
            <a:grpSpLocks/>
          </p:cNvGrpSpPr>
          <p:nvPr/>
        </p:nvGrpSpPr>
        <p:grpSpPr bwMode="auto">
          <a:xfrm>
            <a:off x="6582739" y="786968"/>
            <a:ext cx="2040561" cy="1788585"/>
            <a:chOff x="1680" y="1103"/>
            <a:chExt cx="2626" cy="2149"/>
          </a:xfrm>
        </p:grpSpPr>
        <p:pic>
          <p:nvPicPr>
            <p:cNvPr id="34" name="Picture 21" descr="nucleonpuzzle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680" y="1103"/>
              <a:ext cx="2401" cy="2149"/>
            </a:xfrm>
            <a:prstGeom prst="rect">
              <a:avLst/>
            </a:prstGeom>
            <a:noFill/>
          </p:spPr>
        </p:pic>
        <p:sp>
          <p:nvSpPr>
            <p:cNvPr id="35" name="Text Box 22"/>
            <p:cNvSpPr txBox="1">
              <a:spLocks noChangeArrowheads="1"/>
            </p:cNvSpPr>
            <p:nvPr/>
          </p:nvSpPr>
          <p:spPr bwMode="auto">
            <a:xfrm>
              <a:off x="1819" y="1476"/>
              <a:ext cx="909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</a:rPr>
                <a:t>S</a:t>
              </a:r>
              <a:r>
                <a:rPr lang="en-US" sz="1600" b="1" baseline="-250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q</a:t>
              </a:r>
              <a:r>
                <a:rPr lang="en-US" sz="16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</a:rPr>
                <a:t>D</a:t>
              </a:r>
              <a:r>
                <a:rPr lang="en-US" sz="16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q</a:t>
              </a:r>
              <a:endParaRPr lang="en-GB" sz="1600" b="1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36" name="Text Box 23"/>
            <p:cNvSpPr txBox="1">
              <a:spLocks noChangeArrowheads="1"/>
            </p:cNvSpPr>
            <p:nvPr/>
          </p:nvSpPr>
          <p:spPr bwMode="auto">
            <a:xfrm>
              <a:off x="2465" y="2657"/>
              <a:ext cx="59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</a:rPr>
                <a:t>D</a:t>
              </a:r>
              <a:r>
                <a:rPr lang="en-US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</a:t>
              </a:r>
              <a:endPara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37" name="Text Box 24"/>
            <p:cNvSpPr txBox="1">
              <a:spLocks noChangeArrowheads="1"/>
            </p:cNvSpPr>
            <p:nvPr/>
          </p:nvSpPr>
          <p:spPr bwMode="auto">
            <a:xfrm>
              <a:off x="3059" y="1364"/>
              <a:ext cx="61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</a:t>
              </a:r>
              <a:r>
                <a:rPr lang="en-US" sz="1600" b="1" baseline="-250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</a:t>
              </a:r>
              <a:endParaRPr lang="en-GB" sz="1600" b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38" name="Text Box 25"/>
            <p:cNvSpPr txBox="1">
              <a:spLocks noChangeArrowheads="1"/>
            </p:cNvSpPr>
            <p:nvPr/>
          </p:nvSpPr>
          <p:spPr bwMode="auto">
            <a:xfrm>
              <a:off x="1754" y="2109"/>
              <a:ext cx="71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cs typeface="Symbol" charset="2"/>
                </a:rPr>
                <a:t>S</a:t>
              </a:r>
              <a:r>
                <a:rPr lang="en-US" sz="1600" b="1" baseline="-250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q</a:t>
              </a:r>
              <a:r>
                <a:rPr lang="en-US" sz="1600" b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</a:t>
              </a:r>
              <a:r>
                <a:rPr lang="en-US" sz="1600" b="1" baseline="-250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q</a:t>
              </a:r>
              <a:endParaRPr lang="en-GB" sz="1600" b="1" baseline="-250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3675" y="2200"/>
              <a:ext cx="63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</a:rPr>
                <a:t>d</a:t>
              </a:r>
              <a:r>
                <a:rPr lang="en-US" sz="16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q</a:t>
              </a:r>
              <a:endParaRPr lang="en-GB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graphicFrame>
          <p:nvGraphicFramePr>
            <p:cNvPr id="40" name="Object 27"/>
            <p:cNvGraphicFramePr>
              <a:graphicFrameLocks noChangeAspect="1"/>
            </p:cNvGraphicFramePr>
            <p:nvPr/>
          </p:nvGraphicFramePr>
          <p:xfrm>
            <a:off x="3409" y="2453"/>
            <a:ext cx="26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76" name="Equation" r:id="rId4" imgW="419040" imgH="431640" progId="">
                    <p:embed/>
                  </p:oleObj>
                </mc:Choice>
                <mc:Fallback>
                  <p:oleObj name="Equation" r:id="rId4" imgW="419040" imgH="431640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9" y="2453"/>
                          <a:ext cx="264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" name="TextBox 31"/>
          <p:cNvSpPr txBox="1"/>
          <p:nvPr/>
        </p:nvSpPr>
        <p:spPr>
          <a:xfrm>
            <a:off x="268541" y="5233005"/>
            <a:ext cx="6779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cs typeface="Comic Sans MS"/>
              </a:rPr>
              <a:t>Impact of an EIC: </a:t>
            </a:r>
          </a:p>
          <a:p>
            <a:r>
              <a:rPr lang="en-US" sz="1600" b="1" dirty="0" smtClean="0">
                <a:cs typeface="Symbol" charset="2"/>
              </a:rPr>
              <a:t>The x-range will be</a:t>
            </a:r>
            <a:r>
              <a:rPr lang="en-US" sz="1600" b="1" dirty="0" smtClean="0"/>
              <a:t> extended by two orders of magnitude, allowing an extremely precise measurement in the earlier poorly known area </a:t>
            </a:r>
            <a:endParaRPr lang="en-US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1188700" y="3187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52640" y="733370"/>
            <a:ext cx="5557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Jaffe and </a:t>
            </a:r>
            <a:r>
              <a:rPr lang="en-US" dirty="0" err="1"/>
              <a:t>Manohar</a:t>
            </a:r>
            <a:r>
              <a:rPr lang="en-US" dirty="0"/>
              <a:t> “sum rule</a:t>
            </a:r>
            <a:r>
              <a:rPr lang="en-US" dirty="0" smtClean="0"/>
              <a:t>” </a:t>
            </a:r>
            <a:r>
              <a:rPr lang="en-US" sz="1600" dirty="0" smtClean="0"/>
              <a:t>[</a:t>
            </a:r>
            <a:r>
              <a:rPr lang="en-US" sz="1600" dirty="0" err="1" smtClean="0"/>
              <a:t>Nucl</a:t>
            </a:r>
            <a:r>
              <a:rPr lang="en-US" sz="1600" dirty="0"/>
              <a:t>. Phys. B337, 509 (1990)]</a:t>
            </a:r>
          </a:p>
        </p:txBody>
      </p:sp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930486"/>
              </p:ext>
            </p:extLst>
          </p:nvPr>
        </p:nvGraphicFramePr>
        <p:xfrm>
          <a:off x="410366" y="1465807"/>
          <a:ext cx="38735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77" name="Equation" r:id="rId6" imgW="3873500" imgH="533400" progId="">
                  <p:embed/>
                </p:oleObj>
              </mc:Choice>
              <mc:Fallback>
                <p:oleObj name="Equation" r:id="rId6" imgW="3873500" imgH="5334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366" y="1465807"/>
                        <a:ext cx="38735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AutoShape 9"/>
          <p:cNvSpPr>
            <a:spLocks noChangeAspect="1"/>
          </p:cNvSpPr>
          <p:nvPr/>
        </p:nvSpPr>
        <p:spPr bwMode="auto">
          <a:xfrm rot="5400000">
            <a:off x="2637628" y="1736742"/>
            <a:ext cx="96838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64" name="AutoShape 9"/>
          <p:cNvSpPr>
            <a:spLocks noChangeAspect="1"/>
          </p:cNvSpPr>
          <p:nvPr/>
        </p:nvSpPr>
        <p:spPr bwMode="auto">
          <a:xfrm rot="5400000">
            <a:off x="3873761" y="1694410"/>
            <a:ext cx="96838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26983" y="2096574"/>
            <a:ext cx="1038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total </a:t>
            </a:r>
            <a:r>
              <a:rPr lang="en-US" sz="1200" dirty="0" err="1" smtClean="0">
                <a:solidFill>
                  <a:srgbClr val="FF0000"/>
                </a:solidFill>
              </a:rPr>
              <a:t>u+d+s</a:t>
            </a:r>
            <a:endParaRPr lang="en-US" sz="1200" dirty="0" smtClean="0">
              <a:solidFill>
                <a:srgbClr val="FF00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quark spin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464716" y="2071174"/>
            <a:ext cx="94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66FF"/>
                </a:solidFill>
              </a:rPr>
              <a:t>angular </a:t>
            </a:r>
          </a:p>
          <a:p>
            <a:pPr algn="ctr"/>
            <a:r>
              <a:rPr lang="en-US" sz="1200" dirty="0" smtClean="0">
                <a:solidFill>
                  <a:srgbClr val="3366FF"/>
                </a:solidFill>
              </a:rPr>
              <a:t>momentum</a:t>
            </a:r>
          </a:p>
        </p:txBody>
      </p:sp>
      <p:sp>
        <p:nvSpPr>
          <p:cNvPr id="67" name="AutoShape 9"/>
          <p:cNvSpPr>
            <a:spLocks noChangeAspect="1"/>
          </p:cNvSpPr>
          <p:nvPr/>
        </p:nvSpPr>
        <p:spPr bwMode="auto">
          <a:xfrm rot="5400000" flipH="1">
            <a:off x="3172782" y="1403200"/>
            <a:ext cx="101814" cy="303232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956715" y="1055175"/>
            <a:ext cx="55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8000"/>
                </a:solidFill>
              </a:rPr>
              <a:t>gluon</a:t>
            </a:r>
          </a:p>
          <a:p>
            <a:pPr algn="ctr"/>
            <a:r>
              <a:rPr lang="en-US" sz="1200" dirty="0" smtClean="0">
                <a:solidFill>
                  <a:srgbClr val="008000"/>
                </a:solidFill>
              </a:rPr>
              <a:t>spin</a:t>
            </a:r>
            <a:endParaRPr lang="en-US" sz="1200" dirty="0">
              <a:solidFill>
                <a:srgbClr val="008000"/>
              </a:solidFill>
            </a:endParaRP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169577"/>
              </p:ext>
            </p:extLst>
          </p:nvPr>
        </p:nvGraphicFramePr>
        <p:xfrm>
          <a:off x="3137832" y="3144333"/>
          <a:ext cx="3019425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78" name="Equation" r:id="rId8" imgW="2565400" imgH="558800" progId="Equation.3">
                  <p:embed/>
                </p:oleObj>
              </mc:Choice>
              <mc:Fallback>
                <p:oleObj name="Equation" r:id="rId8" imgW="25654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37832" y="3144333"/>
                        <a:ext cx="3019425" cy="655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9" name="Picture 68" descr="running-deltag-band-lrp-rhic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3" r="11461" b="3065"/>
          <a:stretch/>
        </p:blipFill>
        <p:spPr>
          <a:xfrm>
            <a:off x="175557" y="2575148"/>
            <a:ext cx="2708366" cy="2619757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5473700" y="2685629"/>
            <a:ext cx="3562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DIS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(fixed </a:t>
            </a:r>
            <a:r>
              <a:rPr lang="en-US" b="1" dirty="0" err="1" smtClean="0"/>
              <a:t>targ</a:t>
            </a:r>
            <a:r>
              <a:rPr lang="en-US" b="1" dirty="0"/>
              <a:t>.</a:t>
            </a:r>
            <a:r>
              <a:rPr lang="en-US" b="1" dirty="0" smtClean="0"/>
              <a:t>) </a:t>
            </a:r>
            <a:r>
              <a:rPr lang="en-US" b="1" dirty="0" smtClean="0">
                <a:solidFill>
                  <a:srgbClr val="FF0000"/>
                </a:solidFill>
              </a:rPr>
              <a:t>+ RHIC </a:t>
            </a:r>
            <a:r>
              <a:rPr lang="en-US" b="1" dirty="0" smtClean="0">
                <a:solidFill>
                  <a:srgbClr val="000000"/>
                </a:solidFill>
              </a:rPr>
              <a:t>(</a:t>
            </a:r>
            <a:r>
              <a:rPr lang="en-US" b="1" dirty="0" smtClean="0"/>
              <a:t>till 2009) </a:t>
            </a:r>
            <a:endParaRPr lang="en-US" b="1" dirty="0"/>
          </a:p>
          <a:p>
            <a:pPr algn="ctr"/>
            <a:r>
              <a:rPr lang="en-US" dirty="0" smtClean="0"/>
              <a:t> [arXiv</a:t>
            </a:r>
            <a:r>
              <a:rPr lang="en-US" dirty="0"/>
              <a:t>:</a:t>
            </a:r>
            <a:r>
              <a:rPr lang="en-US" dirty="0" smtClean="0"/>
              <a:t>1404.4293]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2951954" y="3786759"/>
            <a:ext cx="2775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First time a significant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non-zero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g(x)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930520" y="4456537"/>
            <a:ext cx="34488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RHIC</a:t>
            </a:r>
            <a:r>
              <a:rPr lang="en-US" sz="1600" b="1" dirty="0" smtClean="0">
                <a:solidFill>
                  <a:srgbClr val="FF0000"/>
                </a:solidFill>
              </a:rPr>
              <a:t>: </a:t>
            </a:r>
            <a:r>
              <a:rPr lang="en-US" sz="1600" b="1" dirty="0" smtClean="0"/>
              <a:t>All data until 2015 factor 2 reduced uncertainties at x ~ 10</a:t>
            </a:r>
            <a:r>
              <a:rPr lang="en-US" sz="1600" b="1" baseline="30000" dirty="0" smtClean="0"/>
              <a:t>-3</a:t>
            </a:r>
            <a:endParaRPr lang="en-US" sz="1600" b="1" baseline="30000" dirty="0"/>
          </a:p>
        </p:txBody>
      </p:sp>
      <p:pic>
        <p:nvPicPr>
          <p:cNvPr id="73" name="Picture 72" descr="PhotoFunia-1497056176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3343006"/>
            <a:ext cx="2247899" cy="302407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70" grpId="0"/>
      <p:bldP spid="71" grpId="0"/>
      <p:bldP spid="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Sep. 2017</a:t>
            </a:r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4208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 smtClean="0">
                <a:solidFill>
                  <a:srgbClr val="FF0000"/>
                </a:solidFill>
                <a:latin typeface="+mj-lt"/>
              </a:rPr>
              <a:t>The Spin </a:t>
            </a:r>
            <a:r>
              <a:rPr lang="en-GB" sz="2900" b="1" dirty="0">
                <a:solidFill>
                  <a:srgbClr val="FF0000"/>
                </a:solidFill>
                <a:latin typeface="+mj-lt"/>
              </a:rPr>
              <a:t>S</a:t>
            </a:r>
            <a:r>
              <a:rPr lang="en-GB" sz="2900" b="1" dirty="0" smtClean="0">
                <a:solidFill>
                  <a:srgbClr val="FF0000"/>
                </a:solidFill>
                <a:latin typeface="+mj-lt"/>
              </a:rPr>
              <a:t>um </a:t>
            </a:r>
            <a:r>
              <a:rPr lang="en-GB" sz="2900" b="1" dirty="0">
                <a:solidFill>
                  <a:srgbClr val="FF0000"/>
                </a:solidFill>
                <a:latin typeface="+mj-lt"/>
              </a:rPr>
              <a:t>R</a:t>
            </a:r>
            <a:r>
              <a:rPr lang="en-GB" sz="2900" b="1" dirty="0" smtClean="0">
                <a:solidFill>
                  <a:srgbClr val="FF0000"/>
                </a:solidFill>
                <a:latin typeface="+mj-lt"/>
              </a:rPr>
              <a:t>ule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3113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265269"/>
              </p:ext>
            </p:extLst>
          </p:nvPr>
        </p:nvGraphicFramePr>
        <p:xfrm>
          <a:off x="139700" y="1815506"/>
          <a:ext cx="5003800" cy="711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18" name="Equation" r:id="rId3" imgW="3708400" imgH="533400" progId="Equation.3">
                  <p:embed/>
                </p:oleObj>
              </mc:Choice>
              <mc:Fallback>
                <p:oleObj name="Equation" r:id="rId3" imgW="3708400" imgH="5334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1815506"/>
                        <a:ext cx="5003800" cy="7117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Oval 28"/>
          <p:cNvSpPr/>
          <p:nvPr/>
        </p:nvSpPr>
        <p:spPr bwMode="auto">
          <a:xfrm>
            <a:off x="4148768" y="1817409"/>
            <a:ext cx="1133322" cy="566690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467951" y="2363114"/>
            <a:ext cx="1337042" cy="563902"/>
            <a:chOff x="5846151" y="2680614"/>
            <a:chExt cx="1337042" cy="563902"/>
          </a:xfrm>
        </p:grpSpPr>
        <p:sp>
          <p:nvSpPr>
            <p:cNvPr id="27" name="AutoShape 9"/>
            <p:cNvSpPr>
              <a:spLocks noChangeAspect="1"/>
            </p:cNvSpPr>
            <p:nvPr/>
          </p:nvSpPr>
          <p:spPr bwMode="auto">
            <a:xfrm rot="5400000">
              <a:off x="6285330" y="2571198"/>
              <a:ext cx="85617" cy="515103"/>
            </a:xfrm>
            <a:prstGeom prst="rightBrace">
              <a:avLst>
                <a:gd name="adj1" fmla="val 50137"/>
                <a:gd name="adj2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5846151" y="2782851"/>
              <a:ext cx="100760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total</a:t>
              </a:r>
              <a:r>
                <a:rPr lang="en-US" sz="1200" dirty="0">
                  <a:solidFill>
                    <a:srgbClr val="FF0000"/>
                  </a:solidFill>
                  <a:ea typeface="Comic Sans MS" charset="0"/>
                  <a:cs typeface="Comic Sans MS" charset="0"/>
                </a:rPr>
                <a:t> </a:t>
              </a:r>
              <a:r>
                <a:rPr lang="en-US" sz="1200" b="1" dirty="0" smtClean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quark</a:t>
              </a:r>
            </a:p>
            <a:p>
              <a:pPr algn="ctr"/>
              <a:r>
                <a:rPr lang="en-US" sz="1200" b="1" dirty="0" smtClean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 spin </a:t>
              </a:r>
              <a:r>
                <a:rPr lang="en-US" sz="1200" b="1" dirty="0" smtClean="0">
                  <a:solidFill>
                    <a:srgbClr val="FF0000"/>
                  </a:solidFill>
                  <a:latin typeface="Symbol" charset="2"/>
                  <a:ea typeface="Comic Sans MS" charset="0"/>
                  <a:cs typeface="Symbol" charset="2"/>
                </a:rPr>
                <a:t>DS</a:t>
              </a:r>
              <a:endParaRPr lang="en-US" sz="1200" b="1" dirty="0">
                <a:solidFill>
                  <a:srgbClr val="FF0000"/>
                </a:solidFill>
                <a:latin typeface="Symbol" charset="2"/>
                <a:ea typeface="Comic Sans MS" charset="0"/>
                <a:cs typeface="Symbol" charset="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639454" y="2680614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n>
                    <a:solidFill>
                      <a:srgbClr val="FF3712"/>
                    </a:solidFill>
                  </a:ln>
                  <a:solidFill>
                    <a:srgbClr val="FF0000"/>
                  </a:solidFill>
                </a:rPr>
                <a:t>✔</a:t>
              </a:r>
              <a:endParaRPr lang="en-US" sz="2800" dirty="0">
                <a:ln>
                  <a:solidFill>
                    <a:srgbClr val="FF3712"/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142801" y="1323772"/>
            <a:ext cx="1209935" cy="687757"/>
            <a:chOff x="6521001" y="1666672"/>
            <a:chExt cx="1209935" cy="687757"/>
          </a:xfrm>
        </p:grpSpPr>
        <p:sp>
          <p:nvSpPr>
            <p:cNvPr id="31" name="AutoShape 9"/>
            <p:cNvSpPr>
              <a:spLocks noChangeAspect="1"/>
            </p:cNvSpPr>
            <p:nvPr/>
          </p:nvSpPr>
          <p:spPr bwMode="auto">
            <a:xfrm rot="5400000" flipH="1">
              <a:off x="6850959" y="2043666"/>
              <a:ext cx="101600" cy="303212"/>
            </a:xfrm>
            <a:prstGeom prst="rightBrace">
              <a:avLst>
                <a:gd name="adj1" fmla="val 50137"/>
                <a:gd name="adj2" fmla="val 50000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>
              <a:spLocks noChangeArrowheads="1"/>
            </p:cNvSpPr>
            <p:nvPr/>
          </p:nvSpPr>
          <p:spPr bwMode="auto">
            <a:xfrm>
              <a:off x="6521001" y="1666672"/>
              <a:ext cx="72500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8000"/>
                  </a:solidFill>
                  <a:latin typeface="Comic Sans MS" charset="0"/>
                  <a:ea typeface="Comic Sans MS" charset="0"/>
                  <a:cs typeface="Comic Sans MS" charset="0"/>
                </a:rPr>
                <a:t>gluon</a:t>
              </a:r>
            </a:p>
            <a:p>
              <a:pPr algn="ctr"/>
              <a:r>
                <a:rPr lang="en-US" sz="1200" b="1" dirty="0" smtClean="0">
                  <a:solidFill>
                    <a:srgbClr val="008000"/>
                  </a:solidFill>
                  <a:latin typeface="Comic Sans MS" charset="0"/>
                  <a:ea typeface="Comic Sans MS" charset="0"/>
                  <a:cs typeface="Comic Sans MS" charset="0"/>
                </a:rPr>
                <a:t>spin </a:t>
              </a:r>
              <a:r>
                <a:rPr lang="en-US" sz="1200" b="1" dirty="0" smtClean="0">
                  <a:solidFill>
                    <a:srgbClr val="008000"/>
                  </a:solidFill>
                  <a:latin typeface="Symbol" charset="2"/>
                  <a:ea typeface="Comic Sans MS" charset="0"/>
                  <a:cs typeface="Symbol" charset="2"/>
                </a:rPr>
                <a:t>D</a:t>
              </a:r>
              <a:r>
                <a:rPr lang="en-US" sz="1200" b="1" dirty="0" smtClean="0">
                  <a:solidFill>
                    <a:srgbClr val="008000"/>
                  </a:solidFill>
                  <a:latin typeface="Comic Sans MS" charset="0"/>
                  <a:ea typeface="Comic Sans MS" charset="0"/>
                  <a:cs typeface="Comic Sans MS" charset="0"/>
                </a:rPr>
                <a:t>g</a:t>
              </a:r>
              <a:endParaRPr lang="en-US" sz="1200" b="1" dirty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87197" y="1831209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008000"/>
                  </a:solidFill>
                </a:rPr>
                <a:t>✔</a:t>
              </a:r>
              <a:endParaRPr lang="en-US" sz="2800" dirty="0">
                <a:solidFill>
                  <a:srgbClr val="008000"/>
                </a:solidFill>
              </a:endParaRPr>
            </a:p>
          </p:txBody>
        </p:sp>
      </p:grpSp>
      <p:sp>
        <p:nvSpPr>
          <p:cNvPr id="35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C2DFF1-6A7E-5841-980E-96BA788216E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6" r="10792" b="2458"/>
          <a:stretch/>
        </p:blipFill>
        <p:spPr>
          <a:xfrm>
            <a:off x="146158" y="3728919"/>
            <a:ext cx="2923556" cy="28199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2" r="12497" b="2407"/>
          <a:stretch/>
        </p:blipFill>
        <p:spPr>
          <a:xfrm>
            <a:off x="3195996" y="3748459"/>
            <a:ext cx="2867679" cy="27994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12261" b="2715"/>
          <a:stretch/>
        </p:blipFill>
        <p:spPr>
          <a:xfrm>
            <a:off x="6258470" y="3758229"/>
            <a:ext cx="2875413" cy="277853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38991" y="3372345"/>
            <a:ext cx="109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Gluon</a:t>
            </a:r>
            <a:r>
              <a:rPr lang="en-US" sz="2800" dirty="0" smtClean="0">
                <a:solidFill>
                  <a:srgbClr val="EF2FCE"/>
                </a:solidFill>
              </a:rPr>
              <a:t> </a:t>
            </a:r>
            <a:endParaRPr lang="en-US" sz="2800" dirty="0">
              <a:solidFill>
                <a:srgbClr val="EF2FC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07076" y="3376578"/>
            <a:ext cx="1215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Quarks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91018" y="3431781"/>
            <a:ext cx="2844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0" dirty="0" smtClean="0">
                <a:solidFill>
                  <a:srgbClr val="0000FF"/>
                </a:solidFill>
              </a:rPr>
              <a:t>orb. angular momentum </a:t>
            </a:r>
            <a:endParaRPr lang="en-US" sz="2000" kern="0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6790" y="3361764"/>
            <a:ext cx="1181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1/2 - 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3095825" y="3330015"/>
            <a:ext cx="403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</a:t>
            </a:r>
            <a:endParaRPr lang="en-US" sz="2800" dirty="0"/>
          </a:p>
        </p:txBody>
      </p:sp>
      <p:sp>
        <p:nvSpPr>
          <p:cNvPr id="44" name="TextBox 43"/>
          <p:cNvSpPr txBox="1"/>
          <p:nvPr/>
        </p:nvSpPr>
        <p:spPr>
          <a:xfrm>
            <a:off x="5949092" y="3366000"/>
            <a:ext cx="403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9700" y="764972"/>
            <a:ext cx="5003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Jaffe and </a:t>
            </a:r>
            <a:r>
              <a:rPr lang="en-US" dirty="0" err="1" smtClean="0"/>
              <a:t>Manohar</a:t>
            </a:r>
            <a:r>
              <a:rPr lang="en-US" dirty="0" smtClean="0"/>
              <a:t> “sum rule”</a:t>
            </a:r>
          </a:p>
          <a:p>
            <a:r>
              <a:rPr lang="en-US" sz="1400" dirty="0" smtClean="0"/>
              <a:t>[</a:t>
            </a:r>
            <a:r>
              <a:rPr lang="en-US" sz="1400" dirty="0"/>
              <a:t>R. L. Jaffe and A. V. </a:t>
            </a:r>
            <a:r>
              <a:rPr lang="en-US" sz="1400" dirty="0" err="1"/>
              <a:t>Manohar</a:t>
            </a:r>
            <a:r>
              <a:rPr lang="en-US" sz="1400" dirty="0"/>
              <a:t>, </a:t>
            </a:r>
            <a:r>
              <a:rPr lang="en-US" sz="1400" dirty="0" err="1"/>
              <a:t>Nucl</a:t>
            </a:r>
            <a:r>
              <a:rPr lang="en-US" sz="1400" dirty="0"/>
              <a:t>. Phys. </a:t>
            </a:r>
            <a:r>
              <a:rPr lang="en-US" sz="1400" dirty="0" smtClean="0"/>
              <a:t>B337, </a:t>
            </a:r>
            <a:r>
              <a:rPr lang="en-US" sz="1400" dirty="0"/>
              <a:t>509 (1990</a:t>
            </a:r>
            <a:r>
              <a:rPr lang="en-US" sz="1400" dirty="0" smtClean="0"/>
              <a:t>)]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31864" y="2892715"/>
            <a:ext cx="8807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Δq</a:t>
            </a:r>
            <a:r>
              <a:rPr lang="en-US" b="1" dirty="0"/>
              <a:t> &amp; </a:t>
            </a:r>
            <a:r>
              <a:rPr lang="en-US" b="1" dirty="0" err="1" smtClean="0"/>
              <a:t>Δg</a:t>
            </a:r>
            <a:r>
              <a:rPr lang="en-US" b="1" dirty="0" smtClean="0"/>
              <a:t>  measured in inclusive data via fits to the polarized </a:t>
            </a:r>
            <a:r>
              <a:rPr lang="en-US" b="1" dirty="0"/>
              <a:t>s</a:t>
            </a:r>
            <a:r>
              <a:rPr lang="en-US" b="1" dirty="0" smtClean="0"/>
              <a:t>tructure </a:t>
            </a:r>
            <a:r>
              <a:rPr lang="en-US" b="1" dirty="0"/>
              <a:t>f</a:t>
            </a:r>
            <a:r>
              <a:rPr lang="en-US" b="1" dirty="0" smtClean="0"/>
              <a:t>unction </a:t>
            </a:r>
            <a:r>
              <a:rPr lang="en-US" b="1" dirty="0" smtClean="0">
                <a:solidFill>
                  <a:srgbClr val="0000FF"/>
                </a:solidFill>
              </a:rPr>
              <a:t>g</a:t>
            </a:r>
            <a:r>
              <a:rPr lang="en-US" b="1" baseline="-25000" dirty="0" smtClean="0">
                <a:solidFill>
                  <a:srgbClr val="0000FF"/>
                </a:solidFill>
              </a:rPr>
              <a:t>1</a:t>
            </a:r>
            <a:endParaRPr lang="en-US" b="1" dirty="0" smtClean="0"/>
          </a:p>
        </p:txBody>
      </p:sp>
      <p:grpSp>
        <p:nvGrpSpPr>
          <p:cNvPr id="45" name="Group 44"/>
          <p:cNvGrpSpPr/>
          <p:nvPr/>
        </p:nvGrpSpPr>
        <p:grpSpPr>
          <a:xfrm rot="1198804">
            <a:off x="6019801" y="874814"/>
            <a:ext cx="3046417" cy="2000548"/>
            <a:chOff x="3704288" y="1530715"/>
            <a:chExt cx="4079049" cy="2992834"/>
          </a:xfrm>
        </p:grpSpPr>
        <p:sp>
          <p:nvSpPr>
            <p:cNvPr id="46" name="TextBox 45"/>
            <p:cNvSpPr txBox="1"/>
            <p:nvPr/>
          </p:nvSpPr>
          <p:spPr>
            <a:xfrm rot="20400000">
              <a:off x="3704288" y="1530715"/>
              <a:ext cx="4079049" cy="299283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effectLst>
              <a:glow rad="101600">
                <a:schemeClr val="tx1">
                  <a:lumMod val="95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  <a:cs typeface="Comic Sans MS"/>
                </a:rPr>
                <a:t>After EIC: </a:t>
              </a:r>
            </a:p>
            <a:p>
              <a:pPr algn="ctr"/>
              <a:r>
                <a:rPr lang="en-US" sz="2000" b="1" dirty="0" smtClean="0">
                  <a:solidFill>
                    <a:srgbClr val="FF0000"/>
                  </a:solidFill>
                  <a:cs typeface="Comic Sans MS"/>
                </a:rPr>
                <a:t>spin puzzle will be solved</a:t>
              </a:r>
              <a:endParaRPr lang="en-US" sz="2000" dirty="0">
                <a:solidFill>
                  <a:schemeClr val="bg1"/>
                </a:solidFill>
                <a:cs typeface="Comic Sans MS"/>
              </a:endParaRPr>
            </a:p>
            <a:p>
              <a:pPr algn="ctr"/>
              <a:endParaRPr lang="en-US" sz="2800" b="1" dirty="0" smtClean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2800" dirty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</a:t>
              </a:r>
            </a:p>
          </p:txBody>
        </p:sp>
        <p:pic>
          <p:nvPicPr>
            <p:cNvPr id="47" name="Picture 46" descr="MissingPuzzlePiece_1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8" t="1305" r="13272" b="2300"/>
            <a:stretch/>
          </p:blipFill>
          <p:spPr>
            <a:xfrm rot="20400000">
              <a:off x="4704523" y="2457726"/>
              <a:ext cx="2464912" cy="1888657"/>
            </a:xfrm>
            <a:prstGeom prst="rect">
              <a:avLst/>
            </a:prstGeom>
          </p:spPr>
        </p:pic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Fazio (BNL)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61513</TotalTime>
  <Words>2546</Words>
  <Application>Microsoft Macintosh PowerPoint</Application>
  <PresentationFormat>On-screen Show (4:3)</PresentationFormat>
  <Paragraphs>433</Paragraphs>
  <Slides>27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Equation</vt:lpstr>
      <vt:lpstr>Salvatore Fazio Brookhaven National Lab  </vt:lpstr>
      <vt:lpstr>PowerPoint Presentation</vt:lpstr>
      <vt:lpstr>PowerPoint Presentation</vt:lpstr>
      <vt:lpstr>PowerPoint Presentation</vt:lpstr>
      <vt:lpstr>PowerPoint Presentation</vt:lpstr>
      <vt:lpstr>Two proposals for realization  of the Science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What About Nuclei?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Brookhaven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Theta_gamma vs Pt</dc:title>
  <dc:creator>Salvatore Fazio</dc:creator>
  <cp:lastModifiedBy>Salvatore Fazio</cp:lastModifiedBy>
  <cp:revision>1115</cp:revision>
  <cp:lastPrinted>2017-06-21T20:14:35Z</cp:lastPrinted>
  <dcterms:created xsi:type="dcterms:W3CDTF">2014-08-28T12:53:18Z</dcterms:created>
  <dcterms:modified xsi:type="dcterms:W3CDTF">2017-09-12T03:36:03Z</dcterms:modified>
</cp:coreProperties>
</file>