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3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9.bin" ContentType="application/vnd.openxmlformats-officedocument.oleObject"/>
  <Override PartName="/ppt/notesSlides/notesSlide7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8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9" r:id="rId3"/>
    <p:sldId id="261" r:id="rId4"/>
    <p:sldId id="262" r:id="rId5"/>
    <p:sldId id="263" r:id="rId6"/>
    <p:sldId id="264" r:id="rId7"/>
    <p:sldId id="300" r:id="rId8"/>
    <p:sldId id="308" r:id="rId9"/>
    <p:sldId id="265" r:id="rId10"/>
    <p:sldId id="266" r:id="rId11"/>
    <p:sldId id="267" r:id="rId12"/>
    <p:sldId id="268" r:id="rId13"/>
    <p:sldId id="303" r:id="rId14"/>
    <p:sldId id="305" r:id="rId15"/>
    <p:sldId id="304" r:id="rId16"/>
    <p:sldId id="269" r:id="rId17"/>
    <p:sldId id="270" r:id="rId18"/>
    <p:sldId id="271" r:id="rId19"/>
    <p:sldId id="272" r:id="rId20"/>
    <p:sldId id="276" r:id="rId21"/>
    <p:sldId id="277" r:id="rId22"/>
    <p:sldId id="278" r:id="rId23"/>
    <p:sldId id="279" r:id="rId24"/>
    <p:sldId id="281" r:id="rId25"/>
    <p:sldId id="282" r:id="rId26"/>
    <p:sldId id="306" r:id="rId27"/>
    <p:sldId id="283" r:id="rId28"/>
    <p:sldId id="285" r:id="rId29"/>
    <p:sldId id="286" r:id="rId30"/>
    <p:sldId id="287" r:id="rId31"/>
    <p:sldId id="288" r:id="rId32"/>
    <p:sldId id="291" r:id="rId33"/>
    <p:sldId id="292" r:id="rId34"/>
    <p:sldId id="293" r:id="rId35"/>
    <p:sldId id="294" r:id="rId36"/>
    <p:sldId id="295" r:id="rId37"/>
    <p:sldId id="307" r:id="rId38"/>
    <p:sldId id="296" r:id="rId39"/>
    <p:sldId id="298" r:id="rId40"/>
    <p:sldId id="299" r:id="rId41"/>
    <p:sldId id="301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6666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14" autoAdjust="0"/>
    <p:restoredTop sz="97246" autoAdjust="0"/>
  </p:normalViewPr>
  <p:slideViewPr>
    <p:cSldViewPr snapToGrid="0" snapToObjects="1">
      <p:cViewPr>
        <p:scale>
          <a:sx n="120" d="100"/>
          <a:sy n="120" d="100"/>
        </p:scale>
        <p:origin x="-872" y="-136"/>
      </p:cViewPr>
      <p:guideLst>
        <p:guide orient="horz" pos="4319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Relationship Id="rId2" Type="http://schemas.openxmlformats.org/officeDocument/2006/relationships/image" Target="../media/image115.emf"/><Relationship Id="rId3" Type="http://schemas.openxmlformats.org/officeDocument/2006/relationships/image" Target="../media/image1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image" Target="../media/image13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3BBDE-6F57-8846-92B0-9FB1E1FE2432}" type="datetimeFigureOut">
              <a:rPr lang="en-US" smtClean="0"/>
              <a:t>9/12/17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81943-F583-E841-9E36-EB4D26AA7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878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267DA-AD46-684B-94B1-F51DB296DAC1}" type="datetimeFigureOut">
              <a:rPr lang="en-US" smtClean="0"/>
              <a:t>9/12/17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1E940-5CEE-3048-BCE9-B875E8C3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19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175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8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separate forward region in</a:t>
            </a:r>
            <a:r>
              <a:rPr lang="en-US" baseline="0" dirty="0" smtClean="0"/>
              <a:t>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19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analysis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723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76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</a:t>
            </a:r>
            <a:r>
              <a:rPr lang="en-US" dirty="0" err="1" smtClean="0"/>
              <a:t>wigner</a:t>
            </a:r>
            <a:r>
              <a:rPr lang="en-US" dirty="0" smtClean="0"/>
              <a:t> function as goal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892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extra slide on concerns</a:t>
            </a:r>
          </a:p>
          <a:p>
            <a:r>
              <a:rPr lang="en-US" dirty="0" smtClean="0"/>
              <a:t>add workshops on </a:t>
            </a:r>
            <a:r>
              <a:rPr lang="en-US" dirty="0" err="1" smtClean="0"/>
              <a:t>pp</a:t>
            </a:r>
            <a:r>
              <a:rPr lang="en-US" dirty="0" smtClean="0"/>
              <a:t>/</a:t>
            </a:r>
            <a:r>
              <a:rPr lang="en-US" dirty="0" err="1" smtClean="0"/>
              <a:t>pA</a:t>
            </a:r>
            <a:r>
              <a:rPr lang="en-US" dirty="0" smtClean="0"/>
              <a:t> trigger of theory work</a:t>
            </a:r>
          </a:p>
          <a:p>
            <a:r>
              <a:rPr lang="en-US" dirty="0" smtClean="0"/>
              <a:t>add</a:t>
            </a:r>
            <a:r>
              <a:rPr lang="en-US" baseline="0" dirty="0" smtClean="0"/>
              <a:t> remark AA for </a:t>
            </a:r>
            <a:r>
              <a:rPr lang="en-US" baseline="0" smtClean="0"/>
              <a:t>forward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902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from intrinsic</a:t>
            </a:r>
            <a:r>
              <a:rPr lang="en-US" baseline="0" dirty="0" smtClean="0"/>
              <a:t> part can separate </a:t>
            </a:r>
            <a:r>
              <a:rPr lang="en-US" baseline="0" dirty="0" err="1" smtClean="0"/>
              <a:t>inteaction</a:t>
            </a:r>
            <a:r>
              <a:rPr lang="en-US" baseline="0" dirty="0" smtClean="0"/>
              <a:t> by universality</a:t>
            </a:r>
          </a:p>
          <a:p>
            <a:r>
              <a:rPr lang="en-US" baseline="0" dirty="0" smtClean="0"/>
              <a:t>real time phenomena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08EBF-2233-CE4E-A001-2D4667C35E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7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97644" y="6516204"/>
            <a:ext cx="5827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1358606" y="6637373"/>
            <a:ext cx="1593767" cy="213665"/>
          </a:xfrm>
          <a:prstGeom prst="rect">
            <a:avLst/>
          </a:prstGeom>
        </p:spPr>
        <p:txBody>
          <a:bodyPr/>
          <a:lstStyle>
            <a:lvl1pPr>
              <a:defRPr sz="1000" b="1"/>
            </a:lvl1pPr>
          </a:lstStyle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743189" y="6656444"/>
            <a:ext cx="1693634" cy="205734"/>
          </a:xfrm>
          <a:prstGeom prst="rect">
            <a:avLst/>
          </a:prstGeom>
        </p:spPr>
        <p:txBody>
          <a:bodyPr/>
          <a:lstStyle>
            <a:lvl1pPr>
              <a:defRPr sz="1000" b="1"/>
            </a:lvl1pPr>
          </a:lstStyle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7412223" y="6623024"/>
            <a:ext cx="568192" cy="247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16D9922-87B3-6043-9531-5184EA303DC1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1358606" y="6650815"/>
            <a:ext cx="1371967" cy="21053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787753" y="6645304"/>
            <a:ext cx="1571082" cy="216874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7412223" y="6617100"/>
            <a:ext cx="568192" cy="264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16D9922-87B3-6043-9531-5184EA303DC1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2"/>
          </p:nvPr>
        </p:nvSpPr>
        <p:spPr>
          <a:xfrm>
            <a:off x="1358606" y="6647573"/>
            <a:ext cx="1371967" cy="18580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743189" y="6631186"/>
            <a:ext cx="1651548" cy="260574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9" y="711634"/>
            <a:ext cx="4543506" cy="5769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9" y="711633"/>
            <a:ext cx="4558781" cy="576976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412223" y="6617100"/>
            <a:ext cx="568192" cy="264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16D9922-87B3-6043-9531-5184EA303DC1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3"/>
          </p:nvPr>
        </p:nvSpPr>
        <p:spPr>
          <a:xfrm>
            <a:off x="1358607" y="6661658"/>
            <a:ext cx="1281818" cy="20808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743189" y="6664604"/>
            <a:ext cx="1651548" cy="18259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emf"/><Relationship Id="rId9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5" y="0"/>
            <a:ext cx="914298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9" y="19790"/>
            <a:ext cx="9118161" cy="5483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0495" y="568136"/>
            <a:ext cx="9141275" cy="581617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 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 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927" y="6560764"/>
            <a:ext cx="579633" cy="341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56" y="6535075"/>
            <a:ext cx="1152144" cy="284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"/>
          <a:stretch/>
        </p:blipFill>
        <p:spPr>
          <a:xfrm>
            <a:off x="12619" y="6441668"/>
            <a:ext cx="1231265" cy="435413"/>
          </a:xfrm>
          <a:prstGeom prst="rect">
            <a:avLst/>
          </a:prstGeom>
        </p:spPr>
      </p:pic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1358606" y="6639676"/>
            <a:ext cx="1270677" cy="249190"/>
          </a:xfrm>
          <a:prstGeom prst="rect">
            <a:avLst/>
          </a:prstGeom>
        </p:spPr>
        <p:txBody>
          <a:bodyPr/>
          <a:lstStyle>
            <a:lvl1pPr algn="l">
              <a:defRPr sz="1000" b="1"/>
            </a:lvl1pPr>
          </a:lstStyle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4061" y="6641714"/>
            <a:ext cx="1851490" cy="241259"/>
          </a:xfrm>
          <a:prstGeom prst="rect">
            <a:avLst/>
          </a:prstGeom>
        </p:spPr>
        <p:txBody>
          <a:bodyPr/>
          <a:lstStyle>
            <a:lvl1pPr algn="ctr">
              <a:defRPr sz="1000" b="1"/>
            </a:lvl1pPr>
          </a:lstStyle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4" r:id="rId5"/>
  </p:sldLayoutIdLst>
  <p:hf sldNum="0"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800" b="1" i="1" kern="1200" cap="all"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35000" dist="12700" dir="5400000" sy="-100000" algn="bl" rotWithShape="0"/>
          </a:effectLst>
          <a:latin typeface="Comic Sans MS"/>
          <a:ea typeface="+mj-ea"/>
          <a:cs typeface="Comic Sans M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q"/>
        <a:defRPr sz="2000" b="1" kern="1200">
          <a:solidFill>
            <a:schemeClr val="tx1"/>
          </a:solidFill>
          <a:latin typeface="Comic Sans MS"/>
          <a:ea typeface="+mn-ea"/>
          <a:cs typeface="Comic Sans M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1" kern="1200">
          <a:solidFill>
            <a:schemeClr val="tx1"/>
          </a:solidFill>
          <a:latin typeface="Comic Sans MS"/>
          <a:ea typeface="+mn-ea"/>
          <a:cs typeface="Comic Sans M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600" b="1" kern="1200">
          <a:solidFill>
            <a:schemeClr val="tx1"/>
          </a:solidFill>
          <a:latin typeface="Comic Sans MS"/>
          <a:ea typeface="+mn-ea"/>
          <a:cs typeface="Comic Sans M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/>
        <a:buChar char="o"/>
        <a:defRPr sz="1400" b="1" kern="1200">
          <a:solidFill>
            <a:schemeClr val="tx1"/>
          </a:solidFill>
          <a:latin typeface="Comic Sans MS"/>
          <a:ea typeface="+mn-ea"/>
          <a:cs typeface="Comic Sans M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ü"/>
        <a:defRPr sz="1200" b="1" kern="1200">
          <a:solidFill>
            <a:schemeClr val="tx1"/>
          </a:solidFill>
          <a:latin typeface="Comic Sans MS"/>
          <a:ea typeface="+mn-ea"/>
          <a:cs typeface="Comic Sans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5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3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hyperlink" Target="https://drupal.star.bnl.gov/STAR/system/files/ForwardUpgrade.v20.pdf" TargetMode="External"/><Relationship Id="rId5" Type="http://schemas.openxmlformats.org/officeDocument/2006/relationships/hyperlink" Target="https://www.sphenix.bnl.gov/web/sph-cqcd-2017-002" TargetMode="External"/><Relationship Id="rId6" Type="http://schemas.openxmlformats.org/officeDocument/2006/relationships/hyperlink" Target="https://www.sphenix.bnl.gov/web/node/450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hyperlink" Target="http://arxiv.org/abs/arXiv:1706.01765" TargetMode="External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75.emf"/><Relationship Id="rId5" Type="http://schemas.openxmlformats.org/officeDocument/2006/relationships/image" Target="../media/image76.png"/><Relationship Id="rId6" Type="http://schemas.openxmlformats.org/officeDocument/2006/relationships/image" Target="../media/image77.emf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6" Type="http://schemas.openxmlformats.org/officeDocument/2006/relationships/image" Target="../media/image88.emf"/><Relationship Id="rId7" Type="http://schemas.openxmlformats.org/officeDocument/2006/relationships/image" Target="../media/image89.emf"/><Relationship Id="rId8" Type="http://schemas.openxmlformats.org/officeDocument/2006/relationships/image" Target="../media/image90.emf"/><Relationship Id="rId9" Type="http://schemas.openxmlformats.org/officeDocument/2006/relationships/image" Target="../media/image91.emf"/><Relationship Id="rId10" Type="http://schemas.openxmlformats.org/officeDocument/2006/relationships/image" Target="../media/image9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png"/><Relationship Id="rId5" Type="http://schemas.openxmlformats.org/officeDocument/2006/relationships/image" Target="../media/image96.emf"/><Relationship Id="rId6" Type="http://schemas.openxmlformats.org/officeDocument/2006/relationships/image" Target="../media/image8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5" Type="http://schemas.openxmlformats.org/officeDocument/2006/relationships/image" Target="../media/image102.emf"/><Relationship Id="rId6" Type="http://schemas.openxmlformats.org/officeDocument/2006/relationships/image" Target="../media/image103.png"/><Relationship Id="rId7" Type="http://schemas.openxmlformats.org/officeDocument/2006/relationships/image" Target="../media/image104.emf"/><Relationship Id="rId8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4" Type="http://schemas.openxmlformats.org/officeDocument/2006/relationships/image" Target="../media/image10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10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png"/><Relationship Id="rId5" Type="http://schemas.openxmlformats.org/officeDocument/2006/relationships/hyperlink" Target="http://arxiv.org/abs/arXiv:1706.01765" TargetMode="External"/><Relationship Id="rId6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14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115.e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11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72.png"/><Relationship Id="rId8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89.emf"/><Relationship Id="rId5" Type="http://schemas.openxmlformats.org/officeDocument/2006/relationships/image" Target="../media/image9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130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129.emf"/><Relationship Id="rId7" Type="http://schemas.openxmlformats.org/officeDocument/2006/relationships/image" Target="../media/image13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32.png"/><Relationship Id="rId6" Type="http://schemas.openxmlformats.org/officeDocument/2006/relationships/oleObject" Target="../embeddings/oleObject15.bin"/><Relationship Id="rId7" Type="http://schemas.openxmlformats.org/officeDocument/2006/relationships/image" Target="../media/image133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6.jpg"/><Relationship Id="rId4" Type="http://schemas.openxmlformats.org/officeDocument/2006/relationships/oleObject" Target="../embeddings/oleObject3.bin"/><Relationship Id="rId5" Type="http://schemas.openxmlformats.org/officeDocument/2006/relationships/image" Target="../media/image13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4.emf"/><Relationship Id="rId8" Type="http://schemas.openxmlformats.org/officeDocument/2006/relationships/image" Target="../media/image17.png"/><Relationship Id="rId9" Type="http://schemas.openxmlformats.org/officeDocument/2006/relationships/image" Target="../media/image18.emf"/><Relationship Id="rId10" Type="http://schemas.openxmlformats.org/officeDocument/2006/relationships/image" Target="../media/image1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35.emf"/><Relationship Id="rId5" Type="http://schemas.openxmlformats.org/officeDocument/2006/relationships/image" Target="../media/image136.e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134.emf"/><Relationship Id="rId8" Type="http://schemas.openxmlformats.org/officeDocument/2006/relationships/image" Target="../media/image137.png"/><Relationship Id="rId9" Type="http://schemas.openxmlformats.org/officeDocument/2006/relationships/image" Target="../media/image138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4" Type="http://schemas.openxmlformats.org/officeDocument/2006/relationships/image" Target="../media/image26.emf"/><Relationship Id="rId5" Type="http://schemas.openxmlformats.org/officeDocument/2006/relationships/image" Target="../media/image79.png"/><Relationship Id="rId6" Type="http://schemas.openxmlformats.org/officeDocument/2006/relationships/image" Target="../media/image141.png"/><Relationship Id="rId7" Type="http://schemas.openxmlformats.org/officeDocument/2006/relationships/oleObject" Target="../embeddings/oleObject17.bin"/><Relationship Id="rId8" Type="http://schemas.openxmlformats.org/officeDocument/2006/relationships/image" Target="../media/image139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hyperlink" Target="http://arxiv.org/abs/arXiv:1706.01765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662" y="1001892"/>
            <a:ext cx="8338930" cy="162638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latin typeface="Comic Sans MS"/>
                <a:cs typeface="Comic Sans MS"/>
              </a:rPr>
              <a:t>The </a:t>
            </a:r>
            <a:r>
              <a:rPr lang="en-US" sz="3200" dirty="0">
                <a:latin typeface="Comic Sans MS"/>
                <a:cs typeface="Comic Sans MS"/>
              </a:rPr>
              <a:t>RHIC Cold QCD Program</a:t>
            </a:r>
            <a:r>
              <a:rPr lang="en-US" sz="3200" dirty="0" smtClean="0">
                <a:latin typeface="Comic Sans MS"/>
                <a:cs typeface="Comic Sans MS"/>
              </a:rPr>
              <a:t>:</a:t>
            </a:r>
            <a:br>
              <a:rPr lang="en-US" sz="3200" dirty="0" smtClean="0">
                <a:latin typeface="Comic Sans MS"/>
                <a:cs typeface="Comic Sans MS"/>
              </a:rPr>
            </a:br>
            <a:r>
              <a:rPr lang="en-US" sz="3200" dirty="0" smtClean="0">
                <a:latin typeface="Comic Sans MS"/>
                <a:cs typeface="Comic Sans MS"/>
              </a:rPr>
              <a:t> </a:t>
            </a:r>
            <a:br>
              <a:rPr lang="en-US" sz="3200" dirty="0" smtClean="0">
                <a:latin typeface="Comic Sans MS"/>
                <a:cs typeface="Comic Sans MS"/>
              </a:rPr>
            </a:br>
            <a:r>
              <a:rPr lang="en-US" sz="3200" dirty="0" smtClean="0">
                <a:latin typeface="Comic Sans MS"/>
                <a:cs typeface="Comic Sans MS"/>
              </a:rPr>
              <a:t>A </a:t>
            </a:r>
            <a:r>
              <a:rPr lang="en-US" sz="3200" dirty="0">
                <a:latin typeface="Comic Sans MS"/>
                <a:cs typeface="Comic Sans MS"/>
              </a:rPr>
              <a:t>Gaze into EIC Physics</a:t>
            </a:r>
            <a:endParaRPr lang="en-US" sz="3200" i="1" dirty="0"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714" y="3073122"/>
            <a:ext cx="8338930" cy="1655762"/>
          </a:xfrm>
        </p:spPr>
        <p:txBody>
          <a:bodyPr/>
          <a:lstStyle/>
          <a:p>
            <a:pPr algn="r"/>
            <a:r>
              <a:rPr lang="en-US" i="1" dirty="0" smtClean="0">
                <a:latin typeface="Comic Sans MS"/>
                <a:cs typeface="Comic Sans MS"/>
              </a:rPr>
              <a:t>E.C. Aschenauer</a:t>
            </a:r>
            <a:endParaRPr lang="en-US" i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The objectives for TMD</a:t>
            </a:r>
            <a:r>
              <a:rPr lang="en-US" sz="2700" cap="none" dirty="0" smtClean="0"/>
              <a:t>s</a:t>
            </a:r>
            <a:endParaRPr lang="en-US" sz="2700" cap="non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0867" y="3073335"/>
            <a:ext cx="8724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284870" y="2798152"/>
            <a:ext cx="54297" cy="39272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0587" y="3158283"/>
            <a:ext cx="31983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  <a:sym typeface="Wingdings"/>
              </a:rPr>
              <a:t>N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for </a:t>
            </a:r>
            <a:r>
              <a:rPr lang="en-US" dirty="0">
                <a:latin typeface="Comic Sans MS"/>
                <a:cs typeface="Comic Sans MS"/>
                <a:sym typeface="Wingdings"/>
              </a:rPr>
              <a:t>W</a:t>
            </a:r>
            <a:r>
              <a:rPr lang="en-US" baseline="30000" dirty="0">
                <a:latin typeface="Comic Sans MS"/>
                <a:cs typeface="Comic Sans MS"/>
                <a:sym typeface="Wingdings"/>
              </a:rPr>
              <a:t>+/-</a:t>
            </a:r>
            <a:r>
              <a:rPr lang="en-US" dirty="0">
                <a:latin typeface="Comic Sans MS"/>
                <a:cs typeface="Comic Sans MS"/>
                <a:sym typeface="Wingdings"/>
              </a:rPr>
              <a:t>, Z</a:t>
            </a:r>
            <a:r>
              <a:rPr lang="en-US" baseline="30000" dirty="0">
                <a:latin typeface="Comic Sans MS"/>
                <a:cs typeface="Comic Sans MS"/>
                <a:sym typeface="Wingdings"/>
              </a:rPr>
              <a:t>0</a:t>
            </a:r>
            <a:r>
              <a:rPr lang="en-US" dirty="0">
                <a:latin typeface="Comic Sans MS"/>
                <a:cs typeface="Comic Sans MS"/>
                <a:sym typeface="Wingdings"/>
              </a:rPr>
              <a:t>,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DY</a:t>
            </a:r>
          </a:p>
          <a:p>
            <a:pPr lvl="1">
              <a:buClr>
                <a:srgbClr val="00FF00"/>
              </a:buClr>
            </a:pPr>
            <a:r>
              <a:rPr lang="en-US" dirty="0" smtClean="0">
                <a:solidFill>
                  <a:srgbClr val="00FF00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Sivers</a:t>
            </a:r>
            <a:endParaRPr lang="en-US" sz="800" dirty="0" smtClean="0">
              <a:latin typeface="Comic Sans MS"/>
              <a:cs typeface="Comic Sans MS"/>
              <a:sym typeface="Wingdings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A</a:t>
            </a:r>
            <a:r>
              <a:rPr lang="en-US" baseline="-25000" dirty="0">
                <a:latin typeface="Comic Sans MS"/>
                <a:cs typeface="Comic Sans MS"/>
              </a:rPr>
              <a:t>N</a:t>
            </a:r>
            <a:r>
              <a:rPr lang="en-US" dirty="0">
                <a:latin typeface="Comic Sans MS"/>
                <a:cs typeface="Comic Sans MS"/>
              </a:rPr>
              <a:t> for </a:t>
            </a:r>
            <a:r>
              <a:rPr lang="en-US" dirty="0" smtClean="0">
                <a:latin typeface="Comic Sans MS"/>
                <a:cs typeface="Comic Sans MS"/>
              </a:rPr>
              <a:t>jets</a:t>
            </a:r>
            <a:endParaRPr lang="en-US" dirty="0">
              <a:latin typeface="Comic Sans MS"/>
              <a:cs typeface="Comic Sans MS"/>
            </a:endParaRPr>
          </a:p>
          <a:p>
            <a:pPr marL="742950" lvl="1" indent="-285750">
              <a:buClr>
                <a:srgbClr val="008000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g-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Sivers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in Twist-3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direct photons</a:t>
            </a:r>
          </a:p>
          <a:p>
            <a:pPr marL="457200" lvl="2">
              <a:buClr>
                <a:srgbClr val="008000"/>
              </a:buClr>
            </a:pP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q-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Sivers</a:t>
            </a:r>
            <a:r>
              <a:rPr lang="en-US" dirty="0">
                <a:latin typeface="Comic Sans MS"/>
                <a:cs typeface="Comic Sans MS"/>
                <a:sym typeface="Wingdings"/>
              </a:rPr>
              <a:t> in Twist-3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q"/>
            </a:pP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0203" y="3153358"/>
            <a:ext cx="487825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8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="1" baseline="-25000" dirty="0" smtClean="0">
                <a:latin typeface="Comic Sans MS"/>
                <a:cs typeface="Comic Sans MS"/>
              </a:rPr>
              <a:t>UT 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+/-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0</a:t>
            </a:r>
            <a:r>
              <a:rPr lang="en-US" b="1" dirty="0" smtClean="0">
                <a:latin typeface="Comic Sans MS"/>
                <a:cs typeface="Comic Sans MS"/>
              </a:rPr>
              <a:t> azimuthal distribution in jets</a:t>
            </a:r>
          </a:p>
          <a:p>
            <a:pPr lvl="1">
              <a:buClr>
                <a:srgbClr val="0080FF"/>
              </a:buClr>
            </a:pP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Transversity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x Collins</a:t>
            </a: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8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</a:rPr>
              <a:t>UT </a:t>
            </a:r>
            <a:r>
              <a:rPr lang="en-US" dirty="0" smtClean="0">
                <a:latin typeface="Comic Sans MS"/>
                <a:cs typeface="Comic Sans MS"/>
              </a:rPr>
              <a:t>in </a:t>
            </a:r>
            <a:r>
              <a:rPr lang="en-US" dirty="0" err="1" smtClean="0">
                <a:latin typeface="Comic Sans MS"/>
                <a:cs typeface="Comic Sans MS"/>
              </a:rPr>
              <a:t>dihadron</a:t>
            </a:r>
            <a:r>
              <a:rPr lang="en-US" dirty="0" smtClean="0">
                <a:latin typeface="Comic Sans MS"/>
                <a:cs typeface="Comic Sans MS"/>
              </a:rPr>
              <a:t> production</a:t>
            </a:r>
            <a:endParaRPr lang="en-US" b="1" dirty="0" smtClean="0">
              <a:latin typeface="Comic Sans MS"/>
              <a:cs typeface="Comic Sans MS"/>
            </a:endParaRPr>
          </a:p>
          <a:p>
            <a:pPr lvl="1">
              <a:buClr>
                <a:srgbClr val="0080FF"/>
              </a:buClr>
            </a:pP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Transversity</a:t>
            </a:r>
            <a:r>
              <a:rPr lang="en-US" dirty="0">
                <a:latin typeface="Comic Sans MS"/>
                <a:cs typeface="Comic Sans MS"/>
                <a:sym typeface="Wingdings"/>
              </a:rPr>
              <a:t> x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Interference FF</a:t>
            </a:r>
            <a:endParaRPr lang="en-US" b="1" dirty="0" smtClean="0">
              <a:latin typeface="Comic Sans MS"/>
              <a:cs typeface="Comic Sans MS"/>
            </a:endParaRPr>
          </a:p>
          <a:p>
            <a:pPr lvl="1">
              <a:buClr>
                <a:srgbClr val="0000FF"/>
              </a:buClr>
            </a:pPr>
            <a:endParaRPr lang="en-US" sz="800" b="1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 for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Comic Sans MS"/>
                <a:cs typeface="Comic Sans MS"/>
              </a:rPr>
              <a:t>+/- and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0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</a:p>
          <a:p>
            <a:pPr>
              <a:buClr>
                <a:srgbClr val="008000"/>
              </a:buClr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Novel Twist-3 FF Mechanisms</a:t>
            </a:r>
          </a:p>
          <a:p>
            <a:pPr>
              <a:buClr>
                <a:srgbClr val="008000"/>
              </a:buClr>
            </a:pPr>
            <a:endParaRPr lang="en-US" sz="1600" b="1" dirty="0" smtClean="0">
              <a:latin typeface="Comic Sans MS"/>
              <a:cs typeface="Comic Sans M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98049" y="2586095"/>
            <a:ext cx="2380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Initial State </a:t>
            </a:r>
            <a:endParaRPr lang="en-US" sz="2800" b="1" dirty="0">
              <a:solidFill>
                <a:srgbClr val="008040"/>
              </a:solidFill>
              <a:latin typeface="Comic Sans MS"/>
              <a:cs typeface="Comic Sans M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81615" y="2548914"/>
            <a:ext cx="213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Final State</a:t>
            </a:r>
            <a:endParaRPr lang="en-US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60813"/>
              </p:ext>
            </p:extLst>
          </p:nvPr>
        </p:nvGraphicFramePr>
        <p:xfrm>
          <a:off x="700622" y="5269728"/>
          <a:ext cx="33655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" name="Equation" r:id="rId3" imgW="3365500" imgH="596900" progId="Equation.DSMT4">
                  <p:embed/>
                </p:oleObj>
              </mc:Choice>
              <mc:Fallback>
                <p:oleObj name="Equation" r:id="rId3" imgW="3365500" imgH="596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0622" y="5269728"/>
                        <a:ext cx="336550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AutoShape 49"/>
          <p:cNvSpPr>
            <a:spLocks noChangeArrowheads="1"/>
          </p:cNvSpPr>
          <p:nvPr/>
        </p:nvSpPr>
        <p:spPr bwMode="auto">
          <a:xfrm>
            <a:off x="279405" y="5184551"/>
            <a:ext cx="524933" cy="1799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rgbClr val="008000"/>
              </a:gs>
              <a:gs pos="50000">
                <a:srgbClr val="00FF00"/>
              </a:gs>
              <a:gs pos="100000">
                <a:srgbClr val="0080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 fontScale="40000" lnSpcReduction="20000"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95872" y="5032150"/>
            <a:ext cx="193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related through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/>
          <a:srcRect t="12636" b="9453"/>
          <a:stretch/>
        </p:blipFill>
        <p:spPr>
          <a:xfrm>
            <a:off x="965200" y="5952435"/>
            <a:ext cx="2161048" cy="90556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5479171" y="5599804"/>
            <a:ext cx="2031220" cy="1281650"/>
            <a:chOff x="433038" y="2283201"/>
            <a:chExt cx="2031220" cy="1281650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038" y="2283201"/>
              <a:ext cx="1998658" cy="1281650"/>
            </a:xfrm>
            <a:prstGeom prst="rect">
              <a:avLst/>
            </a:prstGeom>
          </p:spPr>
        </p:pic>
        <p:pic>
          <p:nvPicPr>
            <p:cNvPr id="58" name="Picture 5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658" y="2834416"/>
              <a:ext cx="355600" cy="2032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9" name="Picture 5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296" y="3106656"/>
              <a:ext cx="152400" cy="228600"/>
            </a:xfrm>
            <a:prstGeom prst="rect">
              <a:avLst/>
            </a:prstGeom>
          </p:spPr>
        </p:pic>
      </p:grpSp>
      <p:sp>
        <p:nvSpPr>
          <p:cNvPr id="102" name="AutoShape 49"/>
          <p:cNvSpPr>
            <a:spLocks noChangeArrowheads="1"/>
          </p:cNvSpPr>
          <p:nvPr/>
        </p:nvSpPr>
        <p:spPr bwMode="auto">
          <a:xfrm>
            <a:off x="4436534" y="5181960"/>
            <a:ext cx="524933" cy="1799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rgbClr val="0000FF"/>
              </a:gs>
              <a:gs pos="50000">
                <a:srgbClr val="0000FF"/>
              </a:gs>
              <a:gs pos="100000">
                <a:srgbClr val="3366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 fontScale="40000" lnSpcReduction="20000"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953001" y="5029559"/>
            <a:ext cx="193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related through</a:t>
            </a:r>
            <a:endParaRPr lang="en-US" dirty="0">
              <a:latin typeface="Comic Sans MS"/>
              <a:cs typeface="Comic Sans M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124761"/>
              </p:ext>
            </p:extLst>
          </p:nvPr>
        </p:nvGraphicFramePr>
        <p:xfrm>
          <a:off x="5006446" y="5356068"/>
          <a:ext cx="29464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" name="Equation" r:id="rId9" imgW="2946400" imgH="635000" progId="Equation.DSMT4">
                  <p:embed/>
                </p:oleObj>
              </mc:Choice>
              <mc:Fallback>
                <p:oleObj name="Equation" r:id="rId9" imgW="2946400" imgH="63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06446" y="5356068"/>
                        <a:ext cx="29464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3136" y="429529"/>
            <a:ext cx="84176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Constrain </a:t>
            </a:r>
            <a:r>
              <a:rPr lang="en-US" dirty="0">
                <a:solidFill>
                  <a:srgbClr val="00FF00"/>
                </a:solidFill>
                <a:latin typeface="Comic Sans MS"/>
                <a:cs typeface="Comic Sans MS"/>
              </a:rPr>
              <a:t>TM</a:t>
            </a:r>
            <a:r>
              <a:rPr lang="en-US" dirty="0">
                <a:solidFill>
                  <a:srgbClr val="3366FF"/>
                </a:solidFill>
                <a:latin typeface="Comic Sans MS"/>
                <a:cs typeface="Comic Sans MS"/>
              </a:rPr>
              <a:t>Ds</a:t>
            </a:r>
            <a:r>
              <a:rPr lang="en-US" dirty="0">
                <a:latin typeface="Comic Sans MS"/>
                <a:cs typeface="Comic Sans MS"/>
              </a:rPr>
              <a:t> over a wide x and Q</a:t>
            </a:r>
            <a:r>
              <a:rPr lang="en-US" baseline="30000" dirty="0">
                <a:latin typeface="Comic Sans MS"/>
                <a:cs typeface="Comic Sans MS"/>
              </a:rPr>
              <a:t>2</a:t>
            </a:r>
            <a:r>
              <a:rPr lang="en-US" dirty="0">
                <a:latin typeface="Comic Sans MS"/>
                <a:cs typeface="Comic Sans MS"/>
              </a:rPr>
              <a:t> range (valence, sea-quarks &amp; gluons)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different </a:t>
            </a:r>
            <a:r>
              <a:rPr lang="en-US" dirty="0">
                <a:latin typeface="Comic Sans MS"/>
                <a:cs typeface="Comic Sans MS"/>
                <a:sym typeface="Wingdings"/>
              </a:rPr>
              <a:t>√s  different 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p</a:t>
            </a:r>
            <a:r>
              <a:rPr lang="en-US" baseline="-25000" dirty="0" err="1">
                <a:latin typeface="Comic Sans MS"/>
                <a:cs typeface="Comic Sans MS"/>
                <a:sym typeface="Wingdings"/>
              </a:rPr>
              <a:t>t</a:t>
            </a:r>
            <a:r>
              <a:rPr lang="en-US" dirty="0">
                <a:latin typeface="Comic Sans MS"/>
                <a:cs typeface="Comic Sans MS"/>
                <a:sym typeface="Wingdings"/>
              </a:rPr>
              <a:t> at the same 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x</a:t>
            </a:r>
            <a:r>
              <a:rPr lang="en-US" baseline="-25000" dirty="0" err="1">
                <a:latin typeface="Comic Sans MS"/>
                <a:cs typeface="Comic Sans MS"/>
                <a:sym typeface="Wingdings"/>
              </a:rPr>
              <a:t>t</a:t>
            </a:r>
            <a:r>
              <a:rPr lang="en-US" dirty="0">
                <a:latin typeface="Comic Sans MS"/>
                <a:cs typeface="Comic Sans MS"/>
                <a:sym typeface="Wingdings"/>
              </a:rPr>
              <a:t> 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evolution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Test non-universality of TMDs   SIDIS</a:t>
            </a:r>
            <a:endParaRPr lang="en-US" dirty="0">
              <a:latin typeface="Comic Sans MS"/>
              <a:cs typeface="Comic Sans MS"/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observables as </a:t>
            </a:r>
            <a:r>
              <a:rPr lang="en-US" dirty="0" err="1">
                <a:latin typeface="Comic Sans MS"/>
                <a:cs typeface="Comic Sans MS"/>
              </a:rPr>
              <a:t>transversity</a:t>
            </a:r>
            <a:r>
              <a:rPr lang="en-US" dirty="0">
                <a:latin typeface="Comic Sans MS"/>
                <a:cs typeface="Comic Sans MS"/>
              </a:rPr>
              <a:t> can be accessed also in collinear observables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</a:rPr>
              <a:t>test of TMD factorization &amp; universality</a:t>
            </a:r>
            <a:endParaRPr lang="en-US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data purely sensitive to observables in the 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TWI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ST-3 </a:t>
            </a:r>
            <a:r>
              <a:rPr lang="en-US" dirty="0">
                <a:latin typeface="Comic Sans MS"/>
                <a:cs typeface="Comic Sans MS"/>
              </a:rPr>
              <a:t>formalism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>
                <a:latin typeface="Comic Sans MS"/>
                <a:cs typeface="Comic Sans MS"/>
                <a:sym typeface="Wingdings"/>
              </a:rPr>
              <a:t>different √s 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evolution</a:t>
            </a:r>
            <a:endParaRPr lang="en-US" dirty="0">
              <a:latin typeface="Comic Sans MS"/>
              <a:cs typeface="Comic Sans M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79732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63" grpId="0"/>
      <p:bldP spid="64" grpId="0"/>
      <p:bldP spid="53" grpId="0" animBg="1"/>
      <p:bldP spid="54" grpId="0"/>
      <p:bldP spid="102" grpId="0" animBg="1"/>
      <p:bldP spid="1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to access </a:t>
            </a:r>
            <a:r>
              <a:rPr lang="en-US" dirty="0" err="1" smtClean="0"/>
              <a:t>Transversity</a:t>
            </a:r>
            <a:r>
              <a:rPr lang="en-US" dirty="0" smtClean="0"/>
              <a:t> </a:t>
            </a:r>
            <a:r>
              <a:rPr lang="en-US" cap="none" dirty="0" smtClean="0"/>
              <a:t>x</a:t>
            </a:r>
            <a:r>
              <a:rPr lang="en-US" dirty="0" smtClean="0"/>
              <a:t> Collins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010207"/>
              </p:ext>
            </p:extLst>
          </p:nvPr>
        </p:nvGraphicFramePr>
        <p:xfrm>
          <a:off x="0" y="621256"/>
          <a:ext cx="3679456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Equation" r:id="rId3" imgW="3009900" imgH="520700" progId="Equation.3">
                  <p:embed/>
                </p:oleObj>
              </mc:Choice>
              <mc:Fallback>
                <p:oleObj name="Equation" r:id="rId3" imgW="30099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621256"/>
                        <a:ext cx="3679456" cy="636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" name="Group 53"/>
          <p:cNvGrpSpPr/>
          <p:nvPr/>
        </p:nvGrpSpPr>
        <p:grpSpPr>
          <a:xfrm>
            <a:off x="454025" y="559344"/>
            <a:ext cx="3213101" cy="360512"/>
            <a:chOff x="1625600" y="2740026"/>
            <a:chExt cx="3213101" cy="360512"/>
          </a:xfrm>
        </p:grpSpPr>
        <p:sp>
          <p:nvSpPr>
            <p:cNvPr id="55" name="Rectangle 54"/>
            <p:cNvSpPr/>
            <p:nvPr/>
          </p:nvSpPr>
          <p:spPr>
            <a:xfrm>
              <a:off x="1625600" y="2740026"/>
              <a:ext cx="800100" cy="355600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948577" y="2752725"/>
              <a:ext cx="890124" cy="347813"/>
            </a:xfrm>
            <a:prstGeom prst="rect">
              <a:avLst/>
            </a:prstGeom>
            <a:noFill/>
            <a:ln w="38100" cmpd="sng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FF"/>
                </a:solidFill>
              </a:endParaRPr>
            </a:p>
          </p:txBody>
        </p:sp>
      </p:grpSp>
      <p:pic>
        <p:nvPicPr>
          <p:cNvPr id="9" name="Picture 8" descr="collinsje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" y="1406232"/>
            <a:ext cx="3858040" cy="157828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666428" y="697456"/>
            <a:ext cx="5498059" cy="5037343"/>
            <a:chOff x="3666428" y="697456"/>
            <a:chExt cx="5498059" cy="5037343"/>
          </a:xfrm>
        </p:grpSpPr>
        <p:pic>
          <p:nvPicPr>
            <p:cNvPr id="51" name="Picture 50" descr="CollinsCompare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" r="4119"/>
            <a:stretch/>
          </p:blipFill>
          <p:spPr>
            <a:xfrm>
              <a:off x="3666428" y="697456"/>
              <a:ext cx="5498059" cy="503734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37652" y="1247913"/>
              <a:ext cx="204647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STAR arXiv:</a:t>
              </a:r>
              <a:r>
                <a:rPr lang="en-US" sz="1400" dirty="0">
                  <a:latin typeface="Times"/>
                  <a:cs typeface="Times"/>
                </a:rPr>
                <a:t>1708.07080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57581" y="488976"/>
            <a:ext cx="4486419" cy="6079771"/>
            <a:chOff x="3277144" y="739921"/>
            <a:chExt cx="4486419" cy="6079771"/>
          </a:xfrm>
        </p:grpSpPr>
        <p:pic>
          <p:nvPicPr>
            <p:cNvPr id="17" name="Picture 16" descr="STAR_200_comparison_500_zh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4" t="7159" r="5335" b="4274"/>
            <a:stretch/>
          </p:blipFill>
          <p:spPr>
            <a:xfrm rot="5400000">
              <a:off x="3887695" y="151454"/>
              <a:ext cx="3287402" cy="446433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17" descr="STAR_200_comparison_500_zh_NLL.pdf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4" t="7642" r="5116" b="3791"/>
            <a:stretch/>
          </p:blipFill>
          <p:spPr>
            <a:xfrm rot="5400000">
              <a:off x="3865629" y="2943842"/>
              <a:ext cx="3287365" cy="4464335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59" name="Rectangle 58"/>
          <p:cNvSpPr/>
          <p:nvPr/>
        </p:nvSpPr>
        <p:spPr>
          <a:xfrm>
            <a:off x="0" y="3015850"/>
            <a:ext cx="7498522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200 vs. 500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Comparison: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first observation of a TMD at low x</a:t>
            </a:r>
          </a:p>
          <a:p>
            <a:pPr>
              <a:buClr>
                <a:srgbClr val="0000FF"/>
              </a:buClr>
            </a:pP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   and high Q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>Evolution: 200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>GeV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 500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GeV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  factor 3 in Q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/>
              <a:cs typeface="Comic Sans MS"/>
            </a:endParaRPr>
          </a:p>
          <a:p>
            <a:endParaRPr lang="en-US" sz="800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>Test of factorization &amp; Universality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  compare with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transversity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from IFF</a:t>
            </a:r>
          </a:p>
          <a:p>
            <a:pPr>
              <a:buClr>
                <a:srgbClr val="0000FF"/>
              </a:buClr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   compare with SIDIS and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e+e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-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Triggered a lot of theory work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  proof of factorization: 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Kang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et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al. arXiv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1705.08443</a:t>
            </a:r>
          </a:p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  </a:t>
            </a:r>
            <a:r>
              <a:rPr lang="en-US" dirty="0" smtClean="0">
                <a:solidFill>
                  <a:srgbClr val="322F31"/>
                </a:solidFill>
                <a:latin typeface="Comic Sans MS"/>
                <a:cs typeface="Comic Sans MS"/>
              </a:rPr>
              <a:t>asymmetry calculation: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Kang et al.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arXiv: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1707.00913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 rot="20400000">
            <a:off x="408664" y="3081950"/>
            <a:ext cx="8225112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First Sign TMDs survive at low x and high Q</a:t>
            </a:r>
            <a:r>
              <a:rPr lang="en-US" sz="2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endParaRPr lang="en-US" sz="2400" baseline="30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5320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to Gluon “TMD</a:t>
            </a:r>
            <a:r>
              <a:rPr lang="en-US" cap="none" dirty="0"/>
              <a:t>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91987"/>
            <a:ext cx="4680585" cy="2187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90851"/>
            <a:ext cx="4680585" cy="2187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3" y="4655166"/>
            <a:ext cx="4680585" cy="21875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31478" y="1016000"/>
            <a:ext cx="43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0313" y="3001618"/>
            <a:ext cx="54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pAl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1329" y="890113"/>
            <a:ext cx="4403770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 smtClean="0">
                <a:latin typeface="Comic Sans MS"/>
                <a:cs typeface="Comic Sans MS"/>
              </a:rPr>
              <a:t>Improved results </a:t>
            </a:r>
            <a:r>
              <a:rPr lang="en-US" b="0" dirty="0">
                <a:latin typeface="Comic Sans MS"/>
                <a:cs typeface="Comic Sans MS"/>
              </a:rPr>
              <a:t>from </a:t>
            </a:r>
            <a:r>
              <a:rPr lang="en-US" b="0" dirty="0" smtClean="0">
                <a:latin typeface="Comic Sans MS"/>
                <a:cs typeface="Comic Sans MS"/>
              </a:rPr>
              <a:t>2015!</a:t>
            </a:r>
            <a:endParaRPr lang="en-US" b="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Comic Sans MS"/>
                <a:cs typeface="Comic Sans MS"/>
              </a:rPr>
              <a:t>Consistent with 0</a:t>
            </a:r>
          </a:p>
          <a:p>
            <a:pPr>
              <a:buClr>
                <a:srgbClr val="0000FF"/>
              </a:buClr>
            </a:pPr>
            <a:r>
              <a:rPr lang="en-US" b="0" dirty="0" smtClean="0">
                <a:latin typeface="Comic Sans MS"/>
                <a:cs typeface="Comic Sans MS"/>
              </a:rPr>
              <a:t>    to 3~</a:t>
            </a:r>
            <a:r>
              <a:rPr lang="en-US" b="0" dirty="0">
                <a:latin typeface="Comic Sans MS"/>
                <a:cs typeface="Comic Sans MS"/>
              </a:rPr>
              <a:t>10</a:t>
            </a:r>
            <a:r>
              <a:rPr lang="en-US" b="0" baseline="30000" dirty="0">
                <a:latin typeface="Comic Sans MS"/>
                <a:cs typeface="Comic Sans MS"/>
              </a:rPr>
              <a:t>-4</a:t>
            </a:r>
            <a:r>
              <a:rPr lang="en-US" b="0" dirty="0">
                <a:latin typeface="Comic Sans MS"/>
                <a:cs typeface="Comic Sans MS"/>
              </a:rPr>
              <a:t> precision level at low </a:t>
            </a:r>
            <a:r>
              <a:rPr lang="en-US" b="0" dirty="0" err="1" smtClean="0">
                <a:latin typeface="Comic Sans MS"/>
                <a:cs typeface="Comic Sans MS"/>
              </a:rPr>
              <a:t>p</a:t>
            </a:r>
            <a:r>
              <a:rPr lang="en-US" b="0" baseline="-25000" dirty="0" err="1" smtClean="0">
                <a:latin typeface="Comic Sans MS"/>
                <a:cs typeface="Comic Sans MS"/>
              </a:rPr>
              <a:t>T</a:t>
            </a:r>
            <a:endParaRPr lang="en-US" b="0" baseline="-250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200" b="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 smtClean="0">
                <a:latin typeface="Comic Sans MS"/>
                <a:cs typeface="Comic Sans MS"/>
              </a:rPr>
              <a:t>constrain of gluon </a:t>
            </a:r>
            <a:r>
              <a:rPr lang="en-US" b="0" dirty="0" err="1">
                <a:latin typeface="Comic Sans MS"/>
                <a:cs typeface="Comic Sans MS"/>
              </a:rPr>
              <a:t>Sivers</a:t>
            </a:r>
            <a:r>
              <a:rPr lang="en-US" b="0" dirty="0">
                <a:latin typeface="Comic Sans MS"/>
                <a:cs typeface="Comic Sans MS"/>
              </a:rPr>
              <a:t> </a:t>
            </a:r>
            <a:r>
              <a:rPr lang="en-US" b="0" dirty="0" smtClean="0">
                <a:latin typeface="Comic Sans MS"/>
                <a:cs typeface="Comic Sans MS"/>
              </a:rPr>
              <a:t>effect</a:t>
            </a:r>
            <a:endParaRPr lang="en-US" b="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s-ES_tradnl" b="0" dirty="0" smtClean="0">
                <a:latin typeface="Comic Sans MS"/>
                <a:cs typeface="Comic Sans MS"/>
              </a:rPr>
              <a:t>    </a:t>
            </a:r>
            <a:r>
              <a:rPr lang="es-ES_tradnl" sz="1600" b="0" dirty="0" err="1" smtClean="0">
                <a:latin typeface="Comic Sans MS"/>
                <a:cs typeface="Comic Sans MS"/>
              </a:rPr>
              <a:t>Anselmino</a:t>
            </a:r>
            <a:r>
              <a:rPr lang="es-ES_tradnl" sz="1600" b="0" dirty="0" smtClean="0">
                <a:latin typeface="Comic Sans MS"/>
                <a:cs typeface="Comic Sans MS"/>
              </a:rPr>
              <a:t> </a:t>
            </a:r>
            <a:r>
              <a:rPr lang="es-ES_tradnl" sz="1600" b="0" dirty="0">
                <a:latin typeface="Comic Sans MS"/>
                <a:cs typeface="Comic Sans MS"/>
              </a:rPr>
              <a:t>et al, PRD 74 (2006), 094011</a:t>
            </a:r>
          </a:p>
          <a:p>
            <a:pPr>
              <a:buClr>
                <a:srgbClr val="0000FF"/>
              </a:buClr>
            </a:pPr>
            <a:r>
              <a:rPr lang="fr-FR" sz="1600" b="0" dirty="0" smtClean="0">
                <a:latin typeface="Comic Sans MS"/>
                <a:cs typeface="Comic Sans MS"/>
              </a:rPr>
              <a:t>     D’</a:t>
            </a:r>
            <a:r>
              <a:rPr lang="fr-FR" sz="1600" b="0" dirty="0" err="1" smtClean="0">
                <a:latin typeface="Comic Sans MS"/>
                <a:cs typeface="Comic Sans MS"/>
              </a:rPr>
              <a:t>Alesio</a:t>
            </a:r>
            <a:r>
              <a:rPr lang="fr-FR" sz="1600" b="0" dirty="0" smtClean="0">
                <a:latin typeface="Comic Sans MS"/>
                <a:cs typeface="Comic Sans MS"/>
              </a:rPr>
              <a:t> </a:t>
            </a:r>
            <a:r>
              <a:rPr lang="fr-FR" sz="1600" b="0" dirty="0">
                <a:latin typeface="Comic Sans MS"/>
                <a:cs typeface="Comic Sans MS"/>
              </a:rPr>
              <a:t>et al, JHEP 1509 (2015), </a:t>
            </a:r>
            <a:r>
              <a:rPr lang="fr-FR" sz="1600" b="0" dirty="0" smtClean="0">
                <a:latin typeface="Comic Sans MS"/>
                <a:cs typeface="Comic Sans MS"/>
              </a:rPr>
              <a:t>119</a:t>
            </a:r>
          </a:p>
          <a:p>
            <a:pPr>
              <a:buClr>
                <a:srgbClr val="0000FF"/>
              </a:buClr>
            </a:pPr>
            <a:endParaRPr lang="fr-FR" sz="1600" b="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fr-FR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</a:t>
            </a:r>
            <a:r>
              <a:rPr lang="fr-FR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pPr>
              <a:buClr>
                <a:srgbClr val="0000FF"/>
              </a:buClr>
            </a:pPr>
            <a:r>
              <a:rPr lang="fr-FR" b="0" dirty="0" smtClean="0">
                <a:latin typeface="Comic Sans MS"/>
                <a:cs typeface="Comic Sans MS"/>
              </a:rPr>
              <a:t>hi</a:t>
            </a:r>
            <a:r>
              <a:rPr lang="en-US" b="0" dirty="0" err="1" smtClean="0">
                <a:latin typeface="Comic Sans MS"/>
                <a:cs typeface="Comic Sans MS"/>
              </a:rPr>
              <a:t>gh</a:t>
            </a:r>
            <a:r>
              <a:rPr lang="en-US" b="0" dirty="0" smtClean="0">
                <a:latin typeface="Comic Sans MS"/>
                <a:cs typeface="Comic Sans MS"/>
              </a:rPr>
              <a:t> precision test of nuclear effects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16017" y="5163931"/>
            <a:ext cx="5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pAu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6" name="Picture 15" descr="pi0frac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7677" r="6511"/>
          <a:stretch/>
        </p:blipFill>
        <p:spPr>
          <a:xfrm>
            <a:off x="5455478" y="4141305"/>
            <a:ext cx="3230524" cy="24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2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Visualize Color interactions in QCD.</a:t>
            </a: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285509" y="1458173"/>
            <a:ext cx="1829347" cy="92333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DIS: 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-scattering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attractive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FSI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4856492" y="1456230"/>
            <a:ext cx="1996047" cy="92333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</a:p>
          <a:p>
            <a:pPr algn="ctr" eaLnBrk="0" hangingPunct="0"/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qqbar-anhilation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repulsive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ISI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715414" y="1687049"/>
            <a:ext cx="1000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CD1416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 smtClean="0">
                <a:solidFill>
                  <a:srgbClr val="0B9E08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 smtClean="0">
                <a:solidFill>
                  <a:srgbClr val="2130C9"/>
                </a:solidFill>
                <a:latin typeface="Comic Sans MS"/>
                <a:cs typeface="Comic Sans MS"/>
              </a:rPr>
              <a:t>D</a:t>
            </a:r>
            <a:r>
              <a:rPr lang="en-US" sz="2400" b="1" dirty="0">
                <a:solidFill>
                  <a:srgbClr val="CD1416"/>
                </a:solidFill>
                <a:latin typeface="Comic Sans MS"/>
                <a:cs typeface="Comic Sans MS"/>
              </a:rPr>
              <a:t>:</a:t>
            </a:r>
            <a:endParaRPr lang="en-US" sz="2400" b="1" dirty="0">
              <a:solidFill>
                <a:srgbClr val="E63F29"/>
              </a:solidFill>
              <a:latin typeface="Comic Sans MS"/>
              <a:cs typeface="Comic Sans M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22337" y="4340406"/>
            <a:ext cx="5550042" cy="58477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DIS</a:t>
            </a:r>
            <a:r>
              <a:rPr lang="en-US" b="1" dirty="0" smtClean="0">
                <a:latin typeface="Comic Sans MS"/>
                <a:cs typeface="Comic Sans MS"/>
              </a:rPr>
              <a:t> = </a:t>
            </a:r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DY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or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W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or </a:t>
            </a:r>
            <a:r>
              <a:rPr lang="en-US" dirty="0" smtClean="0">
                <a:latin typeface="Comic Sans MS"/>
                <a:cs typeface="Comic Sans MS"/>
              </a:rPr>
              <a:t>Sivers</a:t>
            </a:r>
            <a:r>
              <a:rPr lang="en-US" baseline="-25000" dirty="0" smtClean="0">
                <a:latin typeface="Comic Sans MS"/>
                <a:cs typeface="Comic Sans MS"/>
              </a:rPr>
              <a:t>Z0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lang="en-US" baseline="-25000" dirty="0" smtClean="0">
                <a:latin typeface="Comic Sans MS"/>
                <a:cs typeface="Comic Sans MS"/>
              </a:rPr>
              <a:t> 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9521" y="762000"/>
            <a:ext cx="8322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easure non-universality of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sivers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-function</a:t>
            </a:r>
          </a:p>
        </p:txBody>
      </p:sp>
      <p:sp>
        <p:nvSpPr>
          <p:cNvPr id="38" name="AutoShape 49"/>
          <p:cNvSpPr>
            <a:spLocks noChangeArrowheads="1"/>
          </p:cNvSpPr>
          <p:nvPr/>
        </p:nvSpPr>
        <p:spPr bwMode="auto">
          <a:xfrm>
            <a:off x="625783" y="5633304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9029" y="5428324"/>
            <a:ext cx="6016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ll three observables can be approached</a:t>
            </a:r>
          </a:p>
          <a:p>
            <a:pPr algn="ctr"/>
            <a:r>
              <a:rPr lang="en-US" sz="2400" dirty="0" smtClean="0">
                <a:solidFill>
                  <a:srgbClr val="FF00FF"/>
                </a:solidFill>
                <a:latin typeface="Comic Sans MS"/>
                <a:cs typeface="Comic Sans MS"/>
              </a:rPr>
              <a:t>at 500 </a:t>
            </a:r>
            <a:r>
              <a:rPr lang="en-US" sz="24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GeV</a:t>
            </a:r>
            <a:r>
              <a:rPr lang="en-US" sz="2400" dirty="0" smtClean="0">
                <a:solidFill>
                  <a:srgbClr val="FF00FF"/>
                </a:solidFill>
                <a:latin typeface="Comic Sans MS"/>
                <a:cs typeface="Comic Sans MS"/>
              </a:rPr>
              <a:t> at STAR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7887" y="4981533"/>
            <a:ext cx="765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N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(direct photon) measures the sign change in the Twist-3 formalism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1" y="2421466"/>
            <a:ext cx="4639733" cy="18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_PaperFig_AsymAmpSqrt_chi2Fi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7737" r="4198" b="3453"/>
          <a:stretch/>
        </p:blipFill>
        <p:spPr>
          <a:xfrm>
            <a:off x="914400" y="2048104"/>
            <a:ext cx="6766560" cy="3789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Results: </a:t>
            </a:r>
            <a:r>
              <a:rPr lang="en-US" dirty="0"/>
              <a:t>A</a:t>
            </a:r>
            <a:r>
              <a:rPr lang="en-US" baseline="-25000" dirty="0"/>
              <a:t>N</a:t>
            </a:r>
            <a:r>
              <a:rPr lang="en-US" baseline="30000" dirty="0"/>
              <a:t>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ISMD 2017, Mexico</a:t>
            </a:r>
            <a:endParaRPr lang="en-US"/>
          </a:p>
        </p:txBody>
      </p: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1476182" y="5737673"/>
            <a:ext cx="949325" cy="52849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3336" y="5778485"/>
            <a:ext cx="469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Asymmetry favors </a:t>
            </a:r>
            <a:r>
              <a:rPr lang="en-US" dirty="0" err="1" smtClean="0">
                <a:latin typeface="Comic Sans MS"/>
                <a:cs typeface="Comic Sans MS"/>
              </a:rPr>
              <a:t>Sivers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fct</a:t>
            </a:r>
            <a:r>
              <a:rPr lang="en-US" dirty="0" smtClean="0">
                <a:latin typeface="Comic Sans MS"/>
                <a:cs typeface="Comic Sans MS"/>
              </a:rPr>
              <a:t>. sign change </a:t>
            </a:r>
          </a:p>
          <a:p>
            <a:r>
              <a:rPr lang="en-US" dirty="0" smtClean="0">
                <a:latin typeface="Comic Sans MS"/>
                <a:cs typeface="Comic Sans MS"/>
              </a:rPr>
              <a:t>and small TMD evolution for asymmetries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58800"/>
            <a:ext cx="84818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>
                <a:latin typeface="Comic Sans MS"/>
                <a:cs typeface="Comic Sans MS"/>
              </a:rPr>
              <a:t>Results based on 2011 25 pb</a:t>
            </a:r>
            <a:r>
              <a:rPr lang="en-US" sz="2000" baseline="30000" dirty="0" smtClean="0">
                <a:latin typeface="Comic Sans MS"/>
                <a:cs typeface="Comic Sans MS"/>
              </a:rPr>
              <a:t>-1 </a:t>
            </a:r>
            <a:r>
              <a:rPr lang="en-US" sz="2000" dirty="0" smtClean="0">
                <a:latin typeface="Comic Sans MS"/>
                <a:cs typeface="Comic Sans MS"/>
              </a:rPr>
              <a:t>transversely polarized 500 </a:t>
            </a:r>
            <a:r>
              <a:rPr lang="en-US" sz="2000" dirty="0" err="1" smtClean="0">
                <a:latin typeface="Comic Sans MS"/>
                <a:cs typeface="Comic Sans MS"/>
              </a:rPr>
              <a:t>GeV</a:t>
            </a:r>
            <a:r>
              <a:rPr lang="en-US" sz="2000" dirty="0" smtClean="0">
                <a:latin typeface="Comic Sans MS"/>
                <a:cs typeface="Comic Sans MS"/>
              </a:rPr>
              <a:t> data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  </a:t>
            </a:r>
            <a:r>
              <a:rPr lang="en-US" sz="2000" dirty="0" smtClean="0">
                <a:latin typeface="Comic Sans MS"/>
                <a:cs typeface="Comic Sans MS"/>
                <a:sym typeface="Wingdings"/>
              </a:rPr>
              <a:t> published in PRL </a:t>
            </a:r>
            <a:r>
              <a:rPr lang="en-US" sz="2000" dirty="0">
                <a:latin typeface="Comic Sans MS"/>
                <a:cs typeface="Comic Sans MS"/>
              </a:rPr>
              <a:t>116 (2016) </a:t>
            </a:r>
            <a:r>
              <a:rPr lang="en-US" sz="2000" dirty="0" smtClean="0">
                <a:latin typeface="Comic Sans MS"/>
                <a:cs typeface="Comic Sans MS"/>
              </a:rPr>
              <a:t>132301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>
                <a:latin typeface="Comic Sans MS"/>
                <a:cs typeface="Comic Sans MS"/>
              </a:rPr>
              <a:t>y and </a:t>
            </a:r>
            <a:r>
              <a:rPr lang="en-US" sz="2000" dirty="0" err="1" smtClean="0">
                <a:latin typeface="Comic Sans MS"/>
                <a:cs typeface="Comic Sans MS"/>
              </a:rPr>
              <a:t>p</a:t>
            </a:r>
            <a:r>
              <a:rPr lang="en-US" sz="2000" baseline="-25000" dirty="0" err="1" smtClean="0">
                <a:latin typeface="Comic Sans MS"/>
                <a:cs typeface="Comic Sans MS"/>
              </a:rPr>
              <a:t>t</a:t>
            </a:r>
            <a:r>
              <a:rPr lang="en-US" sz="2000" dirty="0" smtClean="0">
                <a:latin typeface="Comic Sans MS"/>
                <a:cs typeface="Comic Sans MS"/>
              </a:rPr>
              <a:t> for fully reconstructed </a:t>
            </a:r>
            <a:r>
              <a:rPr lang="en-US" sz="2000" dirty="0" err="1" smtClean="0">
                <a:latin typeface="Comic Sans MS"/>
                <a:cs typeface="Comic Sans MS"/>
              </a:rPr>
              <a:t>Ws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2000" dirty="0" smtClean="0">
                <a:latin typeface="Comic Sans MS"/>
                <a:cs typeface="Comic Sans MS"/>
              </a:rPr>
              <a:t>recoil combined with MC</a:t>
            </a:r>
          </a:p>
          <a:p>
            <a:pPr>
              <a:buClr>
                <a:srgbClr val="0000FF"/>
              </a:buClr>
            </a:pP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  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2000" dirty="0" smtClean="0">
                <a:latin typeface="Comic Sans MS"/>
                <a:cs typeface="Comic Sans MS"/>
                <a:sym typeface="Wingdings"/>
              </a:rPr>
              <a:t> method used at Fermi-Lab and LHC</a:t>
            </a:r>
            <a:endParaRPr lang="en-US" sz="2000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325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RUN-17: A goldmine for </a:t>
            </a:r>
            <a:r>
              <a:rPr lang="en-US" dirty="0" err="1" smtClean="0"/>
              <a:t>TMD</a:t>
            </a:r>
            <a:r>
              <a:rPr lang="en-US" cap="none" dirty="0" err="1" smtClean="0"/>
              <a:t>s</a:t>
            </a:r>
            <a:r>
              <a:rPr lang="en-US" dirty="0" err="1" smtClean="0"/>
              <a:t>@STAR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8851"/>
            <a:ext cx="7614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Collected: </a:t>
            </a:r>
          </a:p>
          <a:p>
            <a:r>
              <a:rPr lang="en-US" dirty="0" smtClean="0">
                <a:latin typeface="Comic Sans MS"/>
                <a:cs typeface="Comic Sans MS"/>
              </a:rPr>
              <a:t>350 </a:t>
            </a:r>
            <a:r>
              <a:rPr lang="en-US" dirty="0">
                <a:latin typeface="Comic Sans MS"/>
                <a:cs typeface="Comic Sans MS"/>
              </a:rPr>
              <a:t>pb</a:t>
            </a:r>
            <a:r>
              <a:rPr lang="en-US" baseline="30000" dirty="0">
                <a:latin typeface="Comic Sans MS"/>
                <a:cs typeface="Comic Sans MS"/>
              </a:rPr>
              <a:t>-</a:t>
            </a:r>
            <a:r>
              <a:rPr lang="en-US" baseline="30000" dirty="0" smtClean="0">
                <a:latin typeface="Comic Sans MS"/>
                <a:cs typeface="Comic Sans MS"/>
              </a:rPr>
              <a:t>1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14 times Run-11 for -1 &lt; h &lt; 1.8  A</a:t>
            </a:r>
            <a:r>
              <a:rPr lang="en-US" baseline="-25000" dirty="0" smtClean="0">
                <a:latin typeface="Comic Sans MS"/>
                <a:cs typeface="Comic Sans MS"/>
                <a:sym typeface="Wingdings"/>
              </a:rPr>
              <a:t>N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W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+/-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&amp; Z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0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, Collins, ……</a:t>
            </a:r>
          </a:p>
          <a:p>
            <a:r>
              <a:rPr lang="en-US" dirty="0" smtClean="0">
                <a:latin typeface="Comic Sans MS"/>
                <a:cs typeface="Comic Sans MS"/>
                <a:sym typeface="Wingdings"/>
              </a:rPr>
              <a:t>250 </a:t>
            </a:r>
            <a:r>
              <a:rPr lang="en-US" dirty="0">
                <a:latin typeface="Comic Sans MS"/>
                <a:cs typeface="Comic Sans MS"/>
              </a:rPr>
              <a:t>pb</a:t>
            </a:r>
            <a:r>
              <a:rPr lang="en-US" baseline="30000" dirty="0">
                <a:latin typeface="Comic Sans MS"/>
                <a:cs typeface="Comic Sans MS"/>
              </a:rPr>
              <a:t>-1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for 2.8 </a:t>
            </a:r>
            <a:r>
              <a:rPr lang="en-US" dirty="0">
                <a:latin typeface="Comic Sans MS"/>
                <a:cs typeface="Comic Sans MS"/>
                <a:sym typeface="Wingdings"/>
              </a:rPr>
              <a:t>&lt; h &lt;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4 for DY and direct photon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8" name="Picture 7" descr="jodgncjodmpiphbi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7553" r="8977" b="4200"/>
          <a:stretch/>
        </p:blipFill>
        <p:spPr>
          <a:xfrm>
            <a:off x="3158423" y="1258960"/>
            <a:ext cx="2766388" cy="2644939"/>
          </a:xfrm>
          <a:prstGeom prst="rect">
            <a:avLst/>
          </a:prstGeom>
        </p:spPr>
      </p:pic>
      <p:pic>
        <p:nvPicPr>
          <p:cNvPr id="12" name="Picture 11" descr="dadcognnppgmmen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7517" r="8835" b="4053"/>
          <a:stretch/>
        </p:blipFill>
        <p:spPr>
          <a:xfrm>
            <a:off x="375469" y="1270005"/>
            <a:ext cx="2749853" cy="2650424"/>
          </a:xfrm>
          <a:prstGeom prst="rect">
            <a:avLst/>
          </a:prstGeom>
        </p:spPr>
      </p:pic>
      <p:pic>
        <p:nvPicPr>
          <p:cNvPr id="13" name="Picture 12" descr="dogfdaaplfbplegj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" t="8917" r="6873" b="2100"/>
          <a:stretch/>
        </p:blipFill>
        <p:spPr>
          <a:xfrm>
            <a:off x="6123636" y="1303135"/>
            <a:ext cx="2733223" cy="2666999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" r="8251"/>
          <a:stretch/>
        </p:blipFill>
        <p:spPr bwMode="auto">
          <a:xfrm>
            <a:off x="99395" y="3975652"/>
            <a:ext cx="3533913" cy="2882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61005" y="5849234"/>
            <a:ext cx="1938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With TMD Evolution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82905" y="4748701"/>
            <a:ext cx="1629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mic Sans MS"/>
                <a:cs typeface="Comic Sans MS"/>
              </a:rPr>
              <a:t>Drell</a:t>
            </a:r>
            <a:r>
              <a:rPr lang="en-US" dirty="0" smtClean="0">
                <a:latin typeface="Comic Sans MS"/>
                <a:cs typeface="Comic Sans MS"/>
              </a:rPr>
              <a:t> Yan:</a:t>
            </a:r>
          </a:p>
          <a:p>
            <a:r>
              <a:rPr lang="en-US" dirty="0" smtClean="0"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: +</a:t>
            </a:r>
            <a:r>
              <a:rPr lang="en-US" dirty="0">
                <a:latin typeface="Comic Sans MS"/>
                <a:cs typeface="Comic Sans MS"/>
              </a:rPr>
              <a:t>/- 0.008</a:t>
            </a:r>
          </a:p>
        </p:txBody>
      </p:sp>
      <p:pic>
        <p:nvPicPr>
          <p:cNvPr id="23" name="Picture 22" descr="direct_photon_500_t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47" y="4149090"/>
            <a:ext cx="3977640" cy="270891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610087" y="4649305"/>
            <a:ext cx="171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Direct Photon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 rot="20400000">
            <a:off x="242676" y="2104692"/>
            <a:ext cx="8700651" cy="270843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Will provide data to constrain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endParaRPr lang="en-US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/>
            <a:r>
              <a:rPr lang="en-US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smtClean="0">
                <a:latin typeface="Comic Sans MS"/>
                <a:cs typeface="Comic Sans MS"/>
              </a:rPr>
              <a:t>TMD </a:t>
            </a:r>
            <a:r>
              <a:rPr lang="en-US" dirty="0">
                <a:latin typeface="Comic Sans MS"/>
                <a:cs typeface="Comic Sans MS"/>
              </a:rPr>
              <a:t>evolution, </a:t>
            </a:r>
            <a:endParaRPr lang="en-US" dirty="0" smtClean="0">
              <a:latin typeface="Comic Sans MS"/>
              <a:cs typeface="Comic Sans MS"/>
            </a:endParaRPr>
          </a:p>
          <a:p>
            <a:pPr marL="285750" indent="-285750" algn="ctr"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</a:rPr>
              <a:t>sea</a:t>
            </a:r>
            <a:r>
              <a:rPr lang="en-US" dirty="0">
                <a:latin typeface="Comic Sans MS"/>
                <a:cs typeface="Comic Sans MS"/>
              </a:rPr>
              <a:t>-quark </a:t>
            </a:r>
            <a:r>
              <a:rPr lang="en-US" dirty="0" err="1">
                <a:latin typeface="Comic Sans MS"/>
                <a:cs typeface="Comic Sans MS"/>
              </a:rPr>
              <a:t>Sivers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fct</a:t>
            </a:r>
            <a:endParaRPr lang="en-US" dirty="0">
              <a:latin typeface="Comic Sans MS"/>
              <a:cs typeface="Comic Sans MS"/>
            </a:endParaRPr>
          </a:p>
          <a:p>
            <a:pPr marL="285750" indent="-285750" algn="ctr"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</a:rPr>
              <a:t>test </a:t>
            </a:r>
            <a:r>
              <a:rPr lang="en-US" dirty="0">
                <a:latin typeface="Comic Sans MS"/>
                <a:cs typeface="Comic Sans MS"/>
              </a:rPr>
              <a:t>of </a:t>
            </a:r>
            <a:r>
              <a:rPr lang="en-US" dirty="0" err="1">
                <a:latin typeface="Comic Sans MS"/>
                <a:cs typeface="Comic Sans MS"/>
              </a:rPr>
              <a:t>Sivers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fct</a:t>
            </a:r>
            <a:r>
              <a:rPr lang="en-US" dirty="0">
                <a:latin typeface="Comic Sans MS"/>
                <a:cs typeface="Comic Sans MS"/>
              </a:rPr>
              <a:t>. non-</a:t>
            </a:r>
            <a:r>
              <a:rPr lang="en-US" dirty="0" smtClean="0">
                <a:latin typeface="Comic Sans MS"/>
                <a:cs typeface="Comic Sans MS"/>
              </a:rPr>
              <a:t>universality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and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improve statistical precision for STAR TMD program 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(arXiv</a:t>
            </a:r>
            <a:r>
              <a:rPr lang="en-US" dirty="0">
                <a:latin typeface="Comic Sans MS"/>
                <a:cs typeface="Comic Sans MS"/>
              </a:rPr>
              <a:t>:1708</a:t>
            </a:r>
            <a:r>
              <a:rPr lang="en-US" dirty="0" smtClean="0">
                <a:latin typeface="Comic Sans MS"/>
                <a:cs typeface="Comic Sans MS"/>
              </a:rPr>
              <a:t>.) by factor 4</a:t>
            </a:r>
          </a:p>
          <a:p>
            <a:pPr algn="ctr"/>
            <a:endParaRPr lang="en-US" dirty="0">
              <a:latin typeface="Comic Sans MS"/>
              <a:cs typeface="Comic Sans MS"/>
            </a:endParaRPr>
          </a:p>
          <a:p>
            <a:pPr algn="ctr"/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Answers the question do TMDs survive at low x and high Q</a:t>
            </a:r>
            <a:r>
              <a:rPr lang="en-US" sz="2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endParaRPr lang="en-US" sz="2400" baseline="30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6437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80419" y="645605"/>
            <a:ext cx="6383109" cy="3793873"/>
            <a:chOff x="2360083" y="3799418"/>
            <a:chExt cx="4324612" cy="2790301"/>
          </a:xfrm>
        </p:grpSpPr>
        <p:pic>
          <p:nvPicPr>
            <p:cNvPr id="7" name="Picture 6" descr="hadronizationinnucliiforgunaralt-alternat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6" r="12232" b="21019"/>
            <a:stretch/>
          </p:blipFill>
          <p:spPr>
            <a:xfrm>
              <a:off x="2800350" y="3799418"/>
              <a:ext cx="3884345" cy="27903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0700000">
              <a:off x="2772835" y="5334005"/>
              <a:ext cx="9030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Helvetica"/>
                  <a:cs typeface="Helvetica"/>
                </a:rPr>
                <a:t>I</a:t>
              </a:r>
              <a:r>
                <a:rPr lang="en-US" sz="8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ncoming </a:t>
              </a:r>
            </a:p>
            <a:p>
              <a:pPr algn="ctr"/>
              <a:r>
                <a:rPr lang="en-US" sz="8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Electron Beam</a:t>
              </a:r>
              <a:endParaRPr lang="en-US" sz="8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H="1">
              <a:off x="2360083" y="5270500"/>
              <a:ext cx="1217084" cy="328083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stealth" w="lg" len="lg"/>
              <a:tailEnd type="none" w="lg" len="lg"/>
            </a:ln>
            <a:effectLst/>
          </p:spPr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Nuclei?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19" y="4750793"/>
            <a:ext cx="874360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Answer 3 </a:t>
            </a:r>
            <a:r>
              <a:rPr lang="en-US" b="1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conundrums of the initial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state of Nuclei:</a:t>
            </a:r>
            <a:endParaRPr lang="en-US" b="1" dirty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</a:endParaRP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What are the </a:t>
            </a:r>
            <a:r>
              <a:rPr lang="en-US" sz="1600" dirty="0" err="1" smtClean="0">
                <a:latin typeface="Comic Sans MS"/>
                <a:ea typeface="ＭＳ Ｐゴシック" charset="0"/>
                <a:cs typeface="Comic Sans MS"/>
              </a:rPr>
              <a:t>nPDFs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 at low-x?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</a:t>
            </a:r>
            <a:r>
              <a:rPr lang="en-US" sz="1600" b="0" dirty="0">
                <a:latin typeface="Comic Sans MS"/>
                <a:cs typeface="Comic Sans MS"/>
              </a:rPr>
              <a:t>DM8 Determine the gluon densities at low x in cold nuclei via </a:t>
            </a:r>
            <a:r>
              <a:rPr lang="en-US" sz="1600" b="0" dirty="0" err="1">
                <a:latin typeface="Comic Sans MS"/>
                <a:cs typeface="Comic Sans MS"/>
              </a:rPr>
              <a:t>p+Au</a:t>
            </a:r>
            <a:r>
              <a:rPr lang="en-US" sz="1600" b="0" dirty="0">
                <a:latin typeface="Comic Sans MS"/>
                <a:cs typeface="Comic Sans MS"/>
              </a:rPr>
              <a:t> or </a:t>
            </a:r>
            <a:r>
              <a:rPr lang="en-US" sz="1600" b="0" dirty="0" err="1">
                <a:latin typeface="Comic Sans MS"/>
                <a:cs typeface="Comic Sans MS"/>
              </a:rPr>
              <a:t>d+Au</a:t>
            </a:r>
            <a:r>
              <a:rPr lang="en-US" sz="1600" b="0" dirty="0">
                <a:latin typeface="Comic Sans MS"/>
                <a:cs typeface="Comic Sans MS"/>
              </a:rPr>
              <a:t> collisions</a:t>
            </a:r>
            <a:endParaRPr lang="en-US" sz="1600" dirty="0" smtClean="0">
              <a:latin typeface="Comic Sans MS"/>
              <a:ea typeface="ＭＳ Ｐゴシック" charset="0"/>
              <a:cs typeface="Comic Sans MS"/>
            </a:endParaRP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How 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</a:rPr>
              <a:t>saturated is the initial state of the nucleus?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What 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</a:rPr>
              <a:t>is the spatial transverse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distributions of 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</a:rPr>
              <a:t>nucleons and gluons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?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How 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</a:rPr>
              <a:t>much does the spatial distribution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fluctuate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</a:rPr>
              <a:t>? Lumpiness, hot-spots etc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.</a:t>
            </a:r>
            <a:endParaRPr lang="en-US" sz="1600" dirty="0">
              <a:latin typeface="Comic Sans MS"/>
              <a:ea typeface="ＭＳ Ｐゴシック" charset="0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659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Observable for Saturation in </a:t>
            </a:r>
            <a:r>
              <a:rPr lang="en-US" cap="none" dirty="0" err="1" smtClean="0"/>
              <a:t>p</a:t>
            </a:r>
            <a:r>
              <a:rPr lang="en-US" dirty="0" err="1" smtClean="0"/>
              <a:t>A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1358606" y="6570339"/>
            <a:ext cx="1371967" cy="332631"/>
          </a:xfr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743189" y="6567130"/>
            <a:ext cx="1651548" cy="332630"/>
          </a:xfr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80" name="Group 206"/>
          <p:cNvGrpSpPr>
            <a:grpSpLocks noChangeAspect="1"/>
          </p:cNvGrpSpPr>
          <p:nvPr/>
        </p:nvGrpSpPr>
        <p:grpSpPr bwMode="auto">
          <a:xfrm rot="10219779">
            <a:off x="1499256" y="2118503"/>
            <a:ext cx="857398" cy="97465"/>
            <a:chOff x="-674511" y="1463036"/>
            <a:chExt cx="10366912" cy="1478290"/>
          </a:xfrm>
        </p:grpSpPr>
        <p:sp>
          <p:nvSpPr>
            <p:cNvPr id="175" name="Arc 174"/>
            <p:cNvSpPr/>
            <p:nvPr/>
          </p:nvSpPr>
          <p:spPr bwMode="auto">
            <a:xfrm>
              <a:off x="4835471" y="1705636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6" name="Arc 175"/>
            <p:cNvSpPr/>
            <p:nvPr/>
          </p:nvSpPr>
          <p:spPr bwMode="auto">
            <a:xfrm>
              <a:off x="6360280" y="1777715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7" name="Arc 176"/>
            <p:cNvSpPr/>
            <p:nvPr/>
          </p:nvSpPr>
          <p:spPr bwMode="auto">
            <a:xfrm>
              <a:off x="6325583" y="1663782"/>
              <a:ext cx="2216981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8" name="Arc 177"/>
            <p:cNvSpPr/>
            <p:nvPr/>
          </p:nvSpPr>
          <p:spPr bwMode="auto">
            <a:xfrm>
              <a:off x="7746194" y="1818804"/>
              <a:ext cx="833049" cy="139894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9" name="Arc 178"/>
            <p:cNvSpPr/>
            <p:nvPr/>
          </p:nvSpPr>
          <p:spPr bwMode="auto">
            <a:xfrm>
              <a:off x="7596990" y="1626478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0" name="Arc 179"/>
            <p:cNvSpPr/>
            <p:nvPr/>
          </p:nvSpPr>
          <p:spPr bwMode="auto">
            <a:xfrm>
              <a:off x="3494640" y="1742443"/>
              <a:ext cx="221698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1" name="Arc 180"/>
            <p:cNvSpPr/>
            <p:nvPr/>
          </p:nvSpPr>
          <p:spPr bwMode="auto">
            <a:xfrm>
              <a:off x="4840402" y="1713846"/>
              <a:ext cx="85992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2" name="Arc 181"/>
            <p:cNvSpPr/>
            <p:nvPr/>
          </p:nvSpPr>
          <p:spPr bwMode="auto">
            <a:xfrm>
              <a:off x="2105641" y="1615323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3" name="Arc 182"/>
            <p:cNvSpPr/>
            <p:nvPr/>
          </p:nvSpPr>
          <p:spPr bwMode="auto">
            <a:xfrm>
              <a:off x="3554809" y="1745367"/>
              <a:ext cx="84648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4" name="Arc 183"/>
            <p:cNvSpPr/>
            <p:nvPr/>
          </p:nvSpPr>
          <p:spPr bwMode="auto">
            <a:xfrm>
              <a:off x="818728" y="1666415"/>
              <a:ext cx="2216981" cy="150006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5" name="Arc 184"/>
            <p:cNvSpPr/>
            <p:nvPr/>
          </p:nvSpPr>
          <p:spPr bwMode="auto">
            <a:xfrm>
              <a:off x="2247333" y="1753440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6" name="Arc 185"/>
            <p:cNvSpPr/>
            <p:nvPr/>
          </p:nvSpPr>
          <p:spPr bwMode="auto">
            <a:xfrm>
              <a:off x="-630324" y="1680333"/>
              <a:ext cx="2203549" cy="153378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7" name="Arc 186"/>
            <p:cNvSpPr/>
            <p:nvPr/>
          </p:nvSpPr>
          <p:spPr bwMode="auto">
            <a:xfrm>
              <a:off x="873436" y="1733328"/>
              <a:ext cx="819617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85" name="Oval 17"/>
          <p:cNvSpPr>
            <a:spLocks noChangeAspect="1" noChangeArrowheads="1"/>
          </p:cNvSpPr>
          <p:nvPr/>
        </p:nvSpPr>
        <p:spPr bwMode="auto">
          <a:xfrm>
            <a:off x="0" y="1242256"/>
            <a:ext cx="528066" cy="220818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86" name="Straight Connector 22"/>
          <p:cNvCxnSpPr>
            <a:cxnSpLocks noChangeAspect="1" noChangeShapeType="1"/>
          </p:cNvCxnSpPr>
          <p:nvPr/>
        </p:nvCxnSpPr>
        <p:spPr bwMode="auto">
          <a:xfrm>
            <a:off x="284481" y="2838228"/>
            <a:ext cx="1858011" cy="355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" name="Group 206"/>
          <p:cNvGrpSpPr>
            <a:grpSpLocks noChangeAspect="1"/>
          </p:cNvGrpSpPr>
          <p:nvPr/>
        </p:nvGrpSpPr>
        <p:grpSpPr bwMode="auto">
          <a:xfrm rot="9690111">
            <a:off x="1556682" y="2682546"/>
            <a:ext cx="857398" cy="97465"/>
            <a:chOff x="-674511" y="1463036"/>
            <a:chExt cx="10366912" cy="1478290"/>
          </a:xfrm>
        </p:grpSpPr>
        <p:sp>
          <p:nvSpPr>
            <p:cNvPr id="162" name="Arc 161"/>
            <p:cNvSpPr/>
            <p:nvPr/>
          </p:nvSpPr>
          <p:spPr bwMode="auto">
            <a:xfrm>
              <a:off x="4801483" y="1718776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3" name="Arc 162"/>
            <p:cNvSpPr/>
            <p:nvPr/>
          </p:nvSpPr>
          <p:spPr bwMode="auto">
            <a:xfrm>
              <a:off x="6343956" y="1730097"/>
              <a:ext cx="819608" cy="139893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4" name="Arc 163"/>
            <p:cNvSpPr/>
            <p:nvPr/>
          </p:nvSpPr>
          <p:spPr bwMode="auto">
            <a:xfrm>
              <a:off x="6259598" y="1667480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5" name="Arc 164"/>
            <p:cNvSpPr/>
            <p:nvPr/>
          </p:nvSpPr>
          <p:spPr bwMode="auto">
            <a:xfrm>
              <a:off x="7782194" y="1730790"/>
              <a:ext cx="819608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6" name="Arc 165"/>
            <p:cNvSpPr/>
            <p:nvPr/>
          </p:nvSpPr>
          <p:spPr bwMode="auto">
            <a:xfrm>
              <a:off x="7551232" y="1711907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7" name="Arc 166"/>
            <p:cNvSpPr/>
            <p:nvPr/>
          </p:nvSpPr>
          <p:spPr bwMode="auto">
            <a:xfrm>
              <a:off x="3497458" y="1666328"/>
              <a:ext cx="221698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8" name="Arc 167"/>
            <p:cNvSpPr/>
            <p:nvPr/>
          </p:nvSpPr>
          <p:spPr bwMode="auto">
            <a:xfrm>
              <a:off x="4796252" y="1783078"/>
              <a:ext cx="859921" cy="143265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9" name="Arc 168"/>
            <p:cNvSpPr/>
            <p:nvPr/>
          </p:nvSpPr>
          <p:spPr bwMode="auto">
            <a:xfrm>
              <a:off x="2162941" y="1677817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0" name="Arc 169"/>
            <p:cNvSpPr/>
            <p:nvPr/>
          </p:nvSpPr>
          <p:spPr bwMode="auto">
            <a:xfrm>
              <a:off x="3521923" y="1778640"/>
              <a:ext cx="846481" cy="143265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1" name="Arc 170"/>
            <p:cNvSpPr/>
            <p:nvPr/>
          </p:nvSpPr>
          <p:spPr bwMode="auto">
            <a:xfrm>
              <a:off x="706212" y="1718427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2" name="Arc 171"/>
            <p:cNvSpPr/>
            <p:nvPr/>
          </p:nvSpPr>
          <p:spPr bwMode="auto">
            <a:xfrm>
              <a:off x="2230889" y="1835464"/>
              <a:ext cx="819608" cy="143265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3" name="Arc 172"/>
            <p:cNvSpPr/>
            <p:nvPr/>
          </p:nvSpPr>
          <p:spPr bwMode="auto">
            <a:xfrm>
              <a:off x="-632126" y="1636621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4" name="Arc 173"/>
            <p:cNvSpPr/>
            <p:nvPr/>
          </p:nvSpPr>
          <p:spPr bwMode="auto">
            <a:xfrm>
              <a:off x="788134" y="1713127"/>
              <a:ext cx="833049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88" name="Group 206"/>
          <p:cNvGrpSpPr>
            <a:grpSpLocks noChangeAspect="1"/>
          </p:cNvGrpSpPr>
          <p:nvPr/>
        </p:nvGrpSpPr>
        <p:grpSpPr bwMode="auto">
          <a:xfrm rot="8779059">
            <a:off x="1655758" y="1109122"/>
            <a:ext cx="857398" cy="97465"/>
            <a:chOff x="-674511" y="1463036"/>
            <a:chExt cx="10366912" cy="1478290"/>
          </a:xfrm>
        </p:grpSpPr>
        <p:sp>
          <p:nvSpPr>
            <p:cNvPr id="149" name="Arc 148"/>
            <p:cNvSpPr/>
            <p:nvPr/>
          </p:nvSpPr>
          <p:spPr bwMode="auto">
            <a:xfrm>
              <a:off x="4768790" y="1766359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0" name="Arc 149"/>
            <p:cNvSpPr/>
            <p:nvPr/>
          </p:nvSpPr>
          <p:spPr bwMode="auto">
            <a:xfrm>
              <a:off x="6277267" y="1840155"/>
              <a:ext cx="819617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1" name="Arc 150"/>
            <p:cNvSpPr/>
            <p:nvPr/>
          </p:nvSpPr>
          <p:spPr bwMode="auto">
            <a:xfrm>
              <a:off x="6213212" y="1686641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2" name="Arc 151"/>
            <p:cNvSpPr/>
            <p:nvPr/>
          </p:nvSpPr>
          <p:spPr bwMode="auto">
            <a:xfrm>
              <a:off x="7704540" y="1880575"/>
              <a:ext cx="819617" cy="139893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3" name="Arc 152"/>
            <p:cNvSpPr/>
            <p:nvPr/>
          </p:nvSpPr>
          <p:spPr bwMode="auto">
            <a:xfrm>
              <a:off x="7498878" y="1728503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4" name="Arc 153"/>
            <p:cNvSpPr/>
            <p:nvPr/>
          </p:nvSpPr>
          <p:spPr bwMode="auto">
            <a:xfrm>
              <a:off x="3334058" y="1679194"/>
              <a:ext cx="2230421" cy="146636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5" name="Arc 154"/>
            <p:cNvSpPr/>
            <p:nvPr/>
          </p:nvSpPr>
          <p:spPr bwMode="auto">
            <a:xfrm>
              <a:off x="4862638" y="1742228"/>
              <a:ext cx="846481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6" name="Arc 155"/>
            <p:cNvSpPr/>
            <p:nvPr/>
          </p:nvSpPr>
          <p:spPr bwMode="auto">
            <a:xfrm>
              <a:off x="2039473" y="1701375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7" name="Arc 156"/>
            <p:cNvSpPr/>
            <p:nvPr/>
          </p:nvSpPr>
          <p:spPr bwMode="auto">
            <a:xfrm>
              <a:off x="3426790" y="1769530"/>
              <a:ext cx="85992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8" name="Arc 157"/>
            <p:cNvSpPr/>
            <p:nvPr/>
          </p:nvSpPr>
          <p:spPr bwMode="auto">
            <a:xfrm>
              <a:off x="668113" y="1768470"/>
              <a:ext cx="2203549" cy="146635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9" name="Arc 158"/>
            <p:cNvSpPr/>
            <p:nvPr/>
          </p:nvSpPr>
          <p:spPr bwMode="auto">
            <a:xfrm>
              <a:off x="2068865" y="1814663"/>
              <a:ext cx="833049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0" name="Arc 159"/>
            <p:cNvSpPr/>
            <p:nvPr/>
          </p:nvSpPr>
          <p:spPr bwMode="auto">
            <a:xfrm>
              <a:off x="-684632" y="1731299"/>
              <a:ext cx="2203549" cy="146635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1" name="Arc 160"/>
            <p:cNvSpPr/>
            <p:nvPr/>
          </p:nvSpPr>
          <p:spPr bwMode="auto">
            <a:xfrm>
              <a:off x="708666" y="1769561"/>
              <a:ext cx="833049" cy="139894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89" name="Group 206"/>
          <p:cNvGrpSpPr>
            <a:grpSpLocks noChangeAspect="1"/>
          </p:cNvGrpSpPr>
          <p:nvPr/>
        </p:nvGrpSpPr>
        <p:grpSpPr bwMode="auto">
          <a:xfrm rot="9690111">
            <a:off x="949392" y="1502652"/>
            <a:ext cx="857398" cy="97465"/>
            <a:chOff x="-674511" y="1463036"/>
            <a:chExt cx="10366912" cy="1478290"/>
          </a:xfrm>
        </p:grpSpPr>
        <p:sp>
          <p:nvSpPr>
            <p:cNvPr id="136" name="Arc 135"/>
            <p:cNvSpPr/>
            <p:nvPr/>
          </p:nvSpPr>
          <p:spPr bwMode="auto">
            <a:xfrm>
              <a:off x="4801317" y="1719400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7" name="Arc 136"/>
            <p:cNvSpPr/>
            <p:nvPr/>
          </p:nvSpPr>
          <p:spPr bwMode="auto">
            <a:xfrm>
              <a:off x="6350134" y="1751612"/>
              <a:ext cx="819617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8" name="Arc 137"/>
            <p:cNvSpPr/>
            <p:nvPr/>
          </p:nvSpPr>
          <p:spPr bwMode="auto">
            <a:xfrm>
              <a:off x="6259431" y="1668105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9" name="Arc 138"/>
            <p:cNvSpPr/>
            <p:nvPr/>
          </p:nvSpPr>
          <p:spPr bwMode="auto">
            <a:xfrm>
              <a:off x="7782028" y="1731414"/>
              <a:ext cx="819608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0" name="Arc 139"/>
            <p:cNvSpPr/>
            <p:nvPr/>
          </p:nvSpPr>
          <p:spPr bwMode="auto">
            <a:xfrm>
              <a:off x="7591081" y="1714824"/>
              <a:ext cx="2216981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1" name="Arc 140"/>
            <p:cNvSpPr/>
            <p:nvPr/>
          </p:nvSpPr>
          <p:spPr bwMode="auto">
            <a:xfrm>
              <a:off x="3499372" y="1703833"/>
              <a:ext cx="2216989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2" name="Arc 141"/>
            <p:cNvSpPr/>
            <p:nvPr/>
          </p:nvSpPr>
          <p:spPr bwMode="auto">
            <a:xfrm>
              <a:off x="4796085" y="1783703"/>
              <a:ext cx="859921" cy="143265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3" name="Arc 142"/>
            <p:cNvSpPr/>
            <p:nvPr/>
          </p:nvSpPr>
          <p:spPr bwMode="auto">
            <a:xfrm>
              <a:off x="2199169" y="1727818"/>
              <a:ext cx="2216981" cy="153378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4" name="Arc 143"/>
            <p:cNvSpPr/>
            <p:nvPr/>
          </p:nvSpPr>
          <p:spPr bwMode="auto">
            <a:xfrm>
              <a:off x="3523887" y="1762850"/>
              <a:ext cx="84648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5" name="Arc 144"/>
            <p:cNvSpPr/>
            <p:nvPr/>
          </p:nvSpPr>
          <p:spPr bwMode="auto">
            <a:xfrm>
              <a:off x="733010" y="1682223"/>
              <a:ext cx="2230421" cy="146636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6" name="Arc 145"/>
            <p:cNvSpPr/>
            <p:nvPr/>
          </p:nvSpPr>
          <p:spPr bwMode="auto">
            <a:xfrm>
              <a:off x="2241381" y="1804556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7" name="Arc 146"/>
            <p:cNvSpPr/>
            <p:nvPr/>
          </p:nvSpPr>
          <p:spPr bwMode="auto">
            <a:xfrm>
              <a:off x="-632293" y="1637245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8" name="Arc 147"/>
            <p:cNvSpPr/>
            <p:nvPr/>
          </p:nvSpPr>
          <p:spPr bwMode="auto">
            <a:xfrm>
              <a:off x="826191" y="1746642"/>
              <a:ext cx="833049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cxnSp>
        <p:nvCxnSpPr>
          <p:cNvPr id="90" name="Straight Connector 84"/>
          <p:cNvCxnSpPr>
            <a:cxnSpLocks noChangeAspect="1" noChangeShapeType="1"/>
          </p:cNvCxnSpPr>
          <p:nvPr/>
        </p:nvCxnSpPr>
        <p:spPr bwMode="auto">
          <a:xfrm flipV="1">
            <a:off x="1429356" y="3263081"/>
            <a:ext cx="545846" cy="942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86"/>
          <p:cNvCxnSpPr>
            <a:cxnSpLocks noChangeAspect="1" noChangeShapeType="1"/>
          </p:cNvCxnSpPr>
          <p:nvPr/>
        </p:nvCxnSpPr>
        <p:spPr bwMode="auto">
          <a:xfrm rot="16200000" flipH="1">
            <a:off x="1577601" y="3176278"/>
            <a:ext cx="129798" cy="5194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2" name="Group 206"/>
          <p:cNvGrpSpPr>
            <a:grpSpLocks noChangeAspect="1"/>
          </p:cNvGrpSpPr>
          <p:nvPr/>
        </p:nvGrpSpPr>
        <p:grpSpPr bwMode="auto">
          <a:xfrm rot="2143648">
            <a:off x="671977" y="3065517"/>
            <a:ext cx="857398" cy="97465"/>
            <a:chOff x="-674511" y="1463036"/>
            <a:chExt cx="10366912" cy="1478290"/>
          </a:xfrm>
        </p:grpSpPr>
        <p:sp>
          <p:nvSpPr>
            <p:cNvPr id="123" name="Arc 122"/>
            <p:cNvSpPr/>
            <p:nvPr/>
          </p:nvSpPr>
          <p:spPr bwMode="auto">
            <a:xfrm>
              <a:off x="4584236" y="1416113"/>
              <a:ext cx="2203549" cy="15337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4" name="Arc 123"/>
            <p:cNvSpPr/>
            <p:nvPr/>
          </p:nvSpPr>
          <p:spPr bwMode="auto">
            <a:xfrm>
              <a:off x="5999555" y="1555564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5" name="Arc 124"/>
            <p:cNvSpPr/>
            <p:nvPr/>
          </p:nvSpPr>
          <p:spPr bwMode="auto">
            <a:xfrm>
              <a:off x="6100376" y="1444082"/>
              <a:ext cx="221698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6" name="Arc 125"/>
            <p:cNvSpPr/>
            <p:nvPr/>
          </p:nvSpPr>
          <p:spPr bwMode="auto">
            <a:xfrm>
              <a:off x="7564512" y="1513793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7" name="Arc 126"/>
            <p:cNvSpPr/>
            <p:nvPr/>
          </p:nvSpPr>
          <p:spPr bwMode="auto">
            <a:xfrm>
              <a:off x="7443737" y="1477687"/>
              <a:ext cx="221698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8" name="Arc 127"/>
            <p:cNvSpPr/>
            <p:nvPr/>
          </p:nvSpPr>
          <p:spPr bwMode="auto">
            <a:xfrm>
              <a:off x="3159869" y="1431553"/>
              <a:ext cx="2243862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9" name="Arc 128"/>
            <p:cNvSpPr/>
            <p:nvPr/>
          </p:nvSpPr>
          <p:spPr bwMode="auto">
            <a:xfrm>
              <a:off x="4568607" y="1528540"/>
              <a:ext cx="846481" cy="139893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0" name="Arc 129"/>
            <p:cNvSpPr/>
            <p:nvPr/>
          </p:nvSpPr>
          <p:spPr bwMode="auto">
            <a:xfrm>
              <a:off x="2045341" y="1475652"/>
              <a:ext cx="220354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1" name="Arc 130"/>
            <p:cNvSpPr/>
            <p:nvPr/>
          </p:nvSpPr>
          <p:spPr bwMode="auto">
            <a:xfrm>
              <a:off x="3193383" y="1546395"/>
              <a:ext cx="846481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2" name="Arc 131"/>
            <p:cNvSpPr/>
            <p:nvPr/>
          </p:nvSpPr>
          <p:spPr bwMode="auto">
            <a:xfrm>
              <a:off x="522295" y="1383617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3" name="Arc 132"/>
            <p:cNvSpPr/>
            <p:nvPr/>
          </p:nvSpPr>
          <p:spPr bwMode="auto">
            <a:xfrm>
              <a:off x="2046213" y="1530849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4" name="Arc 133"/>
            <p:cNvSpPr/>
            <p:nvPr/>
          </p:nvSpPr>
          <p:spPr bwMode="auto">
            <a:xfrm>
              <a:off x="-854651" y="1340746"/>
              <a:ext cx="2203549" cy="15337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5" name="Arc 134"/>
            <p:cNvSpPr/>
            <p:nvPr/>
          </p:nvSpPr>
          <p:spPr bwMode="auto">
            <a:xfrm>
              <a:off x="570236" y="1554612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93" name="Group 206"/>
          <p:cNvGrpSpPr>
            <a:grpSpLocks noChangeAspect="1"/>
          </p:cNvGrpSpPr>
          <p:nvPr/>
        </p:nvGrpSpPr>
        <p:grpSpPr bwMode="auto">
          <a:xfrm rot="10219779">
            <a:off x="815761" y="2246652"/>
            <a:ext cx="857398" cy="97465"/>
            <a:chOff x="-674511" y="1463036"/>
            <a:chExt cx="10366912" cy="1478290"/>
          </a:xfrm>
        </p:grpSpPr>
        <p:sp>
          <p:nvSpPr>
            <p:cNvPr id="110" name="Arc 109"/>
            <p:cNvSpPr/>
            <p:nvPr/>
          </p:nvSpPr>
          <p:spPr bwMode="auto">
            <a:xfrm>
              <a:off x="4854476" y="1657021"/>
              <a:ext cx="2216981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1" name="Arc 110"/>
            <p:cNvSpPr/>
            <p:nvPr/>
          </p:nvSpPr>
          <p:spPr bwMode="auto">
            <a:xfrm>
              <a:off x="6360297" y="1777654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2" name="Arc 111"/>
            <p:cNvSpPr/>
            <p:nvPr/>
          </p:nvSpPr>
          <p:spPr bwMode="auto">
            <a:xfrm>
              <a:off x="6325600" y="1663721"/>
              <a:ext cx="2216981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3" name="Arc 112"/>
            <p:cNvSpPr/>
            <p:nvPr/>
          </p:nvSpPr>
          <p:spPr bwMode="auto">
            <a:xfrm>
              <a:off x="7746211" y="1818743"/>
              <a:ext cx="833049" cy="139894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4" name="Arc 113"/>
            <p:cNvSpPr/>
            <p:nvPr/>
          </p:nvSpPr>
          <p:spPr bwMode="auto">
            <a:xfrm>
              <a:off x="7597007" y="1626417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5" name="Arc 114"/>
            <p:cNvSpPr/>
            <p:nvPr/>
          </p:nvSpPr>
          <p:spPr bwMode="auto">
            <a:xfrm>
              <a:off x="3494657" y="1742382"/>
              <a:ext cx="221698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6" name="Arc 115"/>
            <p:cNvSpPr/>
            <p:nvPr/>
          </p:nvSpPr>
          <p:spPr bwMode="auto">
            <a:xfrm>
              <a:off x="4840419" y="1713785"/>
              <a:ext cx="85992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7" name="Arc 116"/>
            <p:cNvSpPr/>
            <p:nvPr/>
          </p:nvSpPr>
          <p:spPr bwMode="auto">
            <a:xfrm>
              <a:off x="2105658" y="1615262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8" name="Arc 117"/>
            <p:cNvSpPr/>
            <p:nvPr/>
          </p:nvSpPr>
          <p:spPr bwMode="auto">
            <a:xfrm>
              <a:off x="3554826" y="1745306"/>
              <a:ext cx="84648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9" name="Arc 118"/>
            <p:cNvSpPr/>
            <p:nvPr/>
          </p:nvSpPr>
          <p:spPr bwMode="auto">
            <a:xfrm>
              <a:off x="818745" y="1666354"/>
              <a:ext cx="2216981" cy="150006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0" name="Arc 119"/>
            <p:cNvSpPr/>
            <p:nvPr/>
          </p:nvSpPr>
          <p:spPr bwMode="auto">
            <a:xfrm>
              <a:off x="2247350" y="1753379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1" name="Arc 120"/>
            <p:cNvSpPr/>
            <p:nvPr/>
          </p:nvSpPr>
          <p:spPr bwMode="auto">
            <a:xfrm>
              <a:off x="-630308" y="1680272"/>
              <a:ext cx="2203549" cy="153378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2" name="Arc 121"/>
            <p:cNvSpPr/>
            <p:nvPr/>
          </p:nvSpPr>
          <p:spPr bwMode="auto">
            <a:xfrm>
              <a:off x="873453" y="1733267"/>
              <a:ext cx="819617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94" name="Group 206"/>
          <p:cNvGrpSpPr>
            <a:grpSpLocks noChangeAspect="1"/>
          </p:cNvGrpSpPr>
          <p:nvPr/>
        </p:nvGrpSpPr>
        <p:grpSpPr bwMode="auto">
          <a:xfrm rot="171537">
            <a:off x="1792571" y="1354104"/>
            <a:ext cx="857398" cy="97465"/>
            <a:chOff x="-674511" y="1463036"/>
            <a:chExt cx="10366912" cy="1478290"/>
          </a:xfrm>
        </p:grpSpPr>
        <p:sp>
          <p:nvSpPr>
            <p:cNvPr id="97" name="Arc 96"/>
            <p:cNvSpPr/>
            <p:nvPr/>
          </p:nvSpPr>
          <p:spPr bwMode="auto">
            <a:xfrm>
              <a:off x="4676187" y="1324830"/>
              <a:ext cx="220354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8" name="Arc 97"/>
            <p:cNvSpPr/>
            <p:nvPr/>
          </p:nvSpPr>
          <p:spPr bwMode="auto">
            <a:xfrm>
              <a:off x="6074357" y="1364911"/>
              <a:ext cx="819608" cy="1365239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9" name="Arc 98"/>
            <p:cNvSpPr/>
            <p:nvPr/>
          </p:nvSpPr>
          <p:spPr bwMode="auto">
            <a:xfrm>
              <a:off x="6076512" y="1304672"/>
              <a:ext cx="2203549" cy="155063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0" name="Arc 99"/>
            <p:cNvSpPr/>
            <p:nvPr/>
          </p:nvSpPr>
          <p:spPr bwMode="auto">
            <a:xfrm>
              <a:off x="7473006" y="1344806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1" name="Arc 100"/>
            <p:cNvSpPr/>
            <p:nvPr/>
          </p:nvSpPr>
          <p:spPr bwMode="auto">
            <a:xfrm>
              <a:off x="7354380" y="1325843"/>
              <a:ext cx="2203549" cy="150006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2" name="Arc 101"/>
            <p:cNvSpPr/>
            <p:nvPr/>
          </p:nvSpPr>
          <p:spPr bwMode="auto">
            <a:xfrm>
              <a:off x="3195320" y="1298201"/>
              <a:ext cx="2243853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3" name="Arc 102"/>
            <p:cNvSpPr/>
            <p:nvPr/>
          </p:nvSpPr>
          <p:spPr bwMode="auto">
            <a:xfrm>
              <a:off x="4651198" y="1352074"/>
              <a:ext cx="846481" cy="153378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4" name="Arc 103"/>
            <p:cNvSpPr/>
            <p:nvPr/>
          </p:nvSpPr>
          <p:spPr bwMode="auto">
            <a:xfrm>
              <a:off x="1917787" y="1311150"/>
              <a:ext cx="2230421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5" name="Arc 104"/>
            <p:cNvSpPr/>
            <p:nvPr/>
          </p:nvSpPr>
          <p:spPr bwMode="auto">
            <a:xfrm>
              <a:off x="3319969" y="1367545"/>
              <a:ext cx="859921" cy="153378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6" name="Arc 105"/>
            <p:cNvSpPr/>
            <p:nvPr/>
          </p:nvSpPr>
          <p:spPr bwMode="auto">
            <a:xfrm>
              <a:off x="545659" y="1313576"/>
              <a:ext cx="220354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7" name="Arc 106"/>
            <p:cNvSpPr/>
            <p:nvPr/>
          </p:nvSpPr>
          <p:spPr bwMode="auto">
            <a:xfrm>
              <a:off x="1933429" y="1371263"/>
              <a:ext cx="819608" cy="148321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" name="Arc 107"/>
            <p:cNvSpPr/>
            <p:nvPr/>
          </p:nvSpPr>
          <p:spPr bwMode="auto">
            <a:xfrm>
              <a:off x="-813733" y="1297481"/>
              <a:ext cx="220354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9" name="Arc 108"/>
            <p:cNvSpPr/>
            <p:nvPr/>
          </p:nvSpPr>
          <p:spPr bwMode="auto">
            <a:xfrm>
              <a:off x="574029" y="1355168"/>
              <a:ext cx="819617" cy="148321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95" name="Text Box 20"/>
          <p:cNvSpPr txBox="1">
            <a:spLocks noChangeArrowheads="1"/>
          </p:cNvSpPr>
          <p:nvPr/>
        </p:nvSpPr>
        <p:spPr bwMode="auto">
          <a:xfrm>
            <a:off x="-18990" y="708670"/>
            <a:ext cx="18820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Bremsstrahlung</a:t>
            </a:r>
          </a:p>
          <a:p>
            <a:pPr algn="ctr" eaLnBrk="1" hangingPunct="1"/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~ </a:t>
            </a:r>
            <a:r>
              <a:rPr lang="en-US" sz="1800" dirty="0" err="1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r>
              <a:rPr lang="en-US" sz="1800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r>
              <a:rPr lang="en-US" sz="1800" dirty="0" err="1">
                <a:solidFill>
                  <a:srgbClr val="0000FF"/>
                </a:solidFill>
                <a:latin typeface="Comic Sans MS"/>
                <a:cs typeface="Comic Sans MS"/>
              </a:rPr>
              <a:t>ln</a:t>
            </a: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(1/x)</a:t>
            </a:r>
          </a:p>
        </p:txBody>
      </p:sp>
      <p:sp>
        <p:nvSpPr>
          <p:cNvPr id="96" name="Oval 266"/>
          <p:cNvSpPr>
            <a:spLocks noChangeArrowheads="1"/>
          </p:cNvSpPr>
          <p:nvPr/>
        </p:nvSpPr>
        <p:spPr bwMode="auto">
          <a:xfrm>
            <a:off x="1427019" y="1089851"/>
            <a:ext cx="690880" cy="665451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83" name="Straight Connector 18"/>
          <p:cNvCxnSpPr>
            <a:cxnSpLocks noChangeAspect="1" noChangeShapeType="1"/>
          </p:cNvCxnSpPr>
          <p:nvPr/>
        </p:nvCxnSpPr>
        <p:spPr bwMode="auto">
          <a:xfrm>
            <a:off x="233681" y="1668725"/>
            <a:ext cx="1946911" cy="355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Connector 21"/>
          <p:cNvCxnSpPr>
            <a:cxnSpLocks noChangeAspect="1" noChangeShapeType="1"/>
          </p:cNvCxnSpPr>
          <p:nvPr/>
        </p:nvCxnSpPr>
        <p:spPr bwMode="auto">
          <a:xfrm>
            <a:off x="195581" y="2354496"/>
            <a:ext cx="1929131" cy="355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0" name="Straight Arrow Connector 199"/>
          <p:cNvCxnSpPr>
            <a:cxnSpLocks noChangeShapeType="1"/>
          </p:cNvCxnSpPr>
          <p:nvPr/>
        </p:nvCxnSpPr>
        <p:spPr bwMode="auto">
          <a:xfrm>
            <a:off x="1472856" y="819588"/>
            <a:ext cx="2132080" cy="11535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1" name="Text Box 20"/>
          <p:cNvSpPr txBox="1">
            <a:spLocks noChangeArrowheads="1"/>
          </p:cNvSpPr>
          <p:nvPr/>
        </p:nvSpPr>
        <p:spPr bwMode="auto">
          <a:xfrm>
            <a:off x="2265086" y="460772"/>
            <a:ext cx="10440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FF6600"/>
                </a:solidFill>
                <a:latin typeface="Comic Sans MS"/>
                <a:cs typeface="Comic Sans MS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small x</a:t>
            </a:r>
            <a:endParaRPr lang="en-US" sz="1800" baseline="-25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192" name="Group 258"/>
          <p:cNvGrpSpPr>
            <a:grpSpLocks noChangeAspect="1"/>
          </p:cNvGrpSpPr>
          <p:nvPr/>
        </p:nvGrpSpPr>
        <p:grpSpPr bwMode="auto">
          <a:xfrm>
            <a:off x="1905870" y="1790817"/>
            <a:ext cx="2135069" cy="1648819"/>
            <a:chOff x="3440833" y="1854658"/>
            <a:chExt cx="3049276" cy="2354558"/>
          </a:xfrm>
        </p:grpSpPr>
        <p:grpSp>
          <p:nvGrpSpPr>
            <p:cNvPr id="193" name="Group 222"/>
            <p:cNvGrpSpPr>
              <a:grpSpLocks/>
            </p:cNvGrpSpPr>
            <p:nvPr/>
          </p:nvGrpSpPr>
          <p:grpSpPr bwMode="auto">
            <a:xfrm>
              <a:off x="3944046" y="1854658"/>
              <a:ext cx="2507552" cy="1218742"/>
              <a:chOff x="3944046" y="1854658"/>
              <a:chExt cx="2507552" cy="1218742"/>
            </a:xfrm>
          </p:grpSpPr>
          <p:grpSp>
            <p:nvGrpSpPr>
              <p:cNvPr id="195" name="Group 206"/>
              <p:cNvGrpSpPr>
                <a:grpSpLocks/>
              </p:cNvGrpSpPr>
              <p:nvPr/>
            </p:nvGrpSpPr>
            <p:grpSpPr bwMode="auto">
              <a:xfrm rot="638507">
                <a:off x="4032944" y="2235658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52" name="Arc 251"/>
                <p:cNvSpPr/>
                <p:nvPr/>
              </p:nvSpPr>
              <p:spPr bwMode="auto">
                <a:xfrm>
                  <a:off x="4736414" y="1490870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53" name="Arc 252"/>
                <p:cNvSpPr/>
                <p:nvPr/>
              </p:nvSpPr>
              <p:spPr bwMode="auto">
                <a:xfrm>
                  <a:off x="6144847" y="1526950"/>
                  <a:ext cx="819388" cy="1364660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54" name="Arc 253"/>
                <p:cNvSpPr/>
                <p:nvPr/>
              </p:nvSpPr>
              <p:spPr bwMode="auto">
                <a:xfrm>
                  <a:off x="6052475" y="1414526"/>
                  <a:ext cx="2256686" cy="1465746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55" name="Arc 254"/>
                <p:cNvSpPr/>
                <p:nvPr/>
              </p:nvSpPr>
              <p:spPr bwMode="auto">
                <a:xfrm>
                  <a:off x="7485292" y="1400357"/>
                  <a:ext cx="819396" cy="144889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56" name="Arc 255"/>
                <p:cNvSpPr/>
                <p:nvPr/>
              </p:nvSpPr>
              <p:spPr bwMode="auto">
                <a:xfrm>
                  <a:off x="7428359" y="1335900"/>
                  <a:ext cx="2216384" cy="1566831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57" name="Arc 256"/>
                <p:cNvSpPr/>
                <p:nvPr/>
              </p:nvSpPr>
              <p:spPr bwMode="auto">
                <a:xfrm>
                  <a:off x="3282354" y="1454831"/>
                  <a:ext cx="2216384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58" name="Arc 257"/>
                <p:cNvSpPr/>
                <p:nvPr/>
              </p:nvSpPr>
              <p:spPr bwMode="auto">
                <a:xfrm>
                  <a:off x="4630423" y="1401584"/>
                  <a:ext cx="846253" cy="146574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59" name="Arc 258"/>
                <p:cNvSpPr/>
                <p:nvPr/>
              </p:nvSpPr>
              <p:spPr bwMode="auto">
                <a:xfrm>
                  <a:off x="1962906" y="1355250"/>
                  <a:ext cx="2216384" cy="154997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60" name="Arc 259"/>
                <p:cNvSpPr/>
                <p:nvPr/>
              </p:nvSpPr>
              <p:spPr bwMode="auto">
                <a:xfrm>
                  <a:off x="3254885" y="1434339"/>
                  <a:ext cx="846261" cy="146573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61" name="Arc 260"/>
                <p:cNvSpPr/>
                <p:nvPr/>
              </p:nvSpPr>
              <p:spPr bwMode="auto">
                <a:xfrm>
                  <a:off x="557359" y="1396218"/>
                  <a:ext cx="2202955" cy="1499430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62" name="Arc 261"/>
                <p:cNvSpPr/>
                <p:nvPr/>
              </p:nvSpPr>
              <p:spPr bwMode="auto">
                <a:xfrm>
                  <a:off x="1917947" y="1477858"/>
                  <a:ext cx="819396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63" name="Arc 262"/>
                <p:cNvSpPr/>
                <p:nvPr/>
              </p:nvSpPr>
              <p:spPr bwMode="auto">
                <a:xfrm>
                  <a:off x="-779007" y="1333878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64" name="Arc 263"/>
                <p:cNvSpPr/>
                <p:nvPr/>
              </p:nvSpPr>
              <p:spPr bwMode="auto">
                <a:xfrm>
                  <a:off x="703316" y="1506673"/>
                  <a:ext cx="819388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196" name="Group 206"/>
              <p:cNvGrpSpPr>
                <a:grpSpLocks/>
              </p:cNvGrpSpPr>
              <p:nvPr/>
            </p:nvGrpSpPr>
            <p:grpSpPr bwMode="auto">
              <a:xfrm rot="8779059">
                <a:off x="3944046" y="1854658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39" name="Arc 238"/>
                <p:cNvSpPr/>
                <p:nvPr/>
              </p:nvSpPr>
              <p:spPr bwMode="auto">
                <a:xfrm>
                  <a:off x="4737298" y="1493451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40" name="Arc 239"/>
                <p:cNvSpPr/>
                <p:nvPr/>
              </p:nvSpPr>
              <p:spPr bwMode="auto">
                <a:xfrm>
                  <a:off x="6280398" y="1832143"/>
                  <a:ext cx="819396" cy="1364660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41" name="Arc 240"/>
                <p:cNvSpPr/>
                <p:nvPr/>
              </p:nvSpPr>
              <p:spPr bwMode="auto">
                <a:xfrm>
                  <a:off x="6248755" y="1611861"/>
                  <a:ext cx="2216392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42" name="Arc 241"/>
                <p:cNvSpPr/>
                <p:nvPr/>
              </p:nvSpPr>
              <p:spPr bwMode="auto">
                <a:xfrm>
                  <a:off x="7714719" y="1659440"/>
                  <a:ext cx="819396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43" name="Arc 242"/>
                <p:cNvSpPr/>
                <p:nvPr/>
              </p:nvSpPr>
              <p:spPr bwMode="auto">
                <a:xfrm>
                  <a:off x="7486752" y="1483642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44" name="Arc 243"/>
                <p:cNvSpPr/>
                <p:nvPr/>
              </p:nvSpPr>
              <p:spPr bwMode="auto">
                <a:xfrm>
                  <a:off x="3421069" y="1600164"/>
                  <a:ext cx="2216384" cy="151628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45" name="Arc 244"/>
                <p:cNvSpPr/>
                <p:nvPr/>
              </p:nvSpPr>
              <p:spPr bwMode="auto">
                <a:xfrm>
                  <a:off x="4847515" y="1644494"/>
                  <a:ext cx="846261" cy="1432040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46" name="Arc 245"/>
                <p:cNvSpPr/>
                <p:nvPr/>
              </p:nvSpPr>
              <p:spPr bwMode="auto">
                <a:xfrm>
                  <a:off x="2040018" y="1631258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47" name="Arc 246"/>
                <p:cNvSpPr/>
                <p:nvPr/>
              </p:nvSpPr>
              <p:spPr bwMode="auto">
                <a:xfrm>
                  <a:off x="3461624" y="1778393"/>
                  <a:ext cx="846261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48" name="Arc 247"/>
                <p:cNvSpPr/>
                <p:nvPr/>
              </p:nvSpPr>
              <p:spPr bwMode="auto">
                <a:xfrm>
                  <a:off x="683924" y="1653444"/>
                  <a:ext cx="2202955" cy="1499430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49" name="Arc 248"/>
                <p:cNvSpPr/>
                <p:nvPr/>
              </p:nvSpPr>
              <p:spPr bwMode="auto">
                <a:xfrm>
                  <a:off x="2186006" y="1674397"/>
                  <a:ext cx="819396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50" name="Arc 249"/>
                <p:cNvSpPr/>
                <p:nvPr/>
              </p:nvSpPr>
              <p:spPr bwMode="auto">
                <a:xfrm>
                  <a:off x="-672200" y="1466329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51" name="Arc 250"/>
                <p:cNvSpPr/>
                <p:nvPr/>
              </p:nvSpPr>
              <p:spPr bwMode="auto">
                <a:xfrm>
                  <a:off x="822459" y="1666697"/>
                  <a:ext cx="819388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197" name="Group 206"/>
              <p:cNvGrpSpPr>
                <a:grpSpLocks/>
              </p:cNvGrpSpPr>
              <p:nvPr/>
            </p:nvGrpSpPr>
            <p:grpSpPr bwMode="auto">
              <a:xfrm rot="171537">
                <a:off x="4096446" y="2934158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26" name="Arc 225"/>
                <p:cNvSpPr/>
                <p:nvPr/>
              </p:nvSpPr>
              <p:spPr bwMode="auto">
                <a:xfrm>
                  <a:off x="4680240" y="1328319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27" name="Arc 226"/>
                <p:cNvSpPr/>
                <p:nvPr/>
              </p:nvSpPr>
              <p:spPr bwMode="auto">
                <a:xfrm>
                  <a:off x="6053546" y="1369990"/>
                  <a:ext cx="819388" cy="148258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28" name="Arc 227"/>
                <p:cNvSpPr/>
                <p:nvPr/>
              </p:nvSpPr>
              <p:spPr bwMode="auto">
                <a:xfrm>
                  <a:off x="6054695" y="1377199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29" name="Arc 228"/>
                <p:cNvSpPr/>
                <p:nvPr/>
              </p:nvSpPr>
              <p:spPr bwMode="auto">
                <a:xfrm>
                  <a:off x="7476305" y="1348286"/>
                  <a:ext cx="819388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30" name="Arc 229"/>
                <p:cNvSpPr/>
                <p:nvPr/>
              </p:nvSpPr>
              <p:spPr bwMode="auto">
                <a:xfrm>
                  <a:off x="7483484" y="1473234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31" name="Arc 230"/>
                <p:cNvSpPr/>
                <p:nvPr/>
              </p:nvSpPr>
              <p:spPr bwMode="auto">
                <a:xfrm>
                  <a:off x="3280284" y="1297500"/>
                  <a:ext cx="2216384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32" name="Arc 231"/>
                <p:cNvSpPr/>
                <p:nvPr/>
              </p:nvSpPr>
              <p:spPr bwMode="auto">
                <a:xfrm>
                  <a:off x="4602263" y="1443134"/>
                  <a:ext cx="846253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33" name="Arc 232"/>
                <p:cNvSpPr/>
                <p:nvPr/>
              </p:nvSpPr>
              <p:spPr bwMode="auto">
                <a:xfrm>
                  <a:off x="2016506" y="1309183"/>
                  <a:ext cx="2216384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34" name="Arc 233"/>
                <p:cNvSpPr/>
                <p:nvPr/>
              </p:nvSpPr>
              <p:spPr bwMode="auto">
                <a:xfrm>
                  <a:off x="3340831" y="1522134"/>
                  <a:ext cx="846253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35" name="Arc 234"/>
                <p:cNvSpPr/>
                <p:nvPr/>
              </p:nvSpPr>
              <p:spPr bwMode="auto">
                <a:xfrm>
                  <a:off x="604479" y="1313288"/>
                  <a:ext cx="2216392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36" name="Arc 235"/>
                <p:cNvSpPr/>
                <p:nvPr/>
              </p:nvSpPr>
              <p:spPr bwMode="auto">
                <a:xfrm>
                  <a:off x="2046553" y="1367978"/>
                  <a:ext cx="819388" cy="153312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37" name="Arc 236"/>
                <p:cNvSpPr/>
                <p:nvPr/>
              </p:nvSpPr>
              <p:spPr bwMode="auto">
                <a:xfrm>
                  <a:off x="-807875" y="1300550"/>
                  <a:ext cx="2216384" cy="1465735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38" name="Arc 237"/>
                <p:cNvSpPr/>
                <p:nvPr/>
              </p:nvSpPr>
              <p:spPr bwMode="auto">
                <a:xfrm>
                  <a:off x="674107" y="1352730"/>
                  <a:ext cx="819388" cy="153312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198" name="Group 206"/>
              <p:cNvGrpSpPr>
                <a:grpSpLocks/>
              </p:cNvGrpSpPr>
              <p:nvPr/>
            </p:nvGrpSpPr>
            <p:grpSpPr bwMode="auto">
              <a:xfrm rot="9398852">
                <a:off x="4045648" y="2629358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13" name="Arc 212"/>
                <p:cNvSpPr/>
                <p:nvPr/>
              </p:nvSpPr>
              <p:spPr bwMode="auto">
                <a:xfrm>
                  <a:off x="4751717" y="1547618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14" name="Arc 213"/>
                <p:cNvSpPr/>
                <p:nvPr/>
              </p:nvSpPr>
              <p:spPr bwMode="auto">
                <a:xfrm>
                  <a:off x="6280120" y="1739240"/>
                  <a:ext cx="819388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15" name="Arc 214"/>
                <p:cNvSpPr/>
                <p:nvPr/>
              </p:nvSpPr>
              <p:spPr bwMode="auto">
                <a:xfrm>
                  <a:off x="6190645" y="1702895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16" name="Arc 215"/>
                <p:cNvSpPr/>
                <p:nvPr/>
              </p:nvSpPr>
              <p:spPr bwMode="auto">
                <a:xfrm>
                  <a:off x="7739641" y="1741268"/>
                  <a:ext cx="819388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17" name="Arc 216"/>
                <p:cNvSpPr/>
                <p:nvPr/>
              </p:nvSpPr>
              <p:spPr bwMode="auto">
                <a:xfrm>
                  <a:off x="7505112" y="1514013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18" name="Arc 217"/>
                <p:cNvSpPr/>
                <p:nvPr/>
              </p:nvSpPr>
              <p:spPr bwMode="auto">
                <a:xfrm>
                  <a:off x="3308475" y="1654943"/>
                  <a:ext cx="2229821" cy="1499441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19" name="Arc 218"/>
                <p:cNvSpPr/>
                <p:nvPr/>
              </p:nvSpPr>
              <p:spPr bwMode="auto">
                <a:xfrm>
                  <a:off x="4864475" y="1698615"/>
                  <a:ext cx="846261" cy="144889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20" name="Arc 219"/>
                <p:cNvSpPr/>
                <p:nvPr/>
              </p:nvSpPr>
              <p:spPr bwMode="auto">
                <a:xfrm>
                  <a:off x="2053243" y="1497863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21" name="Arc 220"/>
                <p:cNvSpPr/>
                <p:nvPr/>
              </p:nvSpPr>
              <p:spPr bwMode="auto">
                <a:xfrm>
                  <a:off x="3437054" y="1698508"/>
                  <a:ext cx="859690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22" name="Arc 221"/>
                <p:cNvSpPr/>
                <p:nvPr/>
              </p:nvSpPr>
              <p:spPr bwMode="auto">
                <a:xfrm>
                  <a:off x="781519" y="1640877"/>
                  <a:ext cx="2216392" cy="1499441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23" name="Arc 222"/>
                <p:cNvSpPr/>
                <p:nvPr/>
              </p:nvSpPr>
              <p:spPr bwMode="auto">
                <a:xfrm>
                  <a:off x="2193457" y="1693142"/>
                  <a:ext cx="819388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24" name="Arc 223"/>
                <p:cNvSpPr/>
                <p:nvPr/>
              </p:nvSpPr>
              <p:spPr bwMode="auto">
                <a:xfrm>
                  <a:off x="-591672" y="1668753"/>
                  <a:ext cx="2216384" cy="151628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25" name="Arc 224"/>
                <p:cNvSpPr/>
                <p:nvPr/>
              </p:nvSpPr>
              <p:spPr bwMode="auto">
                <a:xfrm>
                  <a:off x="823623" y="1813097"/>
                  <a:ext cx="819396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199" name="Group 206"/>
              <p:cNvGrpSpPr>
                <a:grpSpLocks/>
              </p:cNvGrpSpPr>
              <p:nvPr/>
            </p:nvGrpSpPr>
            <p:grpSpPr bwMode="auto">
              <a:xfrm rot="10800000">
                <a:off x="5226745" y="2388056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00" name="Arc 199"/>
                <p:cNvSpPr/>
                <p:nvPr/>
              </p:nvSpPr>
              <p:spPr bwMode="auto">
                <a:xfrm>
                  <a:off x="4873171" y="1663053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01" name="Arc 200"/>
                <p:cNvSpPr/>
                <p:nvPr/>
              </p:nvSpPr>
              <p:spPr bwMode="auto">
                <a:xfrm>
                  <a:off x="6417930" y="1865224"/>
                  <a:ext cx="819388" cy="1364650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02" name="Arc 201"/>
                <p:cNvSpPr/>
                <p:nvPr/>
              </p:nvSpPr>
              <p:spPr bwMode="auto">
                <a:xfrm>
                  <a:off x="6323898" y="1629358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03" name="Arc 202"/>
                <p:cNvSpPr/>
                <p:nvPr/>
              </p:nvSpPr>
              <p:spPr bwMode="auto">
                <a:xfrm>
                  <a:off x="7841792" y="1679895"/>
                  <a:ext cx="819388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04" name="Arc 203"/>
                <p:cNvSpPr/>
                <p:nvPr/>
              </p:nvSpPr>
              <p:spPr bwMode="auto">
                <a:xfrm>
                  <a:off x="7626869" y="1646200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05" name="Arc 204"/>
                <p:cNvSpPr/>
                <p:nvPr/>
              </p:nvSpPr>
              <p:spPr bwMode="auto">
                <a:xfrm>
                  <a:off x="3556771" y="1629358"/>
                  <a:ext cx="2216392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06" name="Arc 205"/>
                <p:cNvSpPr/>
                <p:nvPr/>
              </p:nvSpPr>
              <p:spPr bwMode="auto">
                <a:xfrm>
                  <a:off x="4980632" y="1679895"/>
                  <a:ext cx="846261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07" name="Arc 206"/>
                <p:cNvSpPr/>
                <p:nvPr/>
              </p:nvSpPr>
              <p:spPr bwMode="auto">
                <a:xfrm>
                  <a:off x="2186640" y="1646200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08" name="Arc 207"/>
                <p:cNvSpPr/>
                <p:nvPr/>
              </p:nvSpPr>
              <p:spPr bwMode="auto">
                <a:xfrm>
                  <a:off x="3610501" y="1696748"/>
                  <a:ext cx="846261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09" name="Arc 208"/>
                <p:cNvSpPr/>
                <p:nvPr/>
              </p:nvSpPr>
              <p:spPr bwMode="auto">
                <a:xfrm>
                  <a:off x="816509" y="1646200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10" name="Arc 209"/>
                <p:cNvSpPr/>
                <p:nvPr/>
              </p:nvSpPr>
              <p:spPr bwMode="auto">
                <a:xfrm>
                  <a:off x="2320967" y="1696748"/>
                  <a:ext cx="819396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11" name="Arc 210"/>
                <p:cNvSpPr/>
                <p:nvPr/>
              </p:nvSpPr>
              <p:spPr bwMode="auto">
                <a:xfrm>
                  <a:off x="-540184" y="1629358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12" name="Arc 211"/>
                <p:cNvSpPr/>
                <p:nvPr/>
              </p:nvSpPr>
              <p:spPr bwMode="auto">
                <a:xfrm>
                  <a:off x="977701" y="1679895"/>
                  <a:ext cx="819396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194" name="Rectangle 257"/>
            <p:cNvSpPr>
              <a:spLocks noChangeArrowheads="1"/>
            </p:cNvSpPr>
            <p:nvPr/>
          </p:nvSpPr>
          <p:spPr bwMode="auto">
            <a:xfrm>
              <a:off x="3440833" y="3286238"/>
              <a:ext cx="3049276" cy="922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omic Sans MS"/>
                  <a:cs typeface="Comic Sans MS"/>
                </a:rPr>
                <a:t>Recombination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Comic Sans MS"/>
                  <a:cs typeface="Comic Sans MS"/>
                </a:rPr>
                <a:t>~ </a:t>
              </a:r>
              <a:r>
                <a:rPr lang="en-US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s</a:t>
              </a:r>
              <a:r>
                <a:rPr lang="en-US" baseline="-250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s</a:t>
              </a:r>
              <a:r>
                <a:rPr lang="en-US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r</a:t>
              </a:r>
              <a:endParaRPr lang="en-US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6" name="Oval 259"/>
          <p:cNvSpPr>
            <a:spLocks noChangeArrowheads="1"/>
          </p:cNvSpPr>
          <p:nvPr/>
        </p:nvSpPr>
        <p:spPr bwMode="auto">
          <a:xfrm>
            <a:off x="2778558" y="1858116"/>
            <a:ext cx="691067" cy="66573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" name="Rectangle 25"/>
          <p:cNvSpPr>
            <a:spLocks noChangeArrowheads="1"/>
          </p:cNvSpPr>
          <p:nvPr/>
        </p:nvSpPr>
        <p:spPr bwMode="auto">
          <a:xfrm>
            <a:off x="3979207" y="811629"/>
            <a:ext cx="46559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 err="1">
                <a:latin typeface="Comic Sans MS"/>
                <a:cs typeface="Comic Sans MS"/>
              </a:rPr>
              <a:t>pQCD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</a:t>
            </a:r>
            <a:r>
              <a:rPr lang="en-US" dirty="0" smtClean="0">
                <a:latin typeface="Comic Sans MS"/>
                <a:cs typeface="Comic Sans MS"/>
              </a:rPr>
              <a:t>2 </a:t>
            </a:r>
            <a:r>
              <a:rPr lang="en-US" dirty="0">
                <a:latin typeface="Comic Sans MS"/>
                <a:cs typeface="Comic Sans MS"/>
              </a:rPr>
              <a:t>process </a:t>
            </a:r>
            <a:r>
              <a:rPr lang="en-US" dirty="0" smtClean="0">
                <a:latin typeface="Comic Sans MS"/>
                <a:cs typeface="Comic Sans MS"/>
              </a:rPr>
              <a:t>= back</a:t>
            </a:r>
            <a:r>
              <a:rPr lang="en-US" dirty="0">
                <a:latin typeface="Comic Sans MS"/>
                <a:cs typeface="Comic Sans MS"/>
              </a:rPr>
              <a:t>-to-back di-</a:t>
            </a:r>
            <a:r>
              <a:rPr lang="en-US" dirty="0" smtClean="0">
                <a:latin typeface="Comic Sans MS"/>
                <a:cs typeface="Comic Sans MS"/>
              </a:rPr>
              <a:t>jet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269" name="Group 268"/>
          <p:cNvGrpSpPr/>
          <p:nvPr/>
        </p:nvGrpSpPr>
        <p:grpSpPr>
          <a:xfrm>
            <a:off x="4116407" y="1088536"/>
            <a:ext cx="3812861" cy="1179806"/>
            <a:chOff x="3735801" y="493396"/>
            <a:chExt cx="5772687" cy="2416132"/>
          </a:xfrm>
        </p:grpSpPr>
        <p:sp>
          <p:nvSpPr>
            <p:cNvPr id="270" name="Arrow: Right 242"/>
            <p:cNvSpPr/>
            <p:nvPr/>
          </p:nvSpPr>
          <p:spPr>
            <a:xfrm flipH="1">
              <a:off x="6206549" y="1645285"/>
              <a:ext cx="457200" cy="182880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271" name="Arrow: Right 8"/>
            <p:cNvSpPr/>
            <p:nvPr/>
          </p:nvSpPr>
          <p:spPr>
            <a:xfrm>
              <a:off x="4377749" y="1645285"/>
              <a:ext cx="457200" cy="182880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/>
                <a:cs typeface="Comic Sans MS"/>
              </a:endParaRPr>
            </a:p>
          </p:txBody>
        </p:sp>
        <p:cxnSp>
          <p:nvCxnSpPr>
            <p:cNvPr id="272" name="Straight Connector 61"/>
            <p:cNvCxnSpPr>
              <a:cxnSpLocks noChangeShapeType="1"/>
            </p:cNvCxnSpPr>
            <p:nvPr/>
          </p:nvCxnSpPr>
          <p:spPr bwMode="auto">
            <a:xfrm>
              <a:off x="4258687" y="1541463"/>
              <a:ext cx="1280160" cy="0"/>
            </a:xfrm>
            <a:prstGeom prst="line">
              <a:avLst/>
            </a:prstGeom>
            <a:noFill/>
            <a:ln w="28575">
              <a:solidFill>
                <a:srgbClr val="322F3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3" name="Text Box 20"/>
            <p:cNvSpPr txBox="1">
              <a:spLocks noChangeArrowheads="1"/>
            </p:cNvSpPr>
            <p:nvPr/>
          </p:nvSpPr>
          <p:spPr bwMode="auto">
            <a:xfrm>
              <a:off x="3735801" y="1137888"/>
              <a:ext cx="487203" cy="81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322F31"/>
                  </a:solidFill>
                  <a:latin typeface="Comic Sans MS"/>
                  <a:cs typeface="Comic Sans MS"/>
                </a:rPr>
                <a:t>p</a:t>
              </a:r>
              <a:endParaRPr lang="en-US" sz="2800" dirty="0">
                <a:solidFill>
                  <a:srgbClr val="322F3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74" name="Text Box 20"/>
            <p:cNvSpPr txBox="1">
              <a:spLocks noChangeArrowheads="1"/>
            </p:cNvSpPr>
            <p:nvPr/>
          </p:nvSpPr>
          <p:spPr bwMode="auto">
            <a:xfrm>
              <a:off x="6835973" y="1172504"/>
              <a:ext cx="487203" cy="81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322F31"/>
                  </a:solidFill>
                  <a:latin typeface="Comic Sans MS"/>
                  <a:cs typeface="Comic Sans MS"/>
                </a:rPr>
                <a:t>p</a:t>
              </a:r>
              <a:endParaRPr lang="en-US" sz="2800" dirty="0">
                <a:solidFill>
                  <a:srgbClr val="322F31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275" name="Group 274"/>
            <p:cNvGrpSpPr/>
            <p:nvPr/>
          </p:nvGrpSpPr>
          <p:grpSpPr>
            <a:xfrm rot="16200000">
              <a:off x="6000809" y="982980"/>
              <a:ext cx="137160" cy="1097280"/>
              <a:chOff x="6312248" y="60960"/>
              <a:chExt cx="469552" cy="1371600"/>
            </a:xfrm>
          </p:grpSpPr>
          <p:sp>
            <p:nvSpPr>
              <p:cNvPr id="304" name="Arc 303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05" name="Arc 304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06" name="Arc 305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07" name="Arc 306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08" name="Arc 307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09" name="Arc 308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10" name="Arc 309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11" name="Arc 310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12" name="Arc 311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13" name="Arc 312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14" name="Arc 313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15" name="Arc 314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16" name="Arc 315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276" name="Group 275"/>
            <p:cNvGrpSpPr/>
            <p:nvPr/>
          </p:nvGrpSpPr>
          <p:grpSpPr>
            <a:xfrm>
              <a:off x="4149149" y="1208902"/>
              <a:ext cx="492210" cy="1063583"/>
              <a:chOff x="3810000" y="1132702"/>
              <a:chExt cx="492210" cy="1063583"/>
            </a:xfrm>
          </p:grpSpPr>
          <p:sp>
            <p:nvSpPr>
              <p:cNvPr id="300" name="Oval 14"/>
              <p:cNvSpPr>
                <a:spLocks noChangeArrowheads="1"/>
              </p:cNvSpPr>
              <p:nvPr/>
            </p:nvSpPr>
            <p:spPr bwMode="auto">
              <a:xfrm>
                <a:off x="3810000" y="1279525"/>
                <a:ext cx="274320" cy="7620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>
                  <a:latin typeface="Comic Sans MS"/>
                  <a:cs typeface="Comic Sans MS"/>
                </a:endParaRPr>
              </a:p>
            </p:txBody>
          </p:sp>
          <p:sp>
            <p:nvSpPr>
              <p:cNvPr id="301" name="Oval 16"/>
              <p:cNvSpPr>
                <a:spLocks noChangeArrowheads="1"/>
              </p:cNvSpPr>
              <p:nvPr/>
            </p:nvSpPr>
            <p:spPr bwMode="auto">
              <a:xfrm>
                <a:off x="3909060" y="1132702"/>
                <a:ext cx="393150" cy="106358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 sz="1800">
                  <a:latin typeface="Comic Sans MS"/>
                  <a:cs typeface="Comic Sans MS"/>
                </a:endParaRPr>
              </a:p>
            </p:txBody>
          </p:sp>
          <p:sp>
            <p:nvSpPr>
              <p:cNvPr id="302" name="Oval 18"/>
              <p:cNvSpPr>
                <a:spLocks noChangeArrowheads="1"/>
              </p:cNvSpPr>
              <p:nvPr/>
            </p:nvSpPr>
            <p:spPr bwMode="auto">
              <a:xfrm>
                <a:off x="3909854" y="1812925"/>
                <a:ext cx="74612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>
                  <a:latin typeface="Comic Sans MS"/>
                  <a:cs typeface="Comic Sans MS"/>
                </a:endParaRPr>
              </a:p>
            </p:txBody>
          </p:sp>
          <p:sp>
            <p:nvSpPr>
              <p:cNvPr id="303" name="Oval 15"/>
              <p:cNvSpPr>
                <a:spLocks noChangeArrowheads="1"/>
              </p:cNvSpPr>
              <p:nvPr/>
            </p:nvSpPr>
            <p:spPr bwMode="auto">
              <a:xfrm>
                <a:off x="3909854" y="1431925"/>
                <a:ext cx="74613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>
                  <a:latin typeface="Comic Sans MS"/>
                  <a:cs typeface="Comic Sans MS"/>
                </a:endParaRPr>
              </a:p>
            </p:txBody>
          </p:sp>
        </p:grpSp>
        <p:cxnSp>
          <p:nvCxnSpPr>
            <p:cNvPr id="277" name="Straight Connector 61"/>
            <p:cNvCxnSpPr>
              <a:cxnSpLocks noChangeShapeType="1"/>
            </p:cNvCxnSpPr>
            <p:nvPr/>
          </p:nvCxnSpPr>
          <p:spPr bwMode="auto">
            <a:xfrm flipV="1">
              <a:off x="5520749" y="882290"/>
              <a:ext cx="2025399" cy="6417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78" name="Group 277"/>
            <p:cNvGrpSpPr/>
            <p:nvPr/>
          </p:nvGrpSpPr>
          <p:grpSpPr>
            <a:xfrm>
              <a:off x="6618029" y="1208902"/>
              <a:ext cx="492210" cy="1063583"/>
              <a:chOff x="3810000" y="1132702"/>
              <a:chExt cx="492210" cy="1063583"/>
            </a:xfrm>
          </p:grpSpPr>
          <p:sp>
            <p:nvSpPr>
              <p:cNvPr id="296" name="Oval 14"/>
              <p:cNvSpPr>
                <a:spLocks noChangeArrowheads="1"/>
              </p:cNvSpPr>
              <p:nvPr/>
            </p:nvSpPr>
            <p:spPr bwMode="auto">
              <a:xfrm>
                <a:off x="3810000" y="1279525"/>
                <a:ext cx="274320" cy="7620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>
                  <a:latin typeface="Comic Sans MS"/>
                  <a:cs typeface="Comic Sans MS"/>
                </a:endParaRPr>
              </a:p>
            </p:txBody>
          </p:sp>
          <p:sp>
            <p:nvSpPr>
              <p:cNvPr id="297" name="Oval 16"/>
              <p:cNvSpPr>
                <a:spLocks noChangeArrowheads="1"/>
              </p:cNvSpPr>
              <p:nvPr/>
            </p:nvSpPr>
            <p:spPr bwMode="auto">
              <a:xfrm>
                <a:off x="3909060" y="1132702"/>
                <a:ext cx="393150" cy="106358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 sz="1800">
                  <a:latin typeface="Comic Sans MS"/>
                  <a:cs typeface="Comic Sans MS"/>
                </a:endParaRPr>
              </a:p>
            </p:txBody>
          </p:sp>
          <p:sp>
            <p:nvSpPr>
              <p:cNvPr id="298" name="Oval 18"/>
              <p:cNvSpPr>
                <a:spLocks noChangeArrowheads="1"/>
              </p:cNvSpPr>
              <p:nvPr/>
            </p:nvSpPr>
            <p:spPr bwMode="auto">
              <a:xfrm>
                <a:off x="3909854" y="1812925"/>
                <a:ext cx="74612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>
                  <a:latin typeface="Comic Sans MS"/>
                  <a:cs typeface="Comic Sans MS"/>
                </a:endParaRPr>
              </a:p>
            </p:txBody>
          </p:sp>
          <p:sp>
            <p:nvSpPr>
              <p:cNvPr id="299" name="Oval 15"/>
              <p:cNvSpPr>
                <a:spLocks noChangeArrowheads="1"/>
              </p:cNvSpPr>
              <p:nvPr/>
            </p:nvSpPr>
            <p:spPr bwMode="auto">
              <a:xfrm>
                <a:off x="3909854" y="1431925"/>
                <a:ext cx="74613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 rot="20323284">
              <a:off x="5638977" y="1511486"/>
              <a:ext cx="137160" cy="1097280"/>
              <a:chOff x="6312248" y="60960"/>
              <a:chExt cx="469552" cy="1371600"/>
            </a:xfrm>
          </p:grpSpPr>
          <p:sp>
            <p:nvSpPr>
              <p:cNvPr id="283" name="Arc 282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84" name="Arc 283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85" name="Arc 284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86" name="Arc 285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87" name="Arc 286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88" name="Arc 287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89" name="Arc 288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90" name="Arc 289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91" name="Arc 290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92" name="Arc 291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93" name="Arc 292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94" name="Arc 293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95" name="Arc 294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</p:grpSp>
        <p:cxnSp>
          <p:nvCxnSpPr>
            <p:cNvPr id="280" name="Straight Connector 61"/>
            <p:cNvCxnSpPr>
              <a:cxnSpLocks noChangeShapeType="1"/>
              <a:stCxn id="293" idx="2"/>
            </p:cNvCxnSpPr>
            <p:nvPr/>
          </p:nvCxnSpPr>
          <p:spPr bwMode="auto">
            <a:xfrm>
              <a:off x="5911106" y="2569512"/>
              <a:ext cx="85131" cy="269524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1" name="TextBox 280"/>
            <p:cNvSpPr txBox="1"/>
            <p:nvPr/>
          </p:nvSpPr>
          <p:spPr>
            <a:xfrm>
              <a:off x="7430834" y="493396"/>
              <a:ext cx="2077654" cy="6933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322F31"/>
                  </a:solidFill>
                  <a:latin typeface="Comic Sans MS"/>
                  <a:cs typeface="Comic Sans MS"/>
                </a:rPr>
                <a:t>Forward jet</a:t>
              </a: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5897775" y="2216201"/>
              <a:ext cx="2258461" cy="693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  <a:latin typeface="Comic Sans MS"/>
                  <a:cs typeface="Comic Sans MS"/>
                </a:rPr>
                <a:t>Away side jet</a:t>
              </a:r>
            </a:p>
          </p:txBody>
        </p:sp>
      </p:grpSp>
      <p:sp>
        <p:nvSpPr>
          <p:cNvPr id="317" name="Rectangle 5"/>
          <p:cNvSpPr>
            <a:spLocks noChangeArrowheads="1"/>
          </p:cNvSpPr>
          <p:nvPr/>
        </p:nvSpPr>
        <p:spPr bwMode="auto">
          <a:xfrm>
            <a:off x="4262581" y="2646551"/>
            <a:ext cx="4380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</a:t>
            </a:r>
            <a:r>
              <a:rPr lang="en-US" dirty="0" smtClean="0">
                <a:latin typeface="Comic Sans MS"/>
                <a:cs typeface="Comic Sans MS"/>
              </a:rPr>
              <a:t>1 </a:t>
            </a:r>
            <a:r>
              <a:rPr lang="en-US" dirty="0">
                <a:latin typeface="Comic Sans MS"/>
                <a:cs typeface="Comic Sans MS"/>
              </a:rPr>
              <a:t>(or </a:t>
            </a:r>
            <a:r>
              <a:rPr lang="en-US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</a:t>
            </a:r>
            <a:r>
              <a:rPr lang="en-US" dirty="0" smtClean="0">
                <a:latin typeface="Comic Sans MS"/>
                <a:cs typeface="Comic Sans MS"/>
              </a:rPr>
              <a:t>many</a:t>
            </a:r>
            <a:r>
              <a:rPr lang="en-US" dirty="0">
                <a:latin typeface="Comic Sans MS"/>
                <a:cs typeface="Comic Sans MS"/>
              </a:rPr>
              <a:t>) process  </a:t>
            </a:r>
            <a:r>
              <a:rPr lang="en-US" dirty="0" smtClean="0">
                <a:latin typeface="Comic Sans MS"/>
                <a:cs typeface="Comic Sans MS"/>
              </a:rPr>
              <a:t>=  </a:t>
            </a:r>
            <a:r>
              <a:rPr lang="en-US" dirty="0">
                <a:latin typeface="Comic Sans MS"/>
                <a:cs typeface="Comic Sans MS"/>
              </a:rPr>
              <a:t>Mono-jet </a:t>
            </a:r>
          </a:p>
        </p:txBody>
      </p:sp>
      <p:sp>
        <p:nvSpPr>
          <p:cNvPr id="318" name="Rectangle 25"/>
          <p:cNvSpPr>
            <a:spLocks noChangeArrowheads="1"/>
          </p:cNvSpPr>
          <p:nvPr/>
        </p:nvSpPr>
        <p:spPr bwMode="auto">
          <a:xfrm>
            <a:off x="4279388" y="2339675"/>
            <a:ext cx="27291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With high gluon density</a:t>
            </a:r>
          </a:p>
        </p:txBody>
      </p:sp>
      <p:grpSp>
        <p:nvGrpSpPr>
          <p:cNvPr id="319" name="Group 318"/>
          <p:cNvGrpSpPr/>
          <p:nvPr/>
        </p:nvGrpSpPr>
        <p:grpSpPr>
          <a:xfrm>
            <a:off x="4515719" y="2734951"/>
            <a:ext cx="4606274" cy="2231928"/>
            <a:chOff x="650860" y="3048000"/>
            <a:chExt cx="4606274" cy="2231928"/>
          </a:xfrm>
        </p:grpSpPr>
        <p:sp>
          <p:nvSpPr>
            <p:cNvPr id="320" name="Arrow: Right 267"/>
            <p:cNvSpPr/>
            <p:nvPr/>
          </p:nvSpPr>
          <p:spPr>
            <a:xfrm flipH="1">
              <a:off x="2288290" y="4185329"/>
              <a:ext cx="457200" cy="1828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321" name="Oval 14"/>
            <p:cNvSpPr>
              <a:spLocks noChangeArrowheads="1"/>
            </p:cNvSpPr>
            <p:nvPr/>
          </p:nvSpPr>
          <p:spPr bwMode="auto">
            <a:xfrm>
              <a:off x="2676371" y="3377609"/>
              <a:ext cx="1440719" cy="181215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2000" dirty="0">
                <a:latin typeface="Comic Sans MS"/>
                <a:cs typeface="Comic Sans MS"/>
              </a:endParaRPr>
            </a:p>
          </p:txBody>
        </p:sp>
        <p:sp>
          <p:nvSpPr>
            <p:cNvPr id="322" name="Text Box 20"/>
            <p:cNvSpPr txBox="1">
              <a:spLocks noChangeArrowheads="1"/>
            </p:cNvSpPr>
            <p:nvPr/>
          </p:nvSpPr>
          <p:spPr bwMode="auto">
            <a:xfrm>
              <a:off x="650860" y="4035704"/>
              <a:ext cx="783150" cy="104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322F31"/>
                  </a:solidFill>
                  <a:latin typeface="Comic Sans MS"/>
                  <a:cs typeface="Comic Sans MS"/>
                </a:rPr>
                <a:t>p/d</a:t>
              </a:r>
              <a:br>
                <a:rPr lang="en-US" sz="2000" dirty="0">
                  <a:solidFill>
                    <a:srgbClr val="322F31"/>
                  </a:solidFill>
                  <a:latin typeface="Comic Sans MS"/>
                  <a:cs typeface="Comic Sans MS"/>
                </a:rPr>
              </a:br>
              <a:r>
                <a:rPr lang="en-US" sz="1400" dirty="0">
                  <a:solidFill>
                    <a:srgbClr val="322F31"/>
                  </a:solidFill>
                  <a:latin typeface="Comic Sans MS"/>
                  <a:cs typeface="Comic Sans MS"/>
                </a:rPr>
                <a:t>dilute</a:t>
              </a:r>
              <a:br>
                <a:rPr lang="en-US" sz="1400" dirty="0">
                  <a:solidFill>
                    <a:srgbClr val="322F31"/>
                  </a:solidFill>
                  <a:latin typeface="Comic Sans MS"/>
                  <a:cs typeface="Comic Sans MS"/>
                </a:rPr>
              </a:br>
              <a:r>
                <a:rPr lang="en-US" sz="1400" dirty="0" err="1">
                  <a:solidFill>
                    <a:srgbClr val="322F31"/>
                  </a:solidFill>
                  <a:latin typeface="Comic Sans MS"/>
                  <a:cs typeface="Comic Sans MS"/>
                </a:rPr>
                <a:t>parton</a:t>
              </a:r>
              <a:r>
                <a:rPr lang="en-US" sz="1400" dirty="0">
                  <a:solidFill>
                    <a:srgbClr val="322F31"/>
                  </a:solidFill>
                  <a:latin typeface="Comic Sans MS"/>
                  <a:cs typeface="Comic Sans MS"/>
                </a:rPr>
                <a:t/>
              </a:r>
              <a:br>
                <a:rPr lang="en-US" sz="1400" dirty="0">
                  <a:solidFill>
                    <a:srgbClr val="322F31"/>
                  </a:solidFill>
                  <a:latin typeface="Comic Sans MS"/>
                  <a:cs typeface="Comic Sans MS"/>
                </a:rPr>
              </a:br>
              <a:r>
                <a:rPr lang="en-US" sz="1400" dirty="0">
                  <a:solidFill>
                    <a:srgbClr val="322F31"/>
                  </a:solidFill>
                  <a:latin typeface="Comic Sans MS"/>
                  <a:cs typeface="Comic Sans MS"/>
                </a:rPr>
                <a:t>system</a:t>
              </a:r>
              <a:endParaRPr lang="en-US" sz="2000" dirty="0">
                <a:solidFill>
                  <a:srgbClr val="322F3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23" name="Arrow: Right 260"/>
            <p:cNvSpPr/>
            <p:nvPr/>
          </p:nvSpPr>
          <p:spPr>
            <a:xfrm>
              <a:off x="1542239" y="4200569"/>
              <a:ext cx="457200" cy="182880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/>
                <a:cs typeface="Comic Sans MS"/>
              </a:endParaRPr>
            </a:p>
          </p:txBody>
        </p:sp>
        <p:grpSp>
          <p:nvGrpSpPr>
            <p:cNvPr id="324" name="Group 323"/>
            <p:cNvGrpSpPr/>
            <p:nvPr/>
          </p:nvGrpSpPr>
          <p:grpSpPr>
            <a:xfrm>
              <a:off x="1313639" y="3911009"/>
              <a:ext cx="358735" cy="762000"/>
              <a:chOff x="3810000" y="1279525"/>
              <a:chExt cx="358735" cy="762000"/>
            </a:xfrm>
          </p:grpSpPr>
          <p:sp>
            <p:nvSpPr>
              <p:cNvPr id="383" name="Oval 14"/>
              <p:cNvSpPr>
                <a:spLocks noChangeArrowheads="1"/>
              </p:cNvSpPr>
              <p:nvPr/>
            </p:nvSpPr>
            <p:spPr bwMode="auto">
              <a:xfrm>
                <a:off x="3810000" y="1279525"/>
                <a:ext cx="274320" cy="7620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>
                  <a:latin typeface="Comic Sans MS"/>
                  <a:cs typeface="Comic Sans MS"/>
                </a:endParaRPr>
              </a:p>
            </p:txBody>
          </p:sp>
          <p:sp>
            <p:nvSpPr>
              <p:cNvPr id="384" name="Oval 16"/>
              <p:cNvSpPr>
                <a:spLocks noChangeArrowheads="1"/>
              </p:cNvSpPr>
              <p:nvPr/>
            </p:nvSpPr>
            <p:spPr bwMode="auto">
              <a:xfrm>
                <a:off x="3909060" y="1404819"/>
                <a:ext cx="259675" cy="519351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 sz="1800">
                  <a:latin typeface="Comic Sans MS"/>
                  <a:cs typeface="Comic Sans MS"/>
                </a:endParaRPr>
              </a:p>
            </p:txBody>
          </p:sp>
          <p:sp>
            <p:nvSpPr>
              <p:cNvPr id="385" name="Oval 18"/>
              <p:cNvSpPr>
                <a:spLocks noChangeArrowheads="1"/>
              </p:cNvSpPr>
              <p:nvPr/>
            </p:nvSpPr>
            <p:spPr bwMode="auto">
              <a:xfrm>
                <a:off x="3909854" y="1812925"/>
                <a:ext cx="74612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>
                  <a:latin typeface="Comic Sans MS"/>
                  <a:cs typeface="Comic Sans MS"/>
                </a:endParaRPr>
              </a:p>
            </p:txBody>
          </p:sp>
          <p:sp>
            <p:nvSpPr>
              <p:cNvPr id="386" name="Oval 15"/>
              <p:cNvSpPr>
                <a:spLocks noChangeArrowheads="1"/>
              </p:cNvSpPr>
              <p:nvPr/>
            </p:nvSpPr>
            <p:spPr bwMode="auto">
              <a:xfrm>
                <a:off x="3909854" y="1431925"/>
                <a:ext cx="74613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325" name="Text Box 20"/>
            <p:cNvSpPr txBox="1">
              <a:spLocks noChangeArrowheads="1"/>
            </p:cNvSpPr>
            <p:nvPr/>
          </p:nvSpPr>
          <p:spPr bwMode="auto">
            <a:xfrm>
              <a:off x="3596203" y="4664375"/>
              <a:ext cx="1660931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0000FF"/>
                  </a:solidFill>
                  <a:latin typeface="Comic Sans MS"/>
                  <a:cs typeface="Comic Sans MS"/>
                </a:rPr>
                <a:t>Au</a:t>
              </a:r>
              <a:r>
                <a:rPr lang="en-US" sz="2000" dirty="0">
                  <a:solidFill>
                    <a:srgbClr val="322F31"/>
                  </a:solidFill>
                  <a:latin typeface="Comic Sans MS"/>
                  <a:cs typeface="Comic Sans MS"/>
                </a:rPr>
                <a:t/>
              </a:r>
              <a:br>
                <a:rPr lang="en-US" sz="2000" dirty="0">
                  <a:solidFill>
                    <a:srgbClr val="322F31"/>
                  </a:solidFill>
                  <a:latin typeface="Comic Sans MS"/>
                  <a:cs typeface="Comic Sans MS"/>
                </a:rPr>
              </a:br>
              <a:r>
                <a:rPr lang="en-US" sz="1400" dirty="0">
                  <a:solidFill>
                    <a:srgbClr val="322F31"/>
                  </a:solidFill>
                  <a:latin typeface="Comic Sans MS"/>
                  <a:cs typeface="Comic Sans MS"/>
                </a:rPr>
                <a:t>dense gluon field</a:t>
              </a:r>
              <a:endParaRPr lang="en-US" sz="2000" dirty="0">
                <a:solidFill>
                  <a:srgbClr val="322F31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326" name="Group 325"/>
            <p:cNvGrpSpPr/>
            <p:nvPr/>
          </p:nvGrpSpPr>
          <p:grpSpPr>
            <a:xfrm rot="18920212">
              <a:off x="3374421" y="4268332"/>
              <a:ext cx="91440" cy="914400"/>
              <a:chOff x="6312248" y="60960"/>
              <a:chExt cx="469552" cy="1371600"/>
            </a:xfrm>
          </p:grpSpPr>
          <p:sp>
            <p:nvSpPr>
              <p:cNvPr id="370" name="Arc 369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71" name="Arc 370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72" name="Arc 371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73" name="Arc 372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74" name="Arc 373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75" name="Arc 374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76" name="Arc 375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77" name="Arc 376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78" name="Arc 377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79" name="Arc 378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80" name="Arc 379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81" name="Arc 380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82" name="Arc 381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327" name="Group 326"/>
            <p:cNvGrpSpPr/>
            <p:nvPr/>
          </p:nvGrpSpPr>
          <p:grpSpPr>
            <a:xfrm rot="18920212">
              <a:off x="3755421" y="4163286"/>
              <a:ext cx="91440" cy="914400"/>
              <a:chOff x="6312248" y="60960"/>
              <a:chExt cx="469552" cy="1371600"/>
            </a:xfrm>
          </p:grpSpPr>
          <p:sp>
            <p:nvSpPr>
              <p:cNvPr id="357" name="Arc 356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58" name="Arc 357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59" name="Arc 358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60" name="Arc 359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61" name="Arc 360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62" name="Arc 361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63" name="Arc 362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64" name="Arc 363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65" name="Arc 364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66" name="Arc 365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67" name="Arc 366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68" name="Arc 367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69" name="Arc 368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328" name="Group 327"/>
            <p:cNvGrpSpPr/>
            <p:nvPr/>
          </p:nvGrpSpPr>
          <p:grpSpPr>
            <a:xfrm rot="18920212">
              <a:off x="4136421" y="3963532"/>
              <a:ext cx="91440" cy="914400"/>
              <a:chOff x="6312248" y="60960"/>
              <a:chExt cx="469552" cy="1371600"/>
            </a:xfrm>
          </p:grpSpPr>
          <p:sp>
            <p:nvSpPr>
              <p:cNvPr id="344" name="Arc 343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45" name="Arc 344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46" name="Arc 345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47" name="Arc 346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48" name="Arc 347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49" name="Arc 348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50" name="Arc 349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51" name="Arc 350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52" name="Arc 351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53" name="Arc 352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54" name="Arc 353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55" name="Arc 354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56" name="Arc 355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329" name="Group 328"/>
            <p:cNvGrpSpPr/>
            <p:nvPr/>
          </p:nvGrpSpPr>
          <p:grpSpPr>
            <a:xfrm rot="1067816">
              <a:off x="2975192" y="3522105"/>
              <a:ext cx="91440" cy="914400"/>
              <a:chOff x="6312248" y="60960"/>
              <a:chExt cx="469552" cy="1371600"/>
            </a:xfrm>
          </p:grpSpPr>
          <p:sp>
            <p:nvSpPr>
              <p:cNvPr id="331" name="Arc 330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32" name="Arc 331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33" name="Arc 332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34" name="Arc 333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35" name="Arc 334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36" name="Arc 335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37" name="Arc 336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38" name="Arc 337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39" name="Arc 338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40" name="Arc 339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41" name="Arc 340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42" name="Arc 341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43" name="Arc 342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330" name="Freeform: Shape 22"/>
            <p:cNvSpPr/>
            <p:nvPr/>
          </p:nvSpPr>
          <p:spPr>
            <a:xfrm>
              <a:off x="1494392" y="3048000"/>
              <a:ext cx="3689498" cy="1424762"/>
            </a:xfrm>
            <a:custGeom>
              <a:avLst/>
              <a:gdLst>
                <a:gd name="connsiteX0" fmla="*/ 0 w 3689498"/>
                <a:gd name="connsiteY0" fmla="*/ 1424762 h 1424762"/>
                <a:gd name="connsiteX1" fmla="*/ 2073349 w 3689498"/>
                <a:gd name="connsiteY1" fmla="*/ 1180214 h 1424762"/>
                <a:gd name="connsiteX2" fmla="*/ 3689498 w 3689498"/>
                <a:gd name="connsiteY2" fmla="*/ 0 h 142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9498" h="1424762">
                  <a:moveTo>
                    <a:pt x="0" y="1424762"/>
                  </a:moveTo>
                  <a:cubicBezTo>
                    <a:pt x="729216" y="1421218"/>
                    <a:pt x="1458433" y="1417674"/>
                    <a:pt x="2073349" y="1180214"/>
                  </a:cubicBezTo>
                  <a:cubicBezTo>
                    <a:pt x="2688265" y="942754"/>
                    <a:pt x="3188881" y="471377"/>
                    <a:pt x="3689498" y="0"/>
                  </a:cubicBezTo>
                </a:path>
              </a:pathLst>
            </a:custGeom>
            <a:noFill/>
            <a:ln w="28575">
              <a:solidFill>
                <a:srgbClr val="322F31"/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/>
                <a:cs typeface="Comic Sans MS"/>
              </a:endParaRPr>
            </a:p>
          </p:txBody>
        </p:sp>
      </p:grpSp>
      <p:sp>
        <p:nvSpPr>
          <p:cNvPr id="387" name="Text Box 24"/>
          <p:cNvSpPr txBox="1">
            <a:spLocks noChangeArrowheads="1"/>
          </p:cNvSpPr>
          <p:nvPr/>
        </p:nvSpPr>
        <p:spPr bwMode="auto">
          <a:xfrm>
            <a:off x="227782" y="5299641"/>
            <a:ext cx="86738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CGC predicts suppression of back-to-back correlation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01638" y="2082944"/>
            <a:ext cx="8331200" cy="4673600"/>
            <a:chOff x="514350" y="2027960"/>
            <a:chExt cx="8331200" cy="4673600"/>
          </a:xfrm>
        </p:grpSpPr>
        <p:grpSp>
          <p:nvGrpSpPr>
            <p:cNvPr id="389" name="Group 388"/>
            <p:cNvGrpSpPr/>
            <p:nvPr/>
          </p:nvGrpSpPr>
          <p:grpSpPr>
            <a:xfrm>
              <a:off x="514350" y="2027960"/>
              <a:ext cx="8331200" cy="4673600"/>
              <a:chOff x="514350" y="1196110"/>
              <a:chExt cx="8331200" cy="4673600"/>
            </a:xfrm>
          </p:grpSpPr>
          <p:pic>
            <p:nvPicPr>
              <p:cNvPr id="390" name="Picture 12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350" y="1196110"/>
                <a:ext cx="8331200" cy="467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91" name="Group 390"/>
              <p:cNvGrpSpPr/>
              <p:nvPr/>
            </p:nvGrpSpPr>
            <p:grpSpPr>
              <a:xfrm>
                <a:off x="1110991" y="1283304"/>
                <a:ext cx="7155556" cy="3737240"/>
                <a:chOff x="129627" y="5924571"/>
                <a:chExt cx="7155556" cy="3737240"/>
              </a:xfrm>
              <a:solidFill>
                <a:schemeClr val="bg1"/>
              </a:solidFill>
            </p:grpSpPr>
            <p:pic>
              <p:nvPicPr>
                <p:cNvPr id="392" name="Picture 391" descr="Screen Shot 2017-02-04 at 2.34.56 PM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31" b="-2"/>
                <a:stretch/>
              </p:blipFill>
              <p:spPr>
                <a:xfrm>
                  <a:off x="129627" y="6186628"/>
                  <a:ext cx="7155556" cy="3475183"/>
                </a:xfrm>
                <a:prstGeom prst="rect">
                  <a:avLst/>
                </a:prstGeom>
                <a:grpFill/>
              </p:spPr>
            </p:pic>
            <p:sp>
              <p:nvSpPr>
                <p:cNvPr id="393" name="Rectangle 392"/>
                <p:cNvSpPr/>
                <p:nvPr/>
              </p:nvSpPr>
              <p:spPr>
                <a:xfrm>
                  <a:off x="4676155" y="5966858"/>
                  <a:ext cx="2467342" cy="276999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r>
                    <a:rPr lang="is-IS" sz="1200" dirty="0">
                      <a:latin typeface="Times New Roman"/>
                      <a:cs typeface="Times New Roman"/>
                    </a:rPr>
                    <a:t>Phys. Rev. Lett. 107, 172301 (2011)</a:t>
                  </a:r>
                  <a:endParaRPr lang="en-US" sz="1200" dirty="0">
                    <a:latin typeface="Times New Roman"/>
                    <a:cs typeface="Times New Roman"/>
                  </a:endParaRPr>
                </a:p>
              </p:txBody>
            </p:sp>
            <p:pic>
              <p:nvPicPr>
                <p:cNvPr id="394" name="Picture 12" descr="phenix_logo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9278" y="5924571"/>
                  <a:ext cx="878995" cy="31994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7" name="TextBox 6"/>
            <p:cNvSpPr txBox="1"/>
            <p:nvPr/>
          </p:nvSpPr>
          <p:spPr>
            <a:xfrm>
              <a:off x="755650" y="5892800"/>
              <a:ext cx="54908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Comic Sans MS"/>
                  <a:cs typeface="Comic Sans MS"/>
                </a:rPr>
                <a:t>dA</a:t>
              </a:r>
              <a:r>
                <a:rPr lang="en-US" sz="1600" dirty="0" smtClean="0">
                  <a:latin typeface="Comic Sans MS"/>
                  <a:cs typeface="Comic Sans MS"/>
                </a:rPr>
                <a:t>: alternative explanation through double interactions</a:t>
              </a:r>
              <a:endParaRPr lang="en-US" sz="1600" dirty="0">
                <a:latin typeface="Comic Sans MS"/>
                <a:cs typeface="Comic Sans MS"/>
              </a:endParaRPr>
            </a:p>
          </p:txBody>
        </p:sp>
        <p:pic>
          <p:nvPicPr>
            <p:cNvPr id="388" name="Picture 38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2" t="9960" r="3323"/>
            <a:stretch/>
          </p:blipFill>
          <p:spPr bwMode="auto">
            <a:xfrm>
              <a:off x="6336666" y="5916930"/>
              <a:ext cx="1974919" cy="4596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05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7" grpId="0"/>
      <p:bldP spid="318" grpId="0"/>
      <p:bldP spid="38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dipi0_pau2_mall_c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6" y="1673421"/>
            <a:ext cx="7310174" cy="4718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Observable for Saturation in </a:t>
            </a:r>
            <a:r>
              <a:rPr lang="en-US" cap="none" dirty="0" err="1"/>
              <a:t>p</a:t>
            </a:r>
            <a:r>
              <a:rPr lang="en-US" dirty="0" err="1"/>
              <a:t>A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7" name="Picture 6" descr="sat.xQ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2795" r="2524" b="2185"/>
          <a:stretch/>
        </p:blipFill>
        <p:spPr>
          <a:xfrm>
            <a:off x="0" y="3556027"/>
            <a:ext cx="2971800" cy="279698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1193800" y="1624577"/>
            <a:ext cx="566261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99533" y="1463704"/>
            <a:ext cx="715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endParaRPr lang="en-US" sz="1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0270" y="1463706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&gt;3 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endParaRPr lang="en-US" sz="1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7663" y="1286955"/>
            <a:ext cx="630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1600" b="1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1600" b="1" baseline="30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trig</a:t>
            </a:r>
            <a:endParaRPr lang="en-US" sz="1600" b="1" baseline="30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7797800" y="2057424"/>
            <a:ext cx="0" cy="38184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518400" y="1717703"/>
            <a:ext cx="715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  <a:latin typeface="Comic Sans MS"/>
                <a:cs typeface="Comic Sans MS"/>
              </a:rPr>
              <a:t>1</a:t>
            </a:r>
            <a:r>
              <a:rPr lang="en-US" sz="1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GeV</a:t>
            </a:r>
            <a:endParaRPr lang="en-US" sz="14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0737" y="5891772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&gt;3 </a:t>
            </a:r>
            <a:r>
              <a:rPr lang="en-US" sz="14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GeV</a:t>
            </a:r>
            <a:endParaRPr lang="en-US" sz="14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23196" y="3835422"/>
            <a:ext cx="74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p</a:t>
            </a:r>
            <a:r>
              <a:rPr lang="en-US" sz="1600" b="1" baseline="-250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T</a:t>
            </a:r>
            <a:r>
              <a:rPr lang="en-US" sz="1600" b="1" baseline="300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assoc</a:t>
            </a:r>
            <a:endParaRPr lang="en-US" sz="1600" b="1" baseline="300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604" y="482599"/>
            <a:ext cx="8299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2015 Di-hadron correlations: scanning in x </a:t>
            </a:r>
            <a:r>
              <a:rPr lang="en-US" dirty="0">
                <a:latin typeface="Comic Sans MS"/>
                <a:cs typeface="Comic Sans MS"/>
                <a:sym typeface="Wingdings"/>
              </a:rPr>
              <a:t> study the evolution of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Q</a:t>
            </a:r>
            <a:r>
              <a:rPr lang="en-US" baseline="-25000" dirty="0" smtClean="0">
                <a:latin typeface="Comic Sans MS"/>
                <a:cs typeface="Comic Sans MS"/>
                <a:sym typeface="Wingdings"/>
              </a:rPr>
              <a:t>s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2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in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x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Scan A-dependence: </a:t>
            </a:r>
            <a:r>
              <a:rPr lang="en-US" dirty="0" err="1" smtClean="0">
                <a:latin typeface="Comic Sans MS"/>
                <a:cs typeface="Comic Sans MS"/>
              </a:rPr>
              <a:t>pAu</a:t>
            </a:r>
            <a:r>
              <a:rPr lang="en-US" dirty="0" smtClean="0">
                <a:latin typeface="Comic Sans MS"/>
                <a:cs typeface="Comic Sans MS"/>
              </a:rPr>
              <a:t> and </a:t>
            </a:r>
            <a:r>
              <a:rPr lang="en-US" dirty="0" err="1" smtClean="0">
                <a:latin typeface="Comic Sans MS"/>
                <a:cs typeface="Comic Sans MS"/>
              </a:rPr>
              <a:t>pAl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 study the evolution of Q</a:t>
            </a:r>
            <a:r>
              <a:rPr lang="en-US" baseline="-25000" dirty="0" smtClean="0">
                <a:latin typeface="Comic Sans MS"/>
                <a:cs typeface="Comic Sans MS"/>
                <a:sym typeface="Wingdings"/>
              </a:rPr>
              <a:t>s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2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(x) with A</a:t>
            </a:r>
          </a:p>
          <a:p>
            <a:r>
              <a:rPr lang="en-US" dirty="0" smtClean="0">
                <a:latin typeface="Comic Sans MS"/>
                <a:cs typeface="Comic Sans MS"/>
                <a:sym typeface="Wingdings"/>
              </a:rPr>
              <a:t>Resolve ambiguity what causes the suppression in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dAu</a:t>
            </a:r>
            <a:endParaRPr lang="en-US" dirty="0">
              <a:latin typeface="Comic Sans MS"/>
              <a:cs typeface="Comic Sans MS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 flipV="1">
            <a:off x="1422400" y="5012275"/>
            <a:ext cx="84667" cy="5757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999067" y="5435609"/>
            <a:ext cx="778933" cy="8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127398" y="4585037"/>
            <a:ext cx="1616052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m</a:t>
            </a:r>
            <a:r>
              <a:rPr lang="en-US" sz="1600" baseline="30000" dirty="0" err="1" smtClean="0"/>
              <a:t>trig</a:t>
            </a:r>
            <a:r>
              <a:rPr lang="en-US" sz="1600" baseline="-25000" dirty="0" err="1" smtClean="0"/>
              <a:t>NoCut</a:t>
            </a:r>
            <a:r>
              <a:rPr lang="en-US" sz="1600" baseline="-25000" dirty="0" smtClean="0"/>
              <a:t>, scaled</a:t>
            </a:r>
          </a:p>
          <a:p>
            <a:r>
              <a:rPr lang="en-US" sz="1600" dirty="0" err="1">
                <a:solidFill>
                  <a:srgbClr val="0000FF"/>
                </a:solidFill>
              </a:rPr>
              <a:t>m</a:t>
            </a:r>
            <a:r>
              <a:rPr lang="en-US" sz="1600" baseline="30000" dirty="0" err="1" smtClean="0">
                <a:solidFill>
                  <a:srgbClr val="0000FF"/>
                </a:solidFill>
              </a:rPr>
              <a:t>trig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scaled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err="1" smtClean="0">
                <a:solidFill>
                  <a:srgbClr val="FF00FF"/>
                </a:solidFill>
              </a:rPr>
              <a:t>m</a:t>
            </a:r>
            <a:r>
              <a:rPr lang="en-US" sz="1600" baseline="30000" dirty="0" err="1" smtClean="0">
                <a:solidFill>
                  <a:srgbClr val="FF00FF"/>
                </a:solidFill>
              </a:rPr>
              <a:t>trig</a:t>
            </a:r>
            <a:r>
              <a:rPr lang="en-US" sz="1600" baseline="-25000" dirty="0" err="1" smtClean="0">
                <a:solidFill>
                  <a:srgbClr val="FF00FF"/>
                </a:solidFill>
              </a:rPr>
              <a:t>withAssoc</a:t>
            </a:r>
            <a:endParaRPr lang="en-US" sz="1600" dirty="0">
              <a:solidFill>
                <a:srgbClr val="FF00FF"/>
              </a:solidFill>
            </a:endParaRPr>
          </a:p>
          <a:p>
            <a:r>
              <a:rPr lang="en-US" sz="1600" dirty="0" err="1" smtClean="0">
                <a:solidFill>
                  <a:srgbClr val="FF0000"/>
                </a:solidFill>
              </a:rPr>
              <a:t>m</a:t>
            </a:r>
            <a:r>
              <a:rPr lang="en-US" sz="1600" baseline="30000" dirty="0" err="1" smtClean="0">
                <a:solidFill>
                  <a:srgbClr val="FF0000"/>
                </a:solidFill>
              </a:rPr>
              <a:t>assoc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Nuclear effects in initial and Finals STATE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055" y="609600"/>
            <a:ext cx="2862295" cy="2969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" y="601209"/>
            <a:ext cx="2970501" cy="3055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9445" y="2123768"/>
            <a:ext cx="27816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p-going: </a:t>
            </a:r>
            <a:r>
              <a:rPr lang="en-US" dirty="0">
                <a:latin typeface="Comic Sans MS"/>
                <a:cs typeface="Comic Sans MS"/>
              </a:rPr>
              <a:t>R</a:t>
            </a:r>
            <a:r>
              <a:rPr lang="en-US" baseline="-25000" dirty="0">
                <a:latin typeface="Comic Sans MS"/>
                <a:cs typeface="Comic Sans MS"/>
              </a:rPr>
              <a:t>CP</a:t>
            </a:r>
            <a:r>
              <a:rPr lang="en-US" dirty="0">
                <a:latin typeface="Comic Sans MS"/>
                <a:cs typeface="Comic Sans MS"/>
              </a:rPr>
              <a:t>&lt;1</a:t>
            </a:r>
          </a:p>
          <a:p>
            <a:pPr algn="r"/>
            <a:r>
              <a:rPr lang="en-US" dirty="0">
                <a:latin typeface="Comic Sans MS"/>
                <a:cs typeface="Comic Sans MS"/>
              </a:rPr>
              <a:t>Shadowing? Saturation?</a:t>
            </a:r>
          </a:p>
          <a:p>
            <a:pPr algn="r"/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Au-going</a:t>
            </a:r>
            <a:r>
              <a:rPr lang="en-US" dirty="0">
                <a:latin typeface="Comic Sans MS"/>
                <a:cs typeface="Comic Sans MS"/>
              </a:rPr>
              <a:t>: R</a:t>
            </a:r>
            <a:r>
              <a:rPr lang="en-US" baseline="-25000" dirty="0">
                <a:latin typeface="Comic Sans MS"/>
                <a:cs typeface="Comic Sans MS"/>
              </a:rPr>
              <a:t>CP</a:t>
            </a:r>
            <a:r>
              <a:rPr lang="en-US" dirty="0">
                <a:latin typeface="Comic Sans MS"/>
                <a:cs typeface="Comic Sans MS"/>
              </a:rPr>
              <a:t>&gt;1</a:t>
            </a:r>
          </a:p>
          <a:p>
            <a:pPr algn="r"/>
            <a:r>
              <a:rPr lang="en-US" dirty="0">
                <a:latin typeface="Comic Sans MS"/>
                <a:cs typeface="Comic Sans MS"/>
              </a:rPr>
              <a:t>Anti-shadowing</a:t>
            </a:r>
            <a:r>
              <a:rPr lang="en-US" dirty="0" smtClean="0">
                <a:latin typeface="Comic Sans MS"/>
                <a:cs typeface="Comic Sans MS"/>
              </a:rPr>
              <a:t>?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55834" y="926545"/>
            <a:ext cx="342722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High </a:t>
            </a:r>
            <a:r>
              <a:rPr lang="en-US" sz="1600" dirty="0" err="1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R</a:t>
            </a:r>
            <a:r>
              <a:rPr lang="en-US" sz="1600" dirty="0">
                <a:latin typeface="Comic Sans MS"/>
                <a:cs typeface="Comic Sans MS"/>
              </a:rPr>
              <a:t>&lt;1</a:t>
            </a:r>
          </a:p>
          <a:p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Moderate </a:t>
            </a:r>
            <a:r>
              <a:rPr lang="en-US" sz="1600" dirty="0" err="1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1600" dirty="0" err="1">
                <a:latin typeface="Comic Sans MS"/>
                <a:cs typeface="Comic Sans MS"/>
              </a:rPr>
              <a:t>R</a:t>
            </a:r>
            <a:r>
              <a:rPr lang="en-US" sz="1600" baseline="-25000" dirty="0" err="1">
                <a:latin typeface="Comic Sans MS"/>
                <a:cs typeface="Comic Sans MS"/>
              </a:rPr>
              <a:t>pAu</a:t>
            </a:r>
            <a:r>
              <a:rPr lang="en-US" sz="1600" dirty="0">
                <a:latin typeface="Comic Sans MS"/>
                <a:cs typeface="Comic Sans MS"/>
              </a:rPr>
              <a:t>&gt;</a:t>
            </a:r>
            <a:r>
              <a:rPr lang="en-US" sz="1600" dirty="0" err="1">
                <a:latin typeface="Comic Sans MS"/>
                <a:cs typeface="Comic Sans MS"/>
              </a:rPr>
              <a:t>R</a:t>
            </a:r>
            <a:r>
              <a:rPr lang="en-US" sz="1600" baseline="-25000" dirty="0" err="1">
                <a:latin typeface="Comic Sans MS"/>
                <a:cs typeface="Comic Sans MS"/>
              </a:rPr>
              <a:t>dAu</a:t>
            </a:r>
            <a:r>
              <a:rPr lang="en-US" sz="1600" dirty="0">
                <a:latin typeface="Comic Sans MS"/>
                <a:cs typeface="Comic Sans MS"/>
              </a:rPr>
              <a:t>&gt;R</a:t>
            </a:r>
            <a:r>
              <a:rPr lang="en-US" sz="1600" baseline="-25000" dirty="0">
                <a:latin typeface="Comic Sans MS"/>
                <a:cs typeface="Comic Sans MS"/>
              </a:rPr>
              <a:t>3HeAu</a:t>
            </a:r>
          </a:p>
          <a:p>
            <a:r>
              <a:rPr lang="en-US" sz="1100" dirty="0">
                <a:latin typeface="Comic Sans MS"/>
                <a:cs typeface="Comic Sans MS"/>
              </a:rPr>
              <a:t>Proton size fluctuations, energy loss in CNM,</a:t>
            </a:r>
          </a:p>
          <a:p>
            <a:r>
              <a:rPr lang="en-US" sz="1100" dirty="0" err="1">
                <a:latin typeface="Comic Sans MS"/>
                <a:cs typeface="Comic Sans MS"/>
              </a:rPr>
              <a:t>mult</a:t>
            </a:r>
            <a:r>
              <a:rPr lang="en-US" sz="1100" dirty="0">
                <a:latin typeface="Comic Sans MS"/>
                <a:cs typeface="Comic Sans MS"/>
              </a:rPr>
              <a:t>. scattering, shadowing etc.</a:t>
            </a:r>
          </a:p>
          <a:p>
            <a:r>
              <a:rPr lang="en-US" sz="1100" dirty="0">
                <a:latin typeface="Comic Sans MS"/>
                <a:cs typeface="Comic Sans MS"/>
              </a:rPr>
              <a:t>No models can yet reproduce a peak at ~5 </a:t>
            </a:r>
            <a:r>
              <a:rPr lang="en-US" sz="1100" dirty="0" err="1">
                <a:latin typeface="Comic Sans MS"/>
                <a:cs typeface="Comic Sans MS"/>
              </a:rPr>
              <a:t>GeV</a:t>
            </a:r>
            <a:r>
              <a:rPr lang="en-US" sz="1100" dirty="0">
                <a:latin typeface="Comic Sans MS"/>
                <a:cs typeface="Comic Sans MS"/>
              </a:rPr>
              <a:t>/c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65" y="3865668"/>
            <a:ext cx="3882979" cy="27990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08844" y="3865668"/>
            <a:ext cx="1849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/>
                <a:cs typeface="Comic Sans MS"/>
              </a:rPr>
              <a:t>PRC 95, 034904 (2017)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67238" y="4288415"/>
            <a:ext cx="29155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Larger suppression of </a:t>
            </a:r>
            <a:r>
              <a:rPr lang="en-US" sz="1600" dirty="0" err="1">
                <a:latin typeface="Comic Sans MS"/>
                <a:cs typeface="Comic Sans MS"/>
              </a:rPr>
              <a:t>ψ</a:t>
            </a:r>
            <a:r>
              <a:rPr lang="en-US" sz="1600" dirty="0">
                <a:latin typeface="Comic Sans MS"/>
                <a:cs typeface="Comic Sans MS"/>
              </a:rPr>
              <a:t>’ at</a:t>
            </a:r>
          </a:p>
          <a:p>
            <a:r>
              <a:rPr lang="en-US" sz="1600" dirty="0">
                <a:latin typeface="Comic Sans MS"/>
                <a:cs typeface="Comic Sans MS"/>
              </a:rPr>
              <a:t>nucleus going </a:t>
            </a:r>
            <a:r>
              <a:rPr lang="en-US" sz="1600" dirty="0" smtClean="0">
                <a:latin typeface="Comic Sans MS"/>
                <a:cs typeface="Comic Sans MS"/>
              </a:rPr>
              <a:t>direction</a:t>
            </a:r>
          </a:p>
          <a:p>
            <a:endParaRPr lang="en-US" sz="800" dirty="0">
              <a:latin typeface="Comic Sans MS"/>
              <a:cs typeface="Comic Sans MS"/>
            </a:endParaRPr>
          </a:p>
          <a:p>
            <a:r>
              <a:rPr lang="en-US" sz="1600" dirty="0">
                <a:latin typeface="Comic Sans MS"/>
                <a:cs typeface="Comic Sans MS"/>
              </a:rPr>
              <a:t>Breakup due to interaction</a:t>
            </a:r>
          </a:p>
          <a:p>
            <a:r>
              <a:rPr lang="en-US" sz="1600" dirty="0">
                <a:latin typeface="Comic Sans MS"/>
                <a:cs typeface="Comic Sans MS"/>
              </a:rPr>
              <a:t>with co-moving </a:t>
            </a:r>
            <a:r>
              <a:rPr lang="en-US" sz="1600" dirty="0" smtClean="0">
                <a:latin typeface="Comic Sans MS"/>
                <a:cs typeface="Comic Sans MS"/>
              </a:rPr>
              <a:t>particles</a:t>
            </a:r>
          </a:p>
          <a:p>
            <a:endParaRPr lang="en-US" sz="800" dirty="0">
              <a:latin typeface="Comic Sans MS"/>
              <a:cs typeface="Comic Sans MS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More data coming: Incl. J/</a:t>
            </a:r>
            <a:r>
              <a:rPr lang="en-US" sz="1600" dirty="0" err="1">
                <a:solidFill>
                  <a:srgbClr val="0000FF"/>
                </a:solidFill>
                <a:latin typeface="Comic Sans MS"/>
                <a:cs typeface="Comic Sans MS"/>
              </a:rPr>
              <a:t>ψ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,</a:t>
            </a:r>
          </a:p>
          <a:p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Upsilon, single leptons</a:t>
            </a:r>
          </a:p>
        </p:txBody>
      </p:sp>
    </p:spTree>
    <p:extLst>
      <p:ext uri="{BB962C8B-B14F-4D97-AF65-F5344CB8AC3E}">
        <p14:creationId xmlns:p14="http://schemas.microsoft.com/office/powerpoint/2010/main" val="3270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hot questions in cold QCD</a:t>
            </a:r>
            <a:endParaRPr lang="en-US" sz="2600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158005" y="720512"/>
            <a:ext cx="6046399" cy="1198400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b="0" dirty="0" smtClean="0">
                <a:latin typeface="Comic Sans MS"/>
                <a:cs typeface="Comic Sans MS"/>
              </a:rPr>
              <a:t>How are the sea quarks and gluons, and their spins, 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distributed in space and momentum </a:t>
            </a:r>
            <a:r>
              <a:rPr lang="en-US" sz="1800" b="0" dirty="0" smtClean="0">
                <a:latin typeface="Comic Sans MS"/>
                <a:cs typeface="Comic Sans MS"/>
              </a:rPr>
              <a:t>inside the nucleon? </a:t>
            </a:r>
          </a:p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b="0" dirty="0" smtClean="0">
                <a:latin typeface="Comic Sans MS"/>
                <a:cs typeface="Comic Sans MS"/>
              </a:rPr>
              <a:t>How do the 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nucleon properties emerge </a:t>
            </a:r>
            <a:r>
              <a:rPr lang="en-US" sz="1800" b="0" dirty="0" smtClean="0">
                <a:latin typeface="Comic Sans MS"/>
                <a:cs typeface="Comic Sans MS"/>
              </a:rPr>
              <a:t>from them and their interactions?</a:t>
            </a:r>
            <a:endParaRPr lang="en-US" sz="1800" b="0" dirty="0">
              <a:latin typeface="Comic Sans MS"/>
              <a:cs typeface="Comic Sans M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 bwMode="auto">
          <a:xfrm>
            <a:off x="6204404" y="538632"/>
            <a:ext cx="2717483" cy="116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568441" y="1907050"/>
            <a:ext cx="8353446" cy="2133918"/>
            <a:chOff x="461897" y="4992849"/>
            <a:chExt cx="8353446" cy="2133918"/>
          </a:xfrm>
        </p:grpSpPr>
        <p:sp>
          <p:nvSpPr>
            <p:cNvPr id="10" name="TextBox 9"/>
            <p:cNvSpPr txBox="1"/>
            <p:nvPr/>
          </p:nvSpPr>
          <p:spPr>
            <a:xfrm>
              <a:off x="3669830" y="4992849"/>
              <a:ext cx="5145513" cy="213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How do color-charged quarks and gluons, and colorless jets,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interact with a nuclear medium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?</a:t>
              </a:r>
            </a:p>
            <a:p>
              <a:pPr>
                <a:spcBef>
                  <a:spcPts val="400"/>
                </a:spcBef>
              </a:pP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How do the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confined hadronic states emerge 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from these quarks and </a:t>
              </a:r>
              <a:r>
                <a:rPr lang="en-US" b="0" dirty="0" smtClean="0">
                  <a:solidFill>
                    <a:srgbClr val="292934"/>
                  </a:solidFill>
                  <a:latin typeface="Comic Sans MS"/>
                  <a:cs typeface="Comic Sans MS"/>
                </a:rPr>
                <a:t>gluons? </a:t>
              </a:r>
            </a:p>
            <a:p>
              <a:pPr>
                <a:spcBef>
                  <a:spcPts val="400"/>
                </a:spcBef>
              </a:pPr>
              <a:r>
                <a:rPr lang="en-US" b="0" dirty="0" smtClean="0">
                  <a:solidFill>
                    <a:srgbClr val="292934"/>
                  </a:solidFill>
                  <a:latin typeface="Comic Sans MS"/>
                  <a:cs typeface="Comic Sans MS"/>
                </a:rPr>
                <a:t>How 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do the quark-gluon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interactions create nuclear binding?</a:t>
              </a:r>
            </a:p>
          </p:txBody>
        </p:sp>
        <p:pic>
          <p:nvPicPr>
            <p:cNvPr id="11" name="Picture 2" descr="hadronization.eps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583"/>
            <a:stretch/>
          </p:blipFill>
          <p:spPr bwMode="auto">
            <a:xfrm>
              <a:off x="461897" y="5100469"/>
              <a:ext cx="2792365" cy="1625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86349" y="3684966"/>
            <a:ext cx="8834556" cy="2785864"/>
            <a:chOff x="86349" y="3619000"/>
            <a:chExt cx="8834556" cy="27858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5141" y="5471041"/>
              <a:ext cx="1325228" cy="8001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7749" y="5471041"/>
              <a:ext cx="1372981" cy="80644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926396" y="4996054"/>
              <a:ext cx="10893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mic Sans MS"/>
                  <a:cs typeface="Comic Sans MS"/>
                </a:rPr>
                <a:t>gluon </a:t>
              </a:r>
            </a:p>
            <a:p>
              <a:r>
                <a:rPr lang="en-US" dirty="0">
                  <a:latin typeface="Comic Sans MS"/>
                  <a:cs typeface="Comic Sans MS"/>
                </a:rPr>
                <a:t>emission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17749" y="4995191"/>
              <a:ext cx="20031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omic Sans MS"/>
                  <a:cs typeface="Comic Sans MS"/>
                </a:rPr>
                <a:t>gluon recombination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10257" y="5509141"/>
              <a:ext cx="37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80"/>
                  </a:solidFill>
                  <a:latin typeface="Comic Sans MS"/>
                  <a:cs typeface="Comic Sans MS"/>
                </a:rPr>
                <a:t>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6349" y="4045243"/>
              <a:ext cx="4841029" cy="2359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How does a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dense nuclear environment affect 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the quarks and gluons, their correlations, and their interactions?</a:t>
              </a:r>
            </a:p>
            <a:p>
              <a:pPr>
                <a:spcBef>
                  <a:spcPts val="400"/>
                </a:spcBef>
              </a:pP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What happens to the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gluon density in nuclei</a:t>
              </a:r>
              <a:r>
                <a:rPr lang="en-US" b="0" dirty="0" smtClean="0">
                  <a:solidFill>
                    <a:srgbClr val="292934"/>
                  </a:solidFill>
                  <a:latin typeface="Comic Sans MS"/>
                  <a:cs typeface="Comic Sans MS"/>
                </a:rPr>
                <a:t>? Does 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it </a:t>
              </a:r>
              <a:r>
                <a:rPr lang="en-US" b="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saturate at high energy</a:t>
              </a:r>
              <a:r>
                <a:rPr lang="en-US" b="0" dirty="0" smtClean="0">
                  <a:solidFill>
                    <a:srgbClr val="292934"/>
                  </a:solidFill>
                  <a:latin typeface="Comic Sans MS"/>
                  <a:cs typeface="Comic Sans MS"/>
                </a:rPr>
                <a:t>, 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giving rise </a:t>
              </a:r>
              <a:r>
                <a:rPr lang="en-US" b="0" dirty="0" smtClean="0">
                  <a:solidFill>
                    <a:srgbClr val="292934"/>
                  </a:solidFill>
                  <a:latin typeface="Comic Sans MS"/>
                  <a:cs typeface="Comic Sans MS"/>
                </a:rPr>
                <a:t>to a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gluonic matter </a:t>
              </a:r>
              <a:r>
                <a:rPr lang="en-US" b="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with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universal properties 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in all nuclei, even the proton?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2689" y="3619000"/>
              <a:ext cx="1674255" cy="169935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423939" y="5752266"/>
              <a:ext cx="3725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80"/>
                  </a:solidFill>
                  <a:latin typeface="Comic Sans MS"/>
                  <a:cs typeface="Comic Sans MS"/>
                </a:rPr>
                <a:t>=</a:t>
              </a:r>
              <a:endParaRPr lang="en-US" sz="2400" b="1" dirty="0" smtClean="0">
                <a:solidFill>
                  <a:srgbClr val="FF0080"/>
                </a:solidFill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8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85" y="19791"/>
            <a:ext cx="6356814" cy="27265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2238" y="2746329"/>
            <a:ext cx="8050000" cy="2569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RHIC Cold QCD physics after BES-II at Mid- &amp; Forward </a:t>
            </a:r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Rapidities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endParaRPr lang="en-US" sz="800" u="sng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The RHIC Cold QCD Plan for 2017 to 2023: A Portal to the EIC arXiv:</a:t>
            </a:r>
            <a:r>
              <a:rPr lang="en-US" sz="1600" dirty="0">
                <a:latin typeface="Comic Sans MS"/>
                <a:cs typeface="Comic Sans MS"/>
              </a:rPr>
              <a:t>1602.03922</a:t>
            </a:r>
            <a:endParaRPr lang="en-US" sz="16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endParaRPr lang="en-US" sz="800" u="sng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STAR:</a:t>
            </a:r>
            <a:r>
              <a:rPr lang="en-US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sz="1600" dirty="0" err="1">
                <a:solidFill>
                  <a:srgbClr val="322F31"/>
                </a:solidFill>
                <a:latin typeface="Comic Sans MS"/>
                <a:cs typeface="Comic Sans MS"/>
              </a:rPr>
              <a:t>Midrapidity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: </a:t>
            </a:r>
            <a:r>
              <a:rPr lang="en-US" sz="1200" dirty="0" smtClean="0">
                <a:solidFill>
                  <a:srgbClr val="322F31"/>
                </a:solidFill>
                <a:latin typeface="Comic Sans MS"/>
                <a:cs typeface="Comic Sans MS"/>
              </a:rPr>
              <a:t>https</a:t>
            </a:r>
            <a:r>
              <a:rPr lang="en-US" sz="1200" dirty="0">
                <a:solidFill>
                  <a:srgbClr val="322F31"/>
                </a:solidFill>
                <a:latin typeface="Comic Sans MS"/>
                <a:cs typeface="Comic Sans MS"/>
              </a:rPr>
              <a:t>://</a:t>
            </a:r>
            <a:r>
              <a:rPr lang="en-US" sz="1200" dirty="0" err="1">
                <a:solidFill>
                  <a:srgbClr val="322F31"/>
                </a:solidFill>
                <a:latin typeface="Comic Sans MS"/>
                <a:cs typeface="Comic Sans MS"/>
              </a:rPr>
              <a:t>drupal.star.bnl.gov</a:t>
            </a:r>
            <a:r>
              <a:rPr lang="en-US" sz="1200" dirty="0">
                <a:solidFill>
                  <a:srgbClr val="322F31"/>
                </a:solidFill>
                <a:latin typeface="Comic Sans MS"/>
                <a:cs typeface="Comic Sans MS"/>
              </a:rPr>
              <a:t>/STAR/system/files/</a:t>
            </a:r>
            <a:r>
              <a:rPr lang="en-US" sz="1200" dirty="0" err="1">
                <a:solidFill>
                  <a:srgbClr val="322F31"/>
                </a:solidFill>
                <a:latin typeface="Comic Sans MS"/>
                <a:cs typeface="Comic Sans MS"/>
              </a:rPr>
              <a:t>STAR_Midrapidity_Beyond_BESII.pdf</a:t>
            </a:r>
            <a:endParaRPr lang="en-US" sz="1200" dirty="0" smtClean="0">
              <a:solidFill>
                <a:srgbClr val="322F31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Forward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-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rapidity Proposal: </a:t>
            </a:r>
            <a:r>
              <a:rPr lang="en-US" sz="1200" u="sng" dirty="0">
                <a:solidFill>
                  <a:srgbClr val="000000"/>
                </a:solidFill>
                <a:latin typeface="Comic Sans MS"/>
                <a:cs typeface="Comic Sans MS"/>
                <a:hlinkClick r:id="rId4"/>
              </a:rPr>
              <a:t>https://drupal.star.bnl.gov/STAR/system/files/ForwardUpgrade.v20.</a:t>
            </a:r>
            <a:r>
              <a:rPr lang="en-US" sz="1200" u="sng" dirty="0" smtClean="0">
                <a:solidFill>
                  <a:srgbClr val="000000"/>
                </a:solidFill>
                <a:latin typeface="Comic Sans MS"/>
                <a:cs typeface="Comic Sans MS"/>
                <a:hlinkClick r:id="rId4"/>
              </a:rPr>
              <a:t>pd</a:t>
            </a:r>
            <a:r>
              <a:rPr lang="en-US" sz="1200" dirty="0" smtClean="0">
                <a:solidFill>
                  <a:srgbClr val="000000"/>
                </a:solidFill>
                <a:latin typeface="Comic Sans MS"/>
                <a:cs typeface="Comic Sans MS"/>
                <a:hlinkClick r:id="rId4"/>
              </a:rPr>
              <a:t>f</a:t>
            </a:r>
            <a:endParaRPr lang="en-US" sz="12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endParaRPr lang="en-US" sz="800" dirty="0">
              <a:solidFill>
                <a:srgbClr val="322F31"/>
              </a:solidFill>
              <a:latin typeface="Comic Sans MS"/>
              <a:cs typeface="Comic Sans MS"/>
            </a:endParaRPr>
          </a:p>
          <a:p>
            <a:r>
              <a:rPr lang="en-US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sPHENIX</a:t>
            </a:r>
            <a:r>
              <a:rPr lang="en-US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:</a:t>
            </a:r>
          </a:p>
          <a:p>
            <a:r>
              <a:rPr lang="en-US" sz="1600" dirty="0" err="1">
                <a:solidFill>
                  <a:srgbClr val="322F31"/>
                </a:solidFill>
                <a:latin typeface="Comic Sans MS"/>
                <a:cs typeface="Comic Sans MS"/>
              </a:rPr>
              <a:t>Midrapidity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: </a:t>
            </a:r>
            <a:r>
              <a:rPr lang="en-US" sz="1200" u="sng" dirty="0">
                <a:latin typeface="Comic Sans MS"/>
                <a:cs typeface="Comic Sans MS"/>
                <a:hlinkClick r:id="rId5"/>
              </a:rPr>
              <a:t>https://www.sphenix.bnl.gov/web/sph-cqcd-2017-002</a:t>
            </a:r>
            <a:endParaRPr lang="en-US" sz="1200" b="1" dirty="0" smtClean="0">
              <a:solidFill>
                <a:srgbClr val="008000"/>
              </a:solidFill>
              <a:latin typeface="Comic Sans MS"/>
              <a:cs typeface="Comic Sans MS"/>
            </a:endParaRPr>
          </a:p>
          <a:p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Forward-rapidity </a:t>
            </a:r>
            <a:r>
              <a:rPr lang="en-US" sz="16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LoI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: </a:t>
            </a:r>
            <a:r>
              <a:rPr lang="en-US" sz="1200" u="sng" dirty="0">
                <a:latin typeface="Comic Sans MS"/>
                <a:cs typeface="Comic Sans MS"/>
                <a:hlinkClick r:id="rId6"/>
              </a:rPr>
              <a:t>https://www.sphenix.bnl.gov/web/node/450</a:t>
            </a:r>
            <a:endParaRPr lang="en-US" sz="1200" dirty="0" smtClean="0">
              <a:solidFill>
                <a:srgbClr val="322F31"/>
              </a:solidFill>
              <a:latin typeface="Comic Sans MS"/>
              <a:cs typeface="Comic Sans M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45" y="5264393"/>
            <a:ext cx="910265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Strong endorsement by RHIC PAC:</a:t>
            </a:r>
          </a:p>
          <a:p>
            <a:pPr marL="171450" indent="-171450">
              <a:buFont typeface="Arial"/>
              <a:buChar char="•"/>
            </a:pPr>
            <a:r>
              <a:rPr lang="en-US" sz="1100" dirty="0" smtClean="0"/>
              <a:t>As the physics program that is foreseen for forward physics is substantial, full utilization of future polarized proton beam time must be made to realize the proposed forward physics program.  </a:t>
            </a:r>
          </a:p>
          <a:p>
            <a:pPr marL="171450" indent="-171450">
              <a:buFont typeface="Arial"/>
              <a:buChar char="•"/>
            </a:pPr>
            <a:r>
              <a:rPr lang="en-US" sz="1100" dirty="0" smtClean="0"/>
              <a:t>RHIC </a:t>
            </a:r>
            <a:r>
              <a:rPr lang="en-US" sz="1100" dirty="0"/>
              <a:t>management is encouraged to find a way to enhance and include a forward physics program at RHIC. </a:t>
            </a:r>
          </a:p>
          <a:p>
            <a:endParaRPr lang="en-US" sz="12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7867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 smtClean="0"/>
              <a:t>pp</a:t>
            </a:r>
            <a:r>
              <a:rPr lang="en-US" cap="none" dirty="0" smtClean="0"/>
              <a:t>/</a:t>
            </a:r>
            <a:r>
              <a:rPr lang="en-US" cap="none" dirty="0" err="1" smtClean="0"/>
              <a:t>p</a:t>
            </a:r>
            <a:r>
              <a:rPr lang="en-US" dirty="0" err="1" smtClean="0"/>
              <a:t>A</a:t>
            </a:r>
            <a:r>
              <a:rPr lang="en-US" dirty="0" smtClean="0"/>
              <a:t> Physics in 2020+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22710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Objective:</a:t>
            </a:r>
          </a:p>
          <a:p>
            <a:pPr algn="ctr"/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</a:rPr>
              <a:t>unique program addressing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several 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</a:rPr>
              <a:t>fundamental questions in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QCD</a:t>
            </a:r>
          </a:p>
          <a:p>
            <a:pPr algn="ctr"/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smtClean="0">
                <a:solidFill>
                  <a:srgbClr val="FF00FF"/>
                </a:solidFill>
                <a:effectLst/>
                <a:latin typeface="Comic Sans MS"/>
                <a:cs typeface="Comic Sans MS"/>
              </a:rPr>
              <a:t>essential </a:t>
            </a:r>
            <a:r>
              <a:rPr lang="en-US" dirty="0">
                <a:solidFill>
                  <a:srgbClr val="FF00FF"/>
                </a:solidFill>
                <a:effectLst/>
                <a:latin typeface="Comic Sans MS"/>
                <a:cs typeface="Comic Sans MS"/>
              </a:rPr>
              <a:t>to </a:t>
            </a:r>
            <a:endParaRPr lang="en-US" dirty="0" smtClean="0">
              <a:solidFill>
                <a:srgbClr val="FF00FF"/>
              </a:solidFill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effectLst/>
                <a:latin typeface="Comic Sans MS"/>
                <a:cs typeface="Comic Sans MS"/>
              </a:rPr>
              <a:t>complete </a:t>
            </a:r>
            <a:r>
              <a:rPr lang="en-US" dirty="0">
                <a:effectLst/>
                <a:latin typeface="Comic Sans MS"/>
                <a:cs typeface="Comic Sans MS"/>
              </a:rPr>
              <a:t>the mission of the RHIC physics program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effectLst/>
                <a:latin typeface="Comic Sans MS"/>
                <a:cs typeface="Comic Sans MS"/>
              </a:rPr>
              <a:t>fully </a:t>
            </a:r>
            <a:r>
              <a:rPr lang="en-US" dirty="0">
                <a:effectLst/>
                <a:latin typeface="Comic Sans MS"/>
                <a:cs typeface="Comic Sans MS"/>
              </a:rPr>
              <a:t>realize the scientific promise of the </a:t>
            </a:r>
            <a:r>
              <a:rPr lang="en-US" dirty="0" smtClean="0">
                <a:effectLst/>
                <a:latin typeface="Comic Sans MS"/>
                <a:cs typeface="Comic Sans MS"/>
              </a:rPr>
              <a:t>EIC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200" dirty="0">
              <a:solidFill>
                <a:srgbClr val="0000FF"/>
              </a:solidFill>
              <a:effectLst/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based on two pillars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err="1" smtClean="0">
                <a:effectLst/>
                <a:latin typeface="Comic Sans MS"/>
                <a:cs typeface="Comic Sans MS"/>
                <a:sym typeface="Wingdings"/>
              </a:rPr>
              <a:t>midrapidity</a:t>
            </a:r>
            <a:r>
              <a:rPr lang="en-US" dirty="0" smtClean="0">
                <a:effectLst/>
                <a:latin typeface="Comic Sans MS"/>
                <a:cs typeface="Comic Sans MS"/>
                <a:sym typeface="Wingdings"/>
              </a:rPr>
              <a:t> program based on existing STAR detector and base </a:t>
            </a:r>
          </a:p>
          <a:p>
            <a:pPr>
              <a:buClr>
                <a:srgbClr val="0000FF"/>
              </a:buClr>
            </a:pPr>
            <a:r>
              <a:rPr lang="en-US" dirty="0">
                <a:effectLst/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effectLst/>
                <a:latin typeface="Comic Sans MS"/>
                <a:cs typeface="Comic Sans MS"/>
                <a:sym typeface="Wingdings"/>
              </a:rPr>
              <a:t>   </a:t>
            </a:r>
            <a:r>
              <a:rPr lang="en-US" dirty="0" err="1" smtClean="0">
                <a:effectLst/>
                <a:latin typeface="Comic Sans MS"/>
                <a:cs typeface="Comic Sans MS"/>
                <a:sym typeface="Wingdings"/>
              </a:rPr>
              <a:t>sPHENIX</a:t>
            </a:r>
            <a:r>
              <a:rPr lang="en-US" dirty="0" smtClean="0">
                <a:effectLst/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err="1" smtClean="0">
                <a:effectLst/>
                <a:latin typeface="Comic Sans MS"/>
                <a:cs typeface="Comic Sans MS"/>
                <a:sym typeface="Wingdings"/>
              </a:rPr>
              <a:t>midrapidity</a:t>
            </a:r>
            <a:r>
              <a:rPr lang="en-US" dirty="0" smtClean="0">
                <a:effectLst/>
                <a:latin typeface="Comic Sans MS"/>
                <a:cs typeface="Comic Sans MS"/>
                <a:sym typeface="Wingdings"/>
              </a:rPr>
              <a:t> detector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olidFill>
                  <a:srgbClr val="FF00FF"/>
                </a:solidFill>
                <a:effectLst/>
                <a:latin typeface="Comic Sans MS"/>
                <a:cs typeface="Comic Sans MS"/>
                <a:sym typeface="Wingdings"/>
              </a:rPr>
              <a:t>NO upgrades needed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endParaRPr lang="en-US" sz="1200" dirty="0">
              <a:solidFill>
                <a:srgbClr val="FF00FF"/>
              </a:solidFill>
              <a:effectLst/>
              <a:latin typeface="Comic Sans MS"/>
              <a:cs typeface="Comic Sans MS"/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effectLst/>
                <a:latin typeface="Comic Sans MS"/>
                <a:cs typeface="Comic Sans MS"/>
              </a:rPr>
              <a:t>forward rapidity program based on upgrades at STAR and </a:t>
            </a:r>
            <a:r>
              <a:rPr lang="en-US" dirty="0" err="1" smtClean="0">
                <a:effectLst/>
                <a:latin typeface="Comic Sans MS"/>
                <a:cs typeface="Comic Sans MS"/>
              </a:rPr>
              <a:t>sPHENIX</a:t>
            </a:r>
            <a:endParaRPr lang="en-US" dirty="0" smtClean="0">
              <a:effectLst/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effectLst/>
                <a:latin typeface="Comic Sans MS"/>
                <a:cs typeface="Comic Sans MS"/>
              </a:rPr>
              <a:t> </a:t>
            </a:r>
            <a:r>
              <a:rPr lang="en-US" dirty="0" smtClean="0">
                <a:effectLst/>
                <a:latin typeface="Comic Sans MS"/>
                <a:cs typeface="Comic Sans MS"/>
              </a:rPr>
              <a:t>  Upgrades consist of </a:t>
            </a:r>
            <a:r>
              <a:rPr lang="en-US" dirty="0" err="1" smtClean="0">
                <a:effectLst/>
                <a:latin typeface="Comic Sans MS"/>
                <a:cs typeface="Comic Sans MS"/>
              </a:rPr>
              <a:t>Hcal</a:t>
            </a:r>
            <a:r>
              <a:rPr lang="en-US" dirty="0" smtClean="0">
                <a:effectLst/>
                <a:latin typeface="Comic Sans MS"/>
                <a:cs typeface="Comic Sans MS"/>
              </a:rPr>
              <a:t> + </a:t>
            </a:r>
            <a:r>
              <a:rPr lang="en-US" dirty="0" err="1" smtClean="0">
                <a:effectLst/>
                <a:latin typeface="Comic Sans MS"/>
                <a:cs typeface="Comic Sans MS"/>
              </a:rPr>
              <a:t>ECal</a:t>
            </a:r>
            <a:r>
              <a:rPr lang="en-US" dirty="0" smtClean="0">
                <a:effectLst/>
                <a:latin typeface="Comic Sans MS"/>
                <a:cs typeface="Comic Sans MS"/>
              </a:rPr>
              <a:t> + tracking </a:t>
            </a:r>
          </a:p>
          <a:p>
            <a:pPr>
              <a:buClr>
                <a:srgbClr val="0000FF"/>
              </a:buClr>
            </a:pPr>
            <a:r>
              <a:rPr lang="en-US" dirty="0">
                <a:effectLst/>
                <a:latin typeface="Comic Sans MS"/>
                <a:cs typeface="Comic Sans MS"/>
              </a:rPr>
              <a:t> </a:t>
            </a:r>
            <a:r>
              <a:rPr lang="en-US" dirty="0" smtClean="0">
                <a:effectLst/>
                <a:latin typeface="Comic Sans MS"/>
                <a:cs typeface="Comic Sans MS"/>
              </a:rPr>
              <a:t>  </a:t>
            </a:r>
            <a:r>
              <a:rPr lang="en-US" dirty="0" smtClean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STAR:</a:t>
            </a:r>
            <a:r>
              <a:rPr lang="en-US" dirty="0" smtClean="0">
                <a:effectLst/>
                <a:latin typeface="Comic Sans MS"/>
                <a:cs typeface="Comic Sans MS"/>
              </a:rPr>
              <a:t> 2.5 &lt; </a:t>
            </a:r>
            <a:r>
              <a:rPr lang="en-US" dirty="0" smtClean="0">
                <a:effectLst/>
                <a:latin typeface="Symbol" charset="2"/>
                <a:cs typeface="Symbol" charset="2"/>
              </a:rPr>
              <a:t>h</a:t>
            </a:r>
            <a:r>
              <a:rPr lang="en-US" dirty="0" smtClean="0">
                <a:effectLst/>
                <a:latin typeface="Comic Sans MS"/>
                <a:cs typeface="Comic Sans MS"/>
              </a:rPr>
              <a:t> &lt; 4                     </a:t>
            </a:r>
            <a:r>
              <a:rPr lang="en-US" dirty="0" err="1" smtClean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sPHENIX</a:t>
            </a:r>
            <a:r>
              <a:rPr lang="en-US" dirty="0" smtClean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:</a:t>
            </a:r>
            <a:r>
              <a:rPr lang="en-US" dirty="0" smtClean="0">
                <a:effectLst/>
                <a:latin typeface="Comic Sans MS"/>
                <a:cs typeface="Comic Sans MS"/>
              </a:rPr>
              <a:t> 1 &lt; </a:t>
            </a:r>
            <a:r>
              <a:rPr lang="en-US" dirty="0" smtClean="0">
                <a:effectLst/>
                <a:latin typeface="Symbol" charset="2"/>
                <a:cs typeface="Symbol" charset="2"/>
              </a:rPr>
              <a:t>h</a:t>
            </a:r>
            <a:r>
              <a:rPr lang="en-US" dirty="0" smtClean="0">
                <a:effectLst/>
                <a:latin typeface="Comic Sans MS"/>
                <a:cs typeface="Comic Sans MS"/>
              </a:rPr>
              <a:t> &lt; 4</a:t>
            </a:r>
          </a:p>
          <a:p>
            <a:pPr>
              <a:buClr>
                <a:srgbClr val="0000FF"/>
              </a:buClr>
            </a:pPr>
            <a:endParaRPr lang="en-US" dirty="0" smtClean="0">
              <a:effectLst/>
              <a:latin typeface="Comic Sans MS"/>
              <a:cs typeface="Comic Sans MS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41" y="4151554"/>
            <a:ext cx="2970696" cy="2687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478" y="4151554"/>
            <a:ext cx="4870174" cy="189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8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STAR </a:t>
            </a:r>
            <a:r>
              <a:rPr lang="en-US" cap="none" dirty="0" err="1"/>
              <a:t>pp</a:t>
            </a:r>
            <a:r>
              <a:rPr lang="en-US" cap="none" dirty="0"/>
              <a:t>, </a:t>
            </a:r>
            <a:r>
              <a:rPr lang="en-US" cap="none" dirty="0" err="1"/>
              <a:t>p</a:t>
            </a:r>
            <a:r>
              <a:rPr lang="en-US" dirty="0" err="1"/>
              <a:t>A</a:t>
            </a:r>
            <a:r>
              <a:rPr lang="en-US" dirty="0"/>
              <a:t> Physics At </a:t>
            </a:r>
            <a:r>
              <a:rPr lang="en-US" dirty="0" err="1"/>
              <a:t>Midrapidity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0280" y="599655"/>
            <a:ext cx="9289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unique program building on the strength of STAR detector (PID, large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>
                <a:latin typeface="Comic Sans MS"/>
                <a:cs typeface="Comic Sans MS"/>
              </a:rPr>
              <a:t>, low mass)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measurements complement the forward physics program 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latin typeface="Comic Sans MS"/>
                <a:cs typeface="Comic Sans MS"/>
              </a:rPr>
              <a:t>extending kinematics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latin typeface="Comic Sans MS"/>
                <a:cs typeface="Comic Sans MS"/>
              </a:rPr>
              <a:t>addressing complementary physics topics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5139" y="1924435"/>
            <a:ext cx="31825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Fragmentation functions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High precision TMD measurements</a:t>
            </a:r>
          </a:p>
          <a:p>
            <a:r>
              <a:rPr lang="en-US" sz="1400" dirty="0" smtClean="0">
                <a:latin typeface="Comic Sans MS"/>
                <a:cs typeface="Comic Sans MS"/>
                <a:sym typeface="Wingdings"/>
              </a:rPr>
              <a:t> Universality test  EIC</a:t>
            </a:r>
            <a:endParaRPr lang="en-US" sz="1400" dirty="0">
              <a:latin typeface="Comic Sans MS"/>
              <a:cs typeface="Comic Sans MS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7" r="53115"/>
          <a:stretch/>
        </p:blipFill>
        <p:spPr bwMode="auto">
          <a:xfrm>
            <a:off x="2998117" y="3063096"/>
            <a:ext cx="2871258" cy="3242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2371" y="3284334"/>
            <a:ext cx="2746375" cy="3561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54800" y="2051038"/>
            <a:ext cx="3089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nuclear Fragmentation functions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complement to </a:t>
            </a:r>
            <a:r>
              <a:rPr lang="en-US" sz="1400" dirty="0" err="1" smtClean="0">
                <a:latin typeface="Comic Sans MS"/>
                <a:cs typeface="Comic Sans MS"/>
              </a:rPr>
              <a:t>nPDFs</a:t>
            </a:r>
            <a:endParaRPr lang="en-US" sz="1400" dirty="0" smtClean="0">
              <a:latin typeface="Comic Sans MS"/>
              <a:cs typeface="Comic Sans MS"/>
            </a:endParaRPr>
          </a:p>
          <a:p>
            <a:r>
              <a:rPr lang="en-US" sz="1400" dirty="0" smtClean="0">
                <a:latin typeface="Comic Sans MS"/>
                <a:cs typeface="Comic Sans MS"/>
              </a:rPr>
              <a:t>only at RHIC </a:t>
            </a:r>
            <a:r>
              <a:rPr lang="en-US" sz="1400" dirty="0" err="1" smtClean="0">
                <a:latin typeface="Comic Sans MS"/>
                <a:cs typeface="Comic Sans MS"/>
              </a:rPr>
              <a:t>p↑A</a:t>
            </a:r>
            <a:r>
              <a:rPr lang="en-US" sz="1400" dirty="0" smtClean="0">
                <a:latin typeface="Comic Sans MS"/>
                <a:cs typeface="Comic Sans MS"/>
              </a:rPr>
              <a:t>: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4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400" dirty="0" smtClean="0">
                <a:latin typeface="Comic Sans MS"/>
                <a:cs typeface="Comic Sans MS"/>
              </a:rPr>
              <a:t>spin effects in </a:t>
            </a:r>
            <a:r>
              <a:rPr lang="en-US" sz="1400" dirty="0" err="1" smtClean="0">
                <a:latin typeface="Comic Sans MS"/>
                <a:cs typeface="Comic Sans MS"/>
              </a:rPr>
              <a:t>nFF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Comic Sans MS"/>
                <a:cs typeface="Comic Sans MS"/>
                <a:sym typeface="Wingdings"/>
              </a:rPr>
              <a:t> Collins FF</a:t>
            </a:r>
            <a:endParaRPr lang="en-US" sz="1400" dirty="0" smtClean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95" y="1767077"/>
            <a:ext cx="2986828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Utilize Roman Pots</a:t>
            </a:r>
          </a:p>
          <a:p>
            <a:r>
              <a:rPr lang="en-US" sz="1400" dirty="0" smtClean="0">
                <a:latin typeface="Comic Sans MS"/>
                <a:cs typeface="Comic Sans MS"/>
                <a:sym typeface="Wingdings"/>
              </a:rPr>
              <a:t> direct access to Gluon Wigner </a:t>
            </a:r>
          </a:p>
          <a:p>
            <a:r>
              <a:rPr lang="en-US" sz="14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400" dirty="0" smtClean="0">
                <a:latin typeface="Comic Sans MS"/>
                <a:cs typeface="Comic Sans MS"/>
                <a:sym typeface="Wingdings"/>
              </a:rPr>
              <a:t>   functions through diffractive </a:t>
            </a:r>
          </a:p>
          <a:p>
            <a:r>
              <a:rPr lang="en-US" sz="14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400" dirty="0" smtClean="0">
                <a:latin typeface="Comic Sans MS"/>
                <a:cs typeface="Comic Sans MS"/>
                <a:sym typeface="Wingdings"/>
              </a:rPr>
              <a:t>   di-jets in UPC </a:t>
            </a:r>
            <a:r>
              <a:rPr lang="en-US" sz="1200" dirty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en-US" sz="1200" dirty="0">
                <a:solidFill>
                  <a:srgbClr val="0000FF"/>
                </a:solidFill>
                <a:latin typeface="Comic Sans MS"/>
                <a:cs typeface="Comic Sans MS"/>
                <a:hlinkClick r:id="rId5"/>
              </a:rPr>
              <a:t>arXiv:1706.01765</a:t>
            </a:r>
            <a:r>
              <a:rPr lang="en-US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endParaRPr lang="en-US" sz="1400" dirty="0" smtClean="0">
              <a:latin typeface="Comic Sans MS"/>
              <a:cs typeface="Comic Sans MS"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sz="1400" dirty="0" smtClean="0">
                <a:latin typeface="Comic Sans MS"/>
                <a:cs typeface="Comic Sans MS"/>
                <a:sym typeface="Wingdings"/>
              </a:rPr>
              <a:t>search for glue-balls in CEP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400" dirty="0" smtClean="0">
                <a:latin typeface="Comic Sans MS"/>
                <a:cs typeface="Comic Sans MS"/>
                <a:sym typeface="Wingdings"/>
              </a:rPr>
              <a:t>Access to GPD </a:t>
            </a:r>
            <a:r>
              <a:rPr lang="en-US" sz="1400" dirty="0" err="1" smtClean="0">
                <a:latin typeface="Comic Sans MS"/>
                <a:cs typeface="Comic Sans MS"/>
                <a:sym typeface="Wingdings"/>
              </a:rPr>
              <a:t>E</a:t>
            </a:r>
            <a:r>
              <a:rPr lang="en-US" sz="1400" baseline="-25000" dirty="0" err="1" smtClean="0">
                <a:latin typeface="Comic Sans MS"/>
                <a:cs typeface="Comic Sans MS"/>
                <a:sym typeface="Wingdings"/>
              </a:rPr>
              <a:t>g</a:t>
            </a:r>
            <a:r>
              <a:rPr lang="en-US" sz="1400" baseline="-250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400" dirty="0" smtClean="0">
                <a:latin typeface="Comic Sans MS"/>
                <a:cs typeface="Comic Sans MS"/>
                <a:sym typeface="Wingdings"/>
              </a:rPr>
              <a:t>through</a:t>
            </a:r>
          </a:p>
          <a:p>
            <a:r>
              <a:rPr lang="en-US" sz="14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400" dirty="0" smtClean="0">
                <a:latin typeface="Comic Sans MS"/>
                <a:cs typeface="Comic Sans MS"/>
                <a:sym typeface="Wingdings"/>
              </a:rPr>
              <a:t>    A</a:t>
            </a:r>
            <a:r>
              <a:rPr lang="en-US" sz="1400" baseline="-25000" dirty="0" smtClean="0">
                <a:latin typeface="Comic Sans MS"/>
                <a:cs typeface="Comic Sans MS"/>
                <a:sym typeface="Wingdings"/>
              </a:rPr>
              <a:t>UT</a:t>
            </a:r>
            <a:r>
              <a:rPr lang="en-US" sz="1400" dirty="0" smtClean="0">
                <a:latin typeface="Comic Sans MS"/>
                <a:cs typeface="Comic Sans MS"/>
                <a:sym typeface="Wingdings"/>
              </a:rPr>
              <a:t> in UPC J/</a:t>
            </a:r>
            <a:r>
              <a:rPr lang="en-US" sz="1400" dirty="0" err="1" smtClean="0">
                <a:latin typeface="Comic Sans MS"/>
                <a:cs typeface="Comic Sans MS"/>
                <a:sym typeface="Wingdings"/>
              </a:rPr>
              <a:t>Ψ</a:t>
            </a:r>
            <a:r>
              <a:rPr lang="en-US" sz="1400" dirty="0" smtClean="0">
                <a:latin typeface="Comic Sans MS"/>
                <a:cs typeface="Comic Sans MS"/>
                <a:sym typeface="Wingdings"/>
              </a:rPr>
              <a:t>-prod</a:t>
            </a:r>
            <a:endParaRPr lang="en-US" sz="1400" baseline="-25000" dirty="0">
              <a:latin typeface="Comic Sans MS"/>
              <a:cs typeface="Comic Sans MS"/>
            </a:endParaRPr>
          </a:p>
        </p:txBody>
      </p:sp>
      <p:pic>
        <p:nvPicPr>
          <p:cNvPr id="23" name="Picture 22" descr="prel_dsigdp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4" r="8146"/>
          <a:stretch/>
        </p:blipFill>
        <p:spPr>
          <a:xfrm>
            <a:off x="154756" y="3839980"/>
            <a:ext cx="2840383" cy="191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 smtClean="0"/>
              <a:t>sPHENIX</a:t>
            </a:r>
            <a:r>
              <a:rPr lang="en-US" cap="none" dirty="0" smtClean="0"/>
              <a:t> </a:t>
            </a:r>
            <a:r>
              <a:rPr lang="en-US" cap="none" dirty="0" err="1" smtClean="0"/>
              <a:t>pp</a:t>
            </a:r>
            <a:r>
              <a:rPr lang="en-US" cap="none" dirty="0"/>
              <a:t>, </a:t>
            </a:r>
            <a:r>
              <a:rPr lang="en-US" cap="none" dirty="0" err="1"/>
              <a:t>p</a:t>
            </a:r>
            <a:r>
              <a:rPr lang="en-US" dirty="0" err="1"/>
              <a:t>A</a:t>
            </a:r>
            <a:r>
              <a:rPr lang="en-US" dirty="0"/>
              <a:t> Physics At </a:t>
            </a:r>
            <a:r>
              <a:rPr lang="en-US" dirty="0" err="1"/>
              <a:t>Midrapidity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19" y="676691"/>
            <a:ext cx="722505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Physics with Longitudinally Polarized Beams: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smtClean="0">
                <a:latin typeface="Comic Sans MS"/>
                <a:cs typeface="Comic Sans MS"/>
              </a:rPr>
              <a:t>Constraining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>
                <a:latin typeface="Comic Sans MS"/>
                <a:cs typeface="Comic Sans MS"/>
              </a:rPr>
              <a:t>G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Physics </a:t>
            </a:r>
            <a:r>
              <a:rPr lang="en-US" dirty="0">
                <a:latin typeface="Comic Sans MS"/>
                <a:cs typeface="Comic Sans MS"/>
              </a:rPr>
              <a:t>with Transversely Polarized Beams 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err="1" smtClean="0">
                <a:latin typeface="Comic Sans MS"/>
                <a:cs typeface="Comic Sans MS"/>
              </a:rPr>
              <a:t>Transversity</a:t>
            </a:r>
            <a:r>
              <a:rPr lang="en-US" dirty="0">
                <a:latin typeface="Comic Sans MS"/>
                <a:cs typeface="Comic Sans MS"/>
              </a:rPr>
              <a:t>-Related Measurements </a:t>
            </a:r>
            <a:endParaRPr lang="en-US" dirty="0" smtClean="0">
              <a:latin typeface="Comic Sans MS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latin typeface="Comic Sans MS"/>
                <a:cs typeface="Comic Sans MS"/>
              </a:rPr>
              <a:t>Other </a:t>
            </a:r>
            <a:r>
              <a:rPr lang="en-US" dirty="0">
                <a:latin typeface="Comic Sans MS"/>
                <a:cs typeface="Comic Sans MS"/>
              </a:rPr>
              <a:t>Transverse-Spin-Related Measurements </a:t>
            </a:r>
            <a:endParaRPr lang="en-US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Nuclear </a:t>
            </a:r>
            <a:r>
              <a:rPr lang="en-US" dirty="0">
                <a:latin typeface="Comic Sans MS"/>
                <a:cs typeface="Comic Sans MS"/>
              </a:rPr>
              <a:t>Parton Distribution Functions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err="1" smtClean="0">
                <a:latin typeface="Comic Sans MS"/>
                <a:cs typeface="Comic Sans MS"/>
              </a:rPr>
              <a:t>Quarkonium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Measurements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0" y="3002598"/>
            <a:ext cx="5602605" cy="2828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580" y="3056573"/>
            <a:ext cx="2763520" cy="2774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838" y="2633266"/>
            <a:ext cx="414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O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bservables to constrain </a:t>
            </a:r>
            <a:r>
              <a:rPr lang="en-US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g(x,Q</a:t>
            </a:r>
            <a:r>
              <a:rPr lang="en-US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): 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361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rapidity </a:t>
            </a:r>
            <a:r>
              <a:rPr lang="en-US" cap="none" dirty="0" err="1" smtClean="0"/>
              <a:t>pp</a:t>
            </a:r>
            <a:r>
              <a:rPr lang="en-US" dirty="0" smtClean="0"/>
              <a:t> Physics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7735" y="266386"/>
            <a:ext cx="8978055" cy="3077765"/>
            <a:chOff x="87735" y="679032"/>
            <a:chExt cx="8978055" cy="3077765"/>
          </a:xfrm>
        </p:grpSpPr>
        <p:sp>
          <p:nvSpPr>
            <p:cNvPr id="8" name="TextBox 7"/>
            <p:cNvSpPr txBox="1"/>
            <p:nvPr/>
          </p:nvSpPr>
          <p:spPr>
            <a:xfrm>
              <a:off x="87735" y="679032"/>
              <a:ext cx="8978055" cy="307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Goals for TMDs: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>
                  <a:latin typeface="Comic Sans MS"/>
                  <a:cs typeface="Comic Sans MS"/>
                  <a:sym typeface="Wingdings"/>
                </a:rPr>
                <a:t>Increase statistics for A</a:t>
              </a:r>
              <a:r>
                <a:rPr lang="en-US" sz="1600" baseline="-25000" dirty="0">
                  <a:latin typeface="Comic Sans MS"/>
                  <a:cs typeface="Comic Sans MS"/>
                  <a:sym typeface="Wingdings"/>
                </a:rPr>
                <a:t>N</a:t>
              </a:r>
              <a:r>
                <a:rPr lang="en-US" sz="1600" dirty="0">
                  <a:latin typeface="Comic Sans MS"/>
                  <a:cs typeface="Comic Sans MS"/>
                  <a:sym typeface="Wingdings"/>
                </a:rPr>
                <a:t> DY</a:t>
              </a:r>
            </a:p>
            <a:p>
              <a:pPr>
                <a:buClr>
                  <a:srgbClr val="0000FF"/>
                </a:buClr>
              </a:pPr>
              <a:r>
                <a:rPr lang="en-US" sz="1600" dirty="0">
                  <a:latin typeface="Comic Sans MS"/>
                  <a:cs typeface="Comic Sans MS"/>
                  <a:sym typeface="Wingdings"/>
                </a:rPr>
                <a:t>    TMD evolution world </a:t>
              </a:r>
              <a:r>
                <a:rPr lang="en-US" sz="1600" dirty="0" smtClean="0">
                  <a:latin typeface="Comic Sans MS"/>
                  <a:cs typeface="Comic Sans MS"/>
                  <a:sym typeface="Wingdings"/>
                </a:rPr>
                <a:t>best constraint   A</a:t>
              </a:r>
              <a:r>
                <a:rPr lang="en-US" sz="1600" baseline="-25000" dirty="0" smtClean="0">
                  <a:latin typeface="Comic Sans MS"/>
                  <a:cs typeface="Comic Sans MS"/>
                  <a:sym typeface="Wingdings"/>
                </a:rPr>
                <a:t>N</a:t>
              </a:r>
              <a:r>
                <a:rPr lang="en-US" sz="1600" dirty="0">
                  <a:latin typeface="Comic Sans MS"/>
                  <a:cs typeface="Comic Sans MS"/>
                  <a:sym typeface="Wingdings"/>
                </a:rPr>
                <a:t>(W</a:t>
              </a:r>
              <a:r>
                <a:rPr lang="en-US" sz="1600" baseline="30000" dirty="0">
                  <a:latin typeface="Comic Sans MS"/>
                  <a:cs typeface="Comic Sans MS"/>
                  <a:sym typeface="Wingdings"/>
                </a:rPr>
                <a:t>+/- </a:t>
              </a:r>
              <a:r>
                <a:rPr lang="en-US" sz="1600" dirty="0">
                  <a:latin typeface="Comic Sans MS"/>
                  <a:cs typeface="Comic Sans MS"/>
                  <a:sym typeface="Wingdings"/>
                </a:rPr>
                <a:t>Z</a:t>
              </a:r>
              <a:r>
                <a:rPr lang="en-US" sz="1600" baseline="30000" dirty="0">
                  <a:latin typeface="Comic Sans MS"/>
                  <a:cs typeface="Comic Sans MS"/>
                  <a:sym typeface="Wingdings"/>
                </a:rPr>
                <a:t>0</a:t>
              </a:r>
              <a:r>
                <a:rPr lang="en-US" sz="1600" dirty="0">
                  <a:latin typeface="Comic Sans MS"/>
                  <a:cs typeface="Comic Sans MS"/>
                  <a:sym typeface="Wingdings"/>
                </a:rPr>
                <a:t>)</a:t>
              </a:r>
            </a:p>
            <a:p>
              <a:pPr>
                <a:buClr>
                  <a:srgbClr val="0000FF"/>
                </a:buClr>
              </a:pPr>
              <a:r>
                <a:rPr lang="en-US" sz="1600" dirty="0">
                  <a:latin typeface="Comic Sans MS"/>
                  <a:cs typeface="Comic Sans MS"/>
                  <a:sym typeface="Wingdings"/>
                </a:rPr>
                <a:t>    </a:t>
              </a:r>
              <a:r>
                <a:rPr lang="en-US" sz="1600" dirty="0" err="1">
                  <a:latin typeface="Comic Sans MS"/>
                  <a:cs typeface="Comic Sans MS"/>
                  <a:sym typeface="Wingdings"/>
                </a:rPr>
                <a:t>Sivers</a:t>
              </a:r>
              <a:r>
                <a:rPr lang="en-US" sz="1600" dirty="0">
                  <a:latin typeface="Comic Sans MS"/>
                  <a:cs typeface="Comic Sans MS"/>
                  <a:sym typeface="Wingdings"/>
                </a:rPr>
                <a:t> sign change</a:t>
              </a:r>
              <a:endParaRPr lang="en-US" sz="1600" baseline="30000" dirty="0">
                <a:latin typeface="Comic Sans MS"/>
                <a:cs typeface="Comic Sans MS"/>
                <a:sym typeface="Wingdings"/>
              </a:endParaRP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 smtClean="0">
                  <a:latin typeface="Comic Sans MS"/>
                  <a:cs typeface="Comic Sans MS"/>
                </a:rPr>
                <a:t>Unravel the mystery what is the underlying process of A</a:t>
              </a:r>
              <a:r>
                <a:rPr lang="en-US" sz="1600" baseline="-25000" dirty="0" smtClean="0">
                  <a:latin typeface="Comic Sans MS"/>
                  <a:cs typeface="Comic Sans MS"/>
                </a:rPr>
                <a:t>N</a:t>
              </a:r>
            </a:p>
            <a:p>
              <a:pPr>
                <a:buClr>
                  <a:srgbClr val="0000FF"/>
                </a:buClr>
              </a:pPr>
              <a:r>
                <a:rPr lang="en-US" sz="1600" baseline="-25000" dirty="0">
                  <a:latin typeface="Comic Sans MS"/>
                  <a:cs typeface="Comic Sans MS"/>
                </a:rPr>
                <a:t> </a:t>
              </a:r>
              <a:r>
                <a:rPr lang="en-US" sz="1600" baseline="-25000" dirty="0" smtClean="0">
                  <a:latin typeface="Comic Sans MS"/>
                  <a:cs typeface="Comic Sans MS"/>
                </a:rPr>
                <a:t>   </a:t>
              </a:r>
              <a:r>
                <a:rPr lang="en-US" sz="1600" dirty="0" smtClean="0">
                  <a:latin typeface="Comic Sans MS"/>
                  <a:cs typeface="Comic Sans MS"/>
                  <a:sym typeface="Wingdings"/>
                </a:rPr>
                <a:t> measure </a:t>
              </a:r>
              <a:r>
                <a:rPr lang="en-US" sz="1600" dirty="0" smtClean="0">
                  <a:latin typeface="Comic Sans MS"/>
                  <a:cs typeface="Comic Sans MS"/>
                </a:rPr>
                <a:t>A</a:t>
              </a:r>
              <a:r>
                <a:rPr lang="en-US" sz="1600" baseline="-25000" dirty="0" smtClean="0">
                  <a:latin typeface="Comic Sans MS"/>
                  <a:cs typeface="Comic Sans MS"/>
                </a:rPr>
                <a:t>N</a:t>
              </a:r>
              <a:r>
                <a:rPr lang="en-US" sz="1600" dirty="0" smtClean="0">
                  <a:latin typeface="Comic Sans MS"/>
                  <a:cs typeface="Comic Sans MS"/>
                </a:rPr>
                <a:t> for p</a:t>
              </a:r>
              <a:r>
                <a:rPr lang="en-US" sz="1600" baseline="30000" dirty="0" smtClean="0">
                  <a:latin typeface="Comic Sans MS"/>
                  <a:cs typeface="Comic Sans MS"/>
                </a:rPr>
                <a:t>+/-</a:t>
              </a:r>
            </a:p>
            <a:p>
              <a:pPr>
                <a:buClr>
                  <a:srgbClr val="0000FF"/>
                </a:buClr>
              </a:pPr>
              <a:r>
                <a:rPr lang="en-US" sz="1600" dirty="0">
                  <a:latin typeface="Comic Sans MS"/>
                  <a:cs typeface="Comic Sans MS"/>
                </a:rPr>
                <a:t> </a:t>
              </a:r>
              <a:r>
                <a:rPr lang="en-US" sz="1600" dirty="0" smtClean="0">
                  <a:latin typeface="Comic Sans MS"/>
                  <a:cs typeface="Comic Sans MS"/>
                </a:rPr>
                <a:t>  </a:t>
              </a:r>
              <a:r>
                <a:rPr lang="en-US" sz="1600" dirty="0" smtClean="0">
                  <a:latin typeface="Comic Sans MS"/>
                  <a:cs typeface="Comic Sans MS"/>
                  <a:sym typeface="Wingdings"/>
                </a:rPr>
                <a:t> clear prediction of importance of special Collins like FF</a:t>
              </a:r>
              <a:endParaRPr lang="en-US" sz="1600" dirty="0" smtClean="0">
                <a:latin typeface="Comic Sans MS"/>
                <a:cs typeface="Comic Sans MS"/>
              </a:endParaRP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 smtClean="0">
                  <a:latin typeface="Comic Sans MS"/>
                  <a:cs typeface="Comic Sans MS"/>
                </a:rPr>
                <a:t>flavor tagging of the Twist-3 equivalent of the </a:t>
              </a:r>
              <a:r>
                <a:rPr lang="en-US" sz="1600" dirty="0" err="1" smtClean="0">
                  <a:latin typeface="Comic Sans MS"/>
                  <a:cs typeface="Comic Sans MS"/>
                </a:rPr>
                <a:t>Sivers</a:t>
              </a:r>
              <a:r>
                <a:rPr lang="en-US" sz="1600" dirty="0" smtClean="0">
                  <a:latin typeface="Comic Sans MS"/>
                  <a:cs typeface="Comic Sans MS"/>
                </a:rPr>
                <a:t> </a:t>
              </a:r>
              <a:r>
                <a:rPr lang="en-US" sz="1600" dirty="0" err="1" smtClean="0">
                  <a:latin typeface="Comic Sans MS"/>
                  <a:cs typeface="Comic Sans MS"/>
                </a:rPr>
                <a:t>fct</a:t>
              </a:r>
              <a:r>
                <a:rPr lang="en-US" sz="1600" dirty="0" smtClean="0">
                  <a:latin typeface="Comic Sans MS"/>
                  <a:cs typeface="Comic Sans MS"/>
                </a:rPr>
                <a:t>.</a:t>
              </a:r>
            </a:p>
            <a:p>
              <a:pPr>
                <a:buClr>
                  <a:srgbClr val="0000FF"/>
                </a:buClr>
              </a:pPr>
              <a:r>
                <a:rPr lang="en-US" sz="1600" dirty="0" smtClean="0">
                  <a:latin typeface="Comic Sans MS"/>
                  <a:cs typeface="Comic Sans MS"/>
                </a:rPr>
                <a:t>   </a:t>
              </a:r>
              <a:r>
                <a:rPr lang="en-US" sz="1600" dirty="0" smtClean="0">
                  <a:latin typeface="Comic Sans MS"/>
                  <a:cs typeface="Comic Sans MS"/>
                  <a:sym typeface="Wingdings"/>
                </a:rPr>
                <a:t> Observable h</a:t>
              </a:r>
              <a:r>
                <a:rPr lang="en-US" sz="1600" baseline="30000" dirty="0" smtClean="0">
                  <a:latin typeface="Comic Sans MS"/>
                  <a:cs typeface="Comic Sans MS"/>
                  <a:sym typeface="Wingdings"/>
                </a:rPr>
                <a:t>+/-</a:t>
              </a:r>
              <a:r>
                <a:rPr lang="en-US" sz="1600" dirty="0" smtClean="0">
                  <a:latin typeface="Comic Sans MS"/>
                  <a:cs typeface="Comic Sans MS"/>
                  <a:sym typeface="Wingdings"/>
                </a:rPr>
                <a:t> with z &gt; 0.5 in jet</a:t>
              </a:r>
              <a:endParaRPr lang="en-US" sz="1600" dirty="0" smtClean="0">
                <a:latin typeface="Comic Sans MS"/>
                <a:cs typeface="Comic Sans MS"/>
              </a:endParaRP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 smtClean="0">
                  <a:latin typeface="Comic Sans MS"/>
                  <a:cs typeface="Comic Sans MS"/>
                </a:rPr>
                <a:t>measure </a:t>
              </a:r>
              <a:r>
                <a:rPr lang="en-US" sz="1600" dirty="0" err="1" smtClean="0">
                  <a:latin typeface="Comic Sans MS"/>
                  <a:cs typeface="Comic Sans MS"/>
                </a:rPr>
                <a:t>transversity</a:t>
              </a:r>
              <a:r>
                <a:rPr lang="en-US" sz="1600" dirty="0" smtClean="0">
                  <a:latin typeface="Comic Sans MS"/>
                  <a:cs typeface="Comic Sans MS"/>
                </a:rPr>
                <a:t> at high x</a:t>
              </a:r>
            </a:p>
            <a:p>
              <a:pPr>
                <a:buClr>
                  <a:srgbClr val="0000FF"/>
                </a:buClr>
              </a:pPr>
              <a:r>
                <a:rPr lang="en-US" sz="1600" dirty="0" smtClean="0">
                  <a:latin typeface="Comic Sans MS"/>
                  <a:cs typeface="Comic Sans MS"/>
                  <a:sym typeface="Wingdings"/>
                </a:rPr>
                <a:t>    Observable: hadron in jet</a:t>
              </a:r>
              <a:endParaRPr lang="en-US" sz="1600" dirty="0" smtClean="0">
                <a:latin typeface="Comic Sans MS"/>
                <a:cs typeface="Comic Sans MS"/>
              </a:endParaRPr>
            </a:p>
            <a:p>
              <a:pPr>
                <a:buClr>
                  <a:srgbClr val="0000FF"/>
                </a:buClr>
              </a:pPr>
              <a:r>
                <a:rPr lang="en-US" sz="1600" dirty="0">
                  <a:latin typeface="Comic Sans MS"/>
                  <a:cs typeface="Comic Sans MS"/>
                </a:rPr>
                <a:t> </a:t>
              </a:r>
              <a:r>
                <a:rPr lang="en-US" sz="1600" dirty="0" smtClean="0">
                  <a:latin typeface="Comic Sans MS"/>
                  <a:cs typeface="Comic Sans MS"/>
                </a:rPr>
                <a:t>  </a:t>
              </a:r>
              <a:r>
                <a:rPr lang="en-US" sz="1600" dirty="0" smtClean="0">
                  <a:latin typeface="Comic Sans MS"/>
                  <a:cs typeface="Comic Sans MS"/>
                  <a:sym typeface="Wingdings"/>
                </a:rPr>
                <a:t> constrain tensor charge</a:t>
              </a:r>
              <a:endParaRPr lang="en-US" sz="1600" dirty="0">
                <a:latin typeface="Comic Sans MS"/>
                <a:cs typeface="Comic Sans MS"/>
                <a:sym typeface="Wingdings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23632"/>
                </p:ext>
              </p:extLst>
            </p:nvPr>
          </p:nvGraphicFramePr>
          <p:xfrm>
            <a:off x="3151292" y="3412067"/>
            <a:ext cx="20193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02" name="Equation" r:id="rId3" imgW="2019300" imgH="330200" progId="Equation.DSMT4">
                    <p:embed/>
                  </p:oleObj>
                </mc:Choice>
                <mc:Fallback>
                  <p:oleObj name="Equation" r:id="rId3" imgW="2019300" imgH="330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151292" y="3412067"/>
                          <a:ext cx="201930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63820"/>
          <a:stretch/>
        </p:blipFill>
        <p:spPr>
          <a:xfrm>
            <a:off x="261319" y="3286867"/>
            <a:ext cx="8621361" cy="201343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3120000">
            <a:off x="7497256" y="2484548"/>
            <a:ext cx="570256" cy="1753091"/>
            <a:chOff x="6858481" y="1355243"/>
            <a:chExt cx="1758693" cy="2316677"/>
          </a:xfrm>
        </p:grpSpPr>
        <p:grpSp>
          <p:nvGrpSpPr>
            <p:cNvPr id="13" name="Group 12"/>
            <p:cNvGrpSpPr/>
            <p:nvPr/>
          </p:nvGrpSpPr>
          <p:grpSpPr>
            <a:xfrm>
              <a:off x="6858481" y="1355243"/>
              <a:ext cx="1647028" cy="2316677"/>
              <a:chOff x="5037520" y="1507608"/>
              <a:chExt cx="3047538" cy="398967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83158" y="2195286"/>
                <a:ext cx="2501900" cy="3302000"/>
              </a:xfrm>
              <a:prstGeom prst="rect">
                <a:avLst/>
              </a:prstGeom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6130355" y="1886506"/>
                <a:ext cx="595529" cy="1051958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 rot="18480000">
                <a:off x="5181260" y="1363868"/>
                <a:ext cx="1117573" cy="1405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FF0000"/>
                    </a:solidFill>
                  </a:rPr>
                  <a:t>h</a:t>
                </a:r>
                <a:r>
                  <a:rPr lang="en-US" sz="1000" b="1" baseline="30000" dirty="0" smtClean="0">
                    <a:solidFill>
                      <a:srgbClr val="FF0000"/>
                    </a:solidFill>
                  </a:rPr>
                  <a:t>+/-</a:t>
                </a:r>
                <a:endParaRPr lang="en-US" sz="1000" b="1" baseline="300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flipV="1">
              <a:off x="7806446" y="1449311"/>
              <a:ext cx="0" cy="948786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18480000">
              <a:off x="7999585" y="1266950"/>
              <a:ext cx="475826" cy="75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jet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328791" y="1315428"/>
            <a:ext cx="2815209" cy="1390483"/>
            <a:chOff x="1756791" y="3303241"/>
            <a:chExt cx="2815209" cy="139048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6791" y="3303241"/>
              <a:ext cx="2815209" cy="1368171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2070997" y="4478280"/>
              <a:ext cx="2223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Kanazawa et al. PRD 89, 111501 (2014)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/>
          <a:srcRect t="51112"/>
          <a:stretch/>
        </p:blipFill>
        <p:spPr>
          <a:xfrm>
            <a:off x="5102605" y="5267739"/>
            <a:ext cx="3963185" cy="15886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439" y="5345049"/>
            <a:ext cx="4992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Goals for </a:t>
            </a:r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helicity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PDFs: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rgbClr val="322F31"/>
                </a:solidFill>
                <a:latin typeface="Comic Sans MS"/>
                <a:cs typeface="Comic Sans MS"/>
              </a:rPr>
              <a:t>reduce </a:t>
            </a:r>
            <a:r>
              <a:rPr lang="en-US" dirty="0" smtClean="0">
                <a:solidFill>
                  <a:srgbClr val="322F31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322F31"/>
                </a:solidFill>
                <a:latin typeface="Comic Sans MS"/>
                <a:cs typeface="Comic Sans MS"/>
              </a:rPr>
              <a:t>g(x,Q</a:t>
            </a:r>
            <a:r>
              <a:rPr lang="en-US" baseline="30000" dirty="0" smtClean="0">
                <a:solidFill>
                  <a:srgbClr val="322F31"/>
                </a:solidFill>
                <a:latin typeface="Comic Sans MS"/>
                <a:cs typeface="Comic Sans MS"/>
              </a:rPr>
              <a:t>2</a:t>
            </a:r>
            <a:r>
              <a:rPr lang="en-US" dirty="0" smtClean="0">
                <a:solidFill>
                  <a:srgbClr val="322F31"/>
                </a:solidFill>
                <a:latin typeface="Comic Sans MS"/>
                <a:cs typeface="Comic Sans MS"/>
              </a:rPr>
              <a:t>) at low x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Do-jets at forward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rapidities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2.5 &lt;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h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&lt; 4 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372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The initial state IN AA Look?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7494" y="3901724"/>
            <a:ext cx="2983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</a:t>
            </a:r>
            <a:r>
              <a:rPr lang="en-US" sz="1400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1400" baseline="30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Pb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Current 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knowledge including 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first LHC </a:t>
            </a:r>
            <a:r>
              <a:rPr lang="en-US" sz="1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data</a:t>
            </a: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82600" y="622860"/>
            <a:ext cx="341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pA@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RHIC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: unique kinematics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061798" y="670251"/>
            <a:ext cx="4750018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can measure </a:t>
            </a:r>
            <a:r>
              <a:rPr lang="en-US" dirty="0" err="1" smtClean="0">
                <a:latin typeface="Comic Sans MS"/>
                <a:cs typeface="Comic Sans MS"/>
              </a:rPr>
              <a:t>nPDF</a:t>
            </a:r>
            <a:r>
              <a:rPr lang="en-US" dirty="0" smtClean="0">
                <a:latin typeface="Comic Sans MS"/>
                <a:cs typeface="Comic Sans MS"/>
              </a:rPr>
              <a:t> in a x-Q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 region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where nuclear effects are large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/>
                <a:cs typeface="Comic Sans MS"/>
              </a:rPr>
              <a:t>Q</a:t>
            </a:r>
            <a:r>
              <a:rPr lang="en-US" baseline="30000" dirty="0">
                <a:latin typeface="Comic Sans MS"/>
                <a:cs typeface="Comic Sans MS"/>
              </a:rPr>
              <a:t>2</a:t>
            </a:r>
            <a:r>
              <a:rPr lang="en-US" dirty="0">
                <a:latin typeface="Comic Sans MS"/>
                <a:cs typeface="Comic Sans MS"/>
              </a:rPr>
              <a:t> &gt; Q</a:t>
            </a:r>
            <a:r>
              <a:rPr lang="en-US" baseline="-25000" dirty="0">
                <a:latin typeface="Comic Sans MS"/>
                <a:cs typeface="Comic Sans MS"/>
              </a:rPr>
              <a:t>s</a:t>
            </a:r>
            <a:r>
              <a:rPr lang="en-US" baseline="30000" dirty="0">
                <a:latin typeface="Comic Sans MS"/>
                <a:cs typeface="Comic Sans MS"/>
              </a:rPr>
              <a:t>2</a:t>
            </a:r>
            <a:r>
              <a:rPr lang="en-US" dirty="0">
                <a:latin typeface="Comic Sans MS"/>
                <a:cs typeface="Comic Sans MS"/>
              </a:rPr>
              <a:t> over a wide range in </a:t>
            </a:r>
            <a:r>
              <a:rPr lang="en-US" dirty="0" smtClean="0">
                <a:latin typeface="Comic Sans MS"/>
                <a:cs typeface="Comic Sans MS"/>
              </a:rPr>
              <a:t>x</a:t>
            </a:r>
          </a:p>
          <a:p>
            <a:endParaRPr lang="en-US" sz="8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Observables free of final state effects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latin typeface="Comic Sans MS"/>
                <a:cs typeface="Comic Sans MS"/>
              </a:rPr>
              <a:t>Gluons: </a:t>
            </a:r>
            <a:r>
              <a:rPr lang="en-US" dirty="0" err="1" smtClean="0">
                <a:latin typeface="Comic Sans MS"/>
                <a:cs typeface="Comic Sans MS"/>
              </a:rPr>
              <a:t>R</a:t>
            </a:r>
            <a:r>
              <a:rPr lang="en-US" baseline="-25000" dirty="0" err="1" smtClean="0">
                <a:latin typeface="Comic Sans MS"/>
                <a:cs typeface="Comic Sans MS"/>
              </a:rPr>
              <a:t>pA</a:t>
            </a:r>
            <a:r>
              <a:rPr lang="en-US" dirty="0" smtClean="0">
                <a:latin typeface="Comic Sans MS"/>
                <a:cs typeface="Comic Sans MS"/>
              </a:rPr>
              <a:t> for direct photons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latin typeface="Comic Sans MS"/>
                <a:cs typeface="Comic Sans MS"/>
              </a:rPr>
              <a:t>Sea-quarks: </a:t>
            </a:r>
            <a:r>
              <a:rPr lang="en-US" dirty="0" err="1" smtClean="0">
                <a:latin typeface="Comic Sans MS"/>
                <a:cs typeface="Comic Sans MS"/>
              </a:rPr>
              <a:t>R</a:t>
            </a:r>
            <a:r>
              <a:rPr lang="en-US" baseline="-25000" dirty="0" err="1" smtClean="0">
                <a:latin typeface="Comic Sans MS"/>
                <a:cs typeface="Comic Sans MS"/>
              </a:rPr>
              <a:t>pA</a:t>
            </a:r>
            <a:r>
              <a:rPr lang="en-US" dirty="0" smtClean="0">
                <a:latin typeface="Comic Sans MS"/>
                <a:cs typeface="Comic Sans MS"/>
              </a:rPr>
              <a:t> for DY</a:t>
            </a:r>
          </a:p>
          <a:p>
            <a:pPr lvl="1">
              <a:buClr>
                <a:srgbClr val="0000FF"/>
              </a:buClr>
            </a:pPr>
            <a:endParaRPr lang="en-US" sz="8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Scan A-dependence prediction by 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saturation models</a:t>
            </a:r>
          </a:p>
          <a:p>
            <a:pPr lvl="1">
              <a:buClr>
                <a:srgbClr val="0000FF"/>
              </a:buClr>
            </a:pPr>
            <a:endParaRPr lang="en-US" sz="8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can access saturation regime at 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forward </a:t>
            </a:r>
            <a:r>
              <a:rPr lang="en-US" dirty="0" err="1" smtClean="0">
                <a:latin typeface="Comic Sans MS"/>
                <a:cs typeface="Comic Sans MS"/>
              </a:rPr>
              <a:t>rapidities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0315" y="979492"/>
            <a:ext cx="4019583" cy="2775458"/>
            <a:chOff x="3894637" y="3901905"/>
            <a:chExt cx="4019583" cy="2775458"/>
          </a:xfrm>
        </p:grpSpPr>
        <p:pic>
          <p:nvPicPr>
            <p:cNvPr id="18" name="Picture 17" descr="x-q2-npdf.eps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2" r="6911" b="3137"/>
            <a:stretch/>
          </p:blipFill>
          <p:spPr>
            <a:xfrm>
              <a:off x="3894637" y="3901905"/>
              <a:ext cx="4019583" cy="2775458"/>
            </a:xfrm>
            <a:prstGeom prst="rect">
              <a:avLst/>
            </a:prstGeom>
          </p:spPr>
        </p:pic>
        <p:cxnSp>
          <p:nvCxnSpPr>
            <p:cNvPr id="40" name="Straight Connector 39"/>
            <p:cNvCxnSpPr/>
            <p:nvPr/>
          </p:nvCxnSpPr>
          <p:spPr bwMode="auto">
            <a:xfrm rot="240000" flipV="1">
              <a:off x="5733837" y="4989545"/>
              <a:ext cx="899796" cy="65151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4457276" y="4789678"/>
              <a:ext cx="7835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0000FF"/>
                  </a:solidFill>
                </a:rPr>
                <a:t>direct photon</a:t>
              </a:r>
            </a:p>
            <a:p>
              <a:r>
                <a:rPr lang="en-US" sz="800" dirty="0" smtClean="0">
                  <a:solidFill>
                    <a:srgbClr val="0000FF"/>
                  </a:solidFill>
                </a:rPr>
                <a:t>2.8 &lt; </a:t>
              </a:r>
              <a:r>
                <a:rPr lang="en-US" sz="8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h</a:t>
              </a:r>
              <a:r>
                <a:rPr lang="en-US" sz="800" dirty="0" smtClean="0">
                  <a:solidFill>
                    <a:srgbClr val="0000FF"/>
                  </a:solidFill>
                </a:rPr>
                <a:t> &lt; 3.8</a:t>
              </a:r>
              <a:endParaRPr lang="en-US" sz="800" dirty="0">
                <a:solidFill>
                  <a:srgbClr val="0000FF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5033963" y="3962400"/>
              <a:ext cx="2566987" cy="14747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4254500" y="5437188"/>
              <a:ext cx="779463" cy="97631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 rot="19800000">
              <a:off x="5379589" y="4808936"/>
              <a:ext cx="85151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0000FF"/>
                  </a:solidFill>
                </a:rPr>
                <a:t>RHIC </a:t>
              </a:r>
              <a:r>
                <a:rPr lang="en-US" sz="800" dirty="0" err="1" smtClean="0">
                  <a:solidFill>
                    <a:srgbClr val="0000FF"/>
                  </a:solidFill>
                </a:rPr>
                <a:t>pA</a:t>
              </a:r>
              <a:r>
                <a:rPr lang="en-US" sz="800" dirty="0" smtClean="0">
                  <a:solidFill>
                    <a:srgbClr val="0000FF"/>
                  </a:solidFill>
                </a:rPr>
                <a:t> y≤4</a:t>
              </a:r>
              <a:endParaRPr lang="en-US" sz="800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 flipH="1" flipV="1">
            <a:off x="440178" y="2749232"/>
            <a:ext cx="2004573" cy="4130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720000">
            <a:off x="1427806" y="2984763"/>
            <a:ext cx="797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Q</a:t>
            </a:r>
            <a:r>
              <a:rPr lang="en-US" sz="1000" baseline="30000" dirty="0" smtClean="0">
                <a:solidFill>
                  <a:srgbClr val="0000FF"/>
                </a:solidFill>
              </a:rPr>
              <a:t>2</a:t>
            </a:r>
            <a:r>
              <a:rPr lang="en-US" sz="1000" baseline="-25000" dirty="0" smtClean="0">
                <a:solidFill>
                  <a:srgbClr val="0000FF"/>
                </a:solidFill>
              </a:rPr>
              <a:t>s,quark</a:t>
            </a:r>
            <a:r>
              <a:rPr lang="en-US" sz="1000" dirty="0">
                <a:solidFill>
                  <a:srgbClr val="0000FF"/>
                </a:solidFill>
              </a:rPr>
              <a:t> </a:t>
            </a:r>
            <a:r>
              <a:rPr lang="en-US" sz="1000" dirty="0" smtClean="0">
                <a:solidFill>
                  <a:srgbClr val="0000FF"/>
                </a:solidFill>
              </a:rPr>
              <a:t>Au</a:t>
            </a:r>
            <a:endParaRPr lang="en-US" sz="1000" baseline="30000" dirty="0">
              <a:solidFill>
                <a:srgbClr val="0000FF"/>
              </a:solidFill>
            </a:endParaRPr>
          </a:p>
        </p:txBody>
      </p:sp>
      <p:pic>
        <p:nvPicPr>
          <p:cNvPr id="14" name="Picture 13" descr="Pb_allsets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86"/>
          <a:stretch/>
        </p:blipFill>
        <p:spPr>
          <a:xfrm>
            <a:off x="5514315" y="5106200"/>
            <a:ext cx="1697355" cy="1653103"/>
          </a:xfrm>
          <a:prstGeom prst="rect">
            <a:avLst/>
          </a:prstGeom>
        </p:spPr>
      </p:pic>
      <p:pic>
        <p:nvPicPr>
          <p:cNvPr id="15" name="Picture 14" descr="Pb_allsets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7"/>
          <a:stretch/>
        </p:blipFill>
        <p:spPr>
          <a:xfrm>
            <a:off x="7446645" y="3733624"/>
            <a:ext cx="1697355" cy="1684098"/>
          </a:xfrm>
          <a:prstGeom prst="rect">
            <a:avLst/>
          </a:prstGeom>
        </p:spPr>
      </p:pic>
      <p:pic>
        <p:nvPicPr>
          <p:cNvPr id="16" name="Picture 15" descr="Pb_with_baselin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9" t="50916" r="1607"/>
          <a:stretch/>
        </p:blipFill>
        <p:spPr>
          <a:xfrm>
            <a:off x="80315" y="4330363"/>
            <a:ext cx="3242005" cy="21661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98319" y="4317845"/>
            <a:ext cx="24801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LHC </a:t>
            </a:r>
            <a:r>
              <a:rPr lang="en-US" dirty="0" err="1" smtClean="0">
                <a:latin typeface="Comic Sans MS"/>
                <a:cs typeface="Comic Sans MS"/>
              </a:rPr>
              <a:t>pA</a:t>
            </a:r>
            <a:r>
              <a:rPr lang="en-US" dirty="0" smtClean="0">
                <a:latin typeface="Comic Sans MS"/>
                <a:cs typeface="Comic Sans MS"/>
              </a:rPr>
              <a:t> data 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impact small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because nuclear 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effect get smaller 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with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Q</a:t>
            </a:r>
            <a:r>
              <a:rPr lang="en-US" baseline="30000" dirty="0" smtClean="0">
                <a:latin typeface="Comic Sans MS"/>
                <a:cs typeface="Comic Sans MS"/>
              </a:rPr>
              <a:t>2 </a:t>
            </a:r>
            <a:r>
              <a:rPr lang="en-US" dirty="0" smtClean="0">
                <a:latin typeface="Comic Sans MS"/>
                <a:cs typeface="Comic Sans MS"/>
              </a:rPr>
              <a:t>increasing</a:t>
            </a:r>
          </a:p>
          <a:p>
            <a:pPr marL="285750" indent="-285750" algn="ctr"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very high precision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  <a:sym typeface="Wingdings"/>
              </a:rPr>
              <a:t>data</a:t>
            </a:r>
            <a:endParaRPr lang="en-US" dirty="0">
              <a:latin typeface="Comic Sans MS"/>
              <a:cs typeface="Comic Sans MS"/>
            </a:endParaRPr>
          </a:p>
        </p:txBody>
      </p:sp>
      <p:cxnSp>
        <p:nvCxnSpPr>
          <p:cNvPr id="26" name="Straight Arrow Connector 25"/>
          <p:cNvCxnSpPr>
            <a:stCxn id="14" idx="0"/>
          </p:cNvCxnSpPr>
          <p:nvPr/>
        </p:nvCxnSpPr>
        <p:spPr>
          <a:xfrm flipV="1">
            <a:off x="6362993" y="4233333"/>
            <a:ext cx="1083652" cy="872867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508743" y="4403778"/>
            <a:ext cx="48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endParaRPr lang="en-US" baseline="30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131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7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initial state IN AA Look?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ISMD 2017, Mexico</a:t>
            </a:r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69333" y="1100667"/>
            <a:ext cx="877146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563536" y="609600"/>
            <a:ext cx="8464" cy="598593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151461" y="719668"/>
            <a:ext cx="240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: DY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@2.5 &lt;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&lt; 4.5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34427" y="728135"/>
            <a:ext cx="358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: Direct Photon@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2.5 &lt;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&lt; 4.5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r="8025"/>
          <a:stretch/>
        </p:blipFill>
        <p:spPr bwMode="auto">
          <a:xfrm>
            <a:off x="2446865" y="1143862"/>
            <a:ext cx="2088532" cy="1684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r="8902"/>
          <a:stretch/>
        </p:blipFill>
        <p:spPr bwMode="auto">
          <a:xfrm>
            <a:off x="62644" y="1105152"/>
            <a:ext cx="2065146" cy="16757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2" r="13364" b="2850"/>
          <a:stretch/>
        </p:blipFill>
        <p:spPr bwMode="auto">
          <a:xfrm>
            <a:off x="2229352" y="4531429"/>
            <a:ext cx="2291848" cy="2186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0" y="3524250"/>
            <a:ext cx="2159000" cy="1979436"/>
            <a:chOff x="0" y="3524250"/>
            <a:chExt cx="2159000" cy="1979436"/>
          </a:xfrm>
        </p:grpSpPr>
        <p:pic>
          <p:nvPicPr>
            <p:cNvPr id="18" name="Picture 17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53" t="6743" r="4424"/>
            <a:stretch/>
          </p:blipFill>
          <p:spPr bwMode="auto">
            <a:xfrm>
              <a:off x="0" y="3524250"/>
              <a:ext cx="2159000" cy="197943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9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8" t="1669" r="76793" b="88100"/>
            <a:stretch/>
          </p:blipFill>
          <p:spPr bwMode="auto">
            <a:xfrm>
              <a:off x="222238" y="3562366"/>
              <a:ext cx="533400" cy="2709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257904" y="2851153"/>
            <a:ext cx="3564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Impact on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nPDFs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sea quarks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494" r="4206" b="1368"/>
          <a:stretch/>
        </p:blipFill>
        <p:spPr bwMode="auto">
          <a:xfrm>
            <a:off x="4614330" y="1134532"/>
            <a:ext cx="2650068" cy="187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796026" y="2961219"/>
            <a:ext cx="309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Impact on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nPDFs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gluons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699000" y="3429000"/>
            <a:ext cx="2146300" cy="1924050"/>
            <a:chOff x="4699000" y="3429000"/>
            <a:chExt cx="2146300" cy="1924050"/>
          </a:xfrm>
        </p:grpSpPr>
        <p:pic>
          <p:nvPicPr>
            <p:cNvPr id="24" name="Picture 23"/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13" t="6556" r="5096" b="6514"/>
            <a:stretch/>
          </p:blipFill>
          <p:spPr bwMode="auto">
            <a:xfrm>
              <a:off x="4699000" y="3429000"/>
              <a:ext cx="2146300" cy="19240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Picture 24"/>
            <p:cNvPicPr/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0" t="4038" r="80980" b="86697"/>
            <a:stretch/>
          </p:blipFill>
          <p:spPr bwMode="auto">
            <a:xfrm>
              <a:off x="4997979" y="3517316"/>
              <a:ext cx="423335" cy="244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6" name="Picture 25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9" r="14645" b="2995"/>
          <a:stretch/>
        </p:blipFill>
        <p:spPr bwMode="auto">
          <a:xfrm>
            <a:off x="6856413" y="4089400"/>
            <a:ext cx="2287587" cy="2203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260166" y="1824571"/>
            <a:ext cx="1781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direct photon: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</a:t>
            </a:r>
          </a:p>
          <a:p>
            <a:r>
              <a:rPr lang="en-US" dirty="0" smtClean="0">
                <a:latin typeface="Comic Sans MS"/>
                <a:cs typeface="Comic Sans MS"/>
                <a:sym typeface="Wingdings"/>
              </a:rPr>
              <a:t>Q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2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: ~</a:t>
            </a:r>
            <a:r>
              <a:rPr lang="en-US" dirty="0" smtClean="0">
                <a:latin typeface="Comic Sans MS"/>
                <a:cs typeface="Comic Sans MS"/>
              </a:rPr>
              <a:t>p</a:t>
            </a:r>
            <a:r>
              <a:rPr lang="en-US" baseline="-25000" dirty="0" smtClean="0">
                <a:latin typeface="Comic Sans MS"/>
                <a:cs typeface="Comic Sans MS"/>
              </a:rPr>
              <a:t>t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  <a:endParaRPr lang="en-US" dirty="0" smtClean="0">
              <a:latin typeface="Comic Sans MS"/>
              <a:cs typeface="Comic Sans MS"/>
              <a:sym typeface="Wingdings"/>
            </a:endParaRPr>
          </a:p>
          <a:p>
            <a:r>
              <a:rPr lang="en-US" dirty="0" smtClean="0">
                <a:latin typeface="Comic Sans MS"/>
                <a:cs typeface="Comic Sans MS"/>
                <a:sym typeface="Wingdings"/>
              </a:rPr>
              <a:t>Q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2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&gt;5 GeV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2</a:t>
            </a:r>
            <a:endParaRPr lang="en-US" dirty="0">
              <a:latin typeface="Comic Sans MS"/>
              <a:cs typeface="Comic Sans MS"/>
              <a:sym typeface="Wingding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80746" y="3208867"/>
            <a:ext cx="141002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DY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: </a:t>
            </a:r>
            <a:endParaRPr lang="en-US" dirty="0" smtClean="0">
              <a:solidFill>
                <a:srgbClr val="0000FF"/>
              </a:solidFill>
              <a:latin typeface="Comic Sans MS"/>
              <a:cs typeface="Comic Sans MS"/>
              <a:sym typeface="Wingdings"/>
            </a:endParaRPr>
          </a:p>
          <a:p>
            <a:r>
              <a:rPr lang="en-US" dirty="0" smtClean="0">
                <a:latin typeface="Comic Sans MS"/>
                <a:cs typeface="Comic Sans MS"/>
                <a:sym typeface="Wingdings"/>
              </a:rPr>
              <a:t>Q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2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: ~M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2</a:t>
            </a:r>
            <a:endParaRPr lang="en-US" dirty="0">
              <a:latin typeface="Comic Sans MS"/>
              <a:cs typeface="Comic Sans MS"/>
              <a:sym typeface="Wingdings"/>
            </a:endParaRPr>
          </a:p>
          <a:p>
            <a:r>
              <a:rPr lang="en-US" dirty="0" smtClean="0">
                <a:latin typeface="Comic Sans MS"/>
                <a:cs typeface="Comic Sans MS"/>
                <a:sym typeface="Wingdings"/>
              </a:rPr>
              <a:t>Q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2</a:t>
            </a:r>
            <a:r>
              <a:rPr lang="en-US" dirty="0">
                <a:latin typeface="Comic Sans MS"/>
                <a:cs typeface="Comic Sans MS"/>
                <a:sym typeface="Wingdings"/>
              </a:rPr>
              <a:t>&gt;16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GeV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2</a:t>
            </a:r>
          </a:p>
          <a:p>
            <a:r>
              <a:rPr lang="en-US" sz="1400" dirty="0">
                <a:latin typeface="Comic Sans MS"/>
                <a:cs typeface="Comic Sans MS"/>
              </a:rPr>
              <a:t>Uncertainties: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2023 </a:t>
            </a:r>
            <a:r>
              <a:rPr lang="en-US" sz="1400" dirty="0" err="1" smtClean="0">
                <a:latin typeface="Comic Sans MS"/>
                <a:cs typeface="Comic Sans MS"/>
              </a:rPr>
              <a:t>pp</a:t>
            </a:r>
            <a:r>
              <a:rPr lang="en-US" sz="1400" dirty="0" smtClean="0">
                <a:latin typeface="Comic Sans MS"/>
                <a:cs typeface="Comic Sans MS"/>
              </a:rPr>
              <a:t> &amp; </a:t>
            </a:r>
            <a:r>
              <a:rPr lang="en-US" sz="1400" dirty="0" err="1" smtClean="0">
                <a:latin typeface="Comic Sans MS"/>
                <a:cs typeface="Comic Sans MS"/>
              </a:rPr>
              <a:t>pA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2443" y="1202267"/>
            <a:ext cx="1816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Uncertainties: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2015 + 2023 </a:t>
            </a:r>
            <a:r>
              <a:rPr lang="en-US" sz="1400" dirty="0" err="1" smtClean="0">
                <a:latin typeface="Comic Sans MS"/>
                <a:cs typeface="Comic Sans MS"/>
              </a:rPr>
              <a:t>pp&amp;pA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8533" y="583353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 rot="20400000">
            <a:off x="461412" y="3258953"/>
            <a:ext cx="857993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Both DY and direct photon </a:t>
            </a:r>
            <a:r>
              <a:rPr lang="en-US" dirty="0" err="1" smtClean="0">
                <a:latin typeface="Comic Sans MS"/>
                <a:cs typeface="Comic Sans MS"/>
              </a:rPr>
              <a:t>R</a:t>
            </a:r>
            <a:r>
              <a:rPr lang="en-US" baseline="-25000" dirty="0" err="1" smtClean="0">
                <a:latin typeface="Comic Sans MS"/>
                <a:cs typeface="Comic Sans MS"/>
              </a:rPr>
              <a:t>pA</a:t>
            </a:r>
            <a:r>
              <a:rPr lang="en-US" dirty="0" smtClean="0">
                <a:latin typeface="Comic Sans MS"/>
                <a:cs typeface="Comic Sans MS"/>
              </a:rPr>
              <a:t> give significant constraints on </a:t>
            </a:r>
            <a:r>
              <a:rPr lang="en-US" dirty="0" err="1" smtClean="0">
                <a:latin typeface="Comic Sans MS"/>
                <a:cs typeface="Comic Sans MS"/>
              </a:rPr>
              <a:t>nPDF</a:t>
            </a:r>
            <a:endParaRPr lang="en-US" dirty="0" smtClean="0">
              <a:latin typeface="Comic Sans MS"/>
              <a:cs typeface="Comic Sans MS"/>
            </a:endParaRP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alternative observables and kinematics to EIC</a:t>
            </a:r>
            <a:endParaRPr lang="en-US" baseline="-25000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7371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6" grpId="0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Saturation with the forward upgrade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17"/>
            <a:ext cx="9144000" cy="13711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067" y="618066"/>
            <a:ext cx="84433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Expand the number of observables: 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rigorous test of theory predictions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get a handle on the different gluon distributions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provide variety of high precision data to test universality of CGC  EIC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study of evolution/universality of Q</a:t>
            </a:r>
            <a:r>
              <a:rPr lang="en-US" baseline="-25000" dirty="0" smtClean="0">
                <a:latin typeface="Comic Sans MS"/>
                <a:cs typeface="Comic Sans MS"/>
                <a:sym typeface="Wingdings"/>
              </a:rPr>
              <a:t>s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2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with A and x for different probes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471333" y="2252150"/>
            <a:ext cx="3149599" cy="381000"/>
          </a:xfrm>
          <a:prstGeom prst="ellipse">
            <a:avLst/>
          </a:pr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882471" y="2235217"/>
            <a:ext cx="1244600" cy="381000"/>
          </a:xfrm>
          <a:prstGeom prst="ellipse">
            <a:avLst/>
          </a:pr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5522" y="2040468"/>
            <a:ext cx="10337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arXiv</a:t>
            </a:r>
            <a:r>
              <a:rPr lang="en-US" sz="800" dirty="0" smtClean="0"/>
              <a:t>:</a:t>
            </a:r>
            <a:r>
              <a:rPr lang="da-DK" sz="800" dirty="0" smtClean="0"/>
              <a:t>1101.0715</a:t>
            </a:r>
            <a:endParaRPr lang="en-US" sz="800" dirty="0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" y="3589873"/>
            <a:ext cx="1831870" cy="31982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7647" y="3289300"/>
            <a:ext cx="1810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omic Sans MS"/>
                <a:cs typeface="Comic Sans MS"/>
              </a:rPr>
              <a:t>CGC prediction for </a:t>
            </a:r>
            <a:endParaRPr lang="en-US" sz="1400" dirty="0" smtClean="0">
              <a:latin typeface="Comic Sans MS"/>
              <a:cs typeface="Comic Sans MS"/>
            </a:endParaRPr>
          </a:p>
          <a:p>
            <a:pPr algn="ctr"/>
            <a:r>
              <a:rPr lang="en-US" sz="1400" dirty="0" err="1" smtClean="0">
                <a:latin typeface="Comic Sans MS"/>
                <a:cs typeface="Comic Sans MS"/>
              </a:rPr>
              <a:t>R</a:t>
            </a:r>
            <a:r>
              <a:rPr lang="en-US" sz="1400" baseline="-25000" dirty="0" err="1" smtClean="0">
                <a:latin typeface="Comic Sans MS"/>
                <a:cs typeface="Comic Sans MS"/>
              </a:rPr>
              <a:t>pA</a:t>
            </a: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Comic Sans MS"/>
                <a:cs typeface="Comic Sans MS"/>
              </a:rPr>
              <a:t>direct </a:t>
            </a:r>
            <a:r>
              <a:rPr lang="en-US" sz="1400" dirty="0">
                <a:latin typeface="Comic Sans MS"/>
                <a:cs typeface="Comic Sans MS"/>
              </a:rPr>
              <a:t>photon</a:t>
            </a:r>
            <a:r>
              <a:rPr lang="en-US" sz="1400" dirty="0" smtClean="0">
                <a:latin typeface="Comic Sans MS"/>
                <a:cs typeface="Comic Sans MS"/>
              </a:rPr>
              <a:t>: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8266" y="3452284"/>
            <a:ext cx="3929281" cy="340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buClr>
                <a:srgbClr val="0000FF"/>
              </a:buClr>
            </a:pPr>
            <a:endParaRPr lang="en-US" sz="7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jet-hadron / jet photon correlations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endParaRPr lang="en-US" sz="160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sz="1600" dirty="0" smtClean="0">
                <a:latin typeface="Comic Sans MS"/>
                <a:cs typeface="Comic Sans MS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1M events with forward upgrade </a:t>
            </a:r>
            <a:endParaRPr lang="en-US" sz="1600" dirty="0">
              <a:latin typeface="Comic Sans MS"/>
              <a:cs typeface="Comic Sans MS"/>
              <a:sym typeface="Wingdings"/>
            </a:endParaRPr>
          </a:p>
          <a:p>
            <a:pPr>
              <a:buClr>
                <a:srgbClr val="0000FF"/>
              </a:buClr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      in 2023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pAu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and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pAl</a:t>
            </a:r>
            <a:endParaRPr lang="en-US" sz="1600" dirty="0" smtClean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endParaRPr lang="en-US" sz="1600" dirty="0" smtClean="0">
              <a:latin typeface="Comic Sans MS"/>
              <a:cs typeface="Comic Sans MS"/>
            </a:endParaRPr>
          </a:p>
          <a:p>
            <a:pPr lvl="1">
              <a:buClr>
                <a:srgbClr val="0000FF"/>
              </a:buClr>
            </a:pPr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2"/>
          <a:stretch/>
        </p:blipFill>
        <p:spPr bwMode="auto">
          <a:xfrm>
            <a:off x="5117152" y="3897304"/>
            <a:ext cx="2049780" cy="1761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0526" y="3884074"/>
            <a:ext cx="1828800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494" r="4206" b="1368"/>
          <a:stretch/>
        </p:blipFill>
        <p:spPr bwMode="auto">
          <a:xfrm>
            <a:off x="1909230" y="4214282"/>
            <a:ext cx="2650068" cy="187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447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3" name="Picture 12" descr="Tower_Bridge,London_Getting_Opened_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" t="16012" r="9722" b="7760"/>
          <a:stretch/>
        </p:blipFill>
        <p:spPr>
          <a:xfrm>
            <a:off x="2003210" y="3371327"/>
            <a:ext cx="5158320" cy="32055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63495" y="3368003"/>
            <a:ext cx="9190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80FF00"/>
                </a:solidFill>
                <a:latin typeface="Comic Sans MS"/>
                <a:cs typeface="Comic Sans MS"/>
              </a:rPr>
              <a:t>EIC</a:t>
            </a:r>
            <a:endParaRPr lang="en-US" sz="3200" dirty="0">
              <a:solidFill>
                <a:srgbClr val="80FF00"/>
              </a:solidFill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56645" y="3380705"/>
            <a:ext cx="2286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  <a:latin typeface="Comic Sans MS"/>
                <a:cs typeface="Comic Sans MS"/>
              </a:rPr>
              <a:t>RHIC </a:t>
            </a:r>
            <a:r>
              <a:rPr lang="en-US" sz="28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pp</a:t>
            </a:r>
            <a:r>
              <a:rPr lang="en-US" sz="2800" dirty="0" smtClean="0">
                <a:solidFill>
                  <a:srgbClr val="FF00FF"/>
                </a:solidFill>
                <a:latin typeface="Comic Sans MS"/>
                <a:cs typeface="Comic Sans MS"/>
              </a:rPr>
              <a:t>/</a:t>
            </a:r>
            <a:r>
              <a:rPr lang="en-US" sz="28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pA</a:t>
            </a:r>
            <a:endParaRPr lang="en-US" sz="2800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8023" y="4642243"/>
            <a:ext cx="29552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universality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factorization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evolution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inform EIC physics program</a:t>
            </a:r>
          </a:p>
          <a:p>
            <a:pPr algn="ctr"/>
            <a:r>
              <a:rPr lang="en-US" sz="1600" dirty="0">
                <a:solidFill>
                  <a:srgbClr val="FFFF66"/>
                </a:solidFill>
                <a:latin typeface="Comic Sans MS"/>
                <a:cs typeface="Comic Sans MS"/>
              </a:rPr>
              <a:t>experimental </a:t>
            </a:r>
            <a:r>
              <a:rPr lang="en-US" sz="1600" dirty="0" smtClean="0">
                <a:solidFill>
                  <a:srgbClr val="FFFF66"/>
                </a:solidFill>
                <a:latin typeface="Comic Sans MS"/>
                <a:cs typeface="Comic Sans MS"/>
              </a:rPr>
              <a:t>requirements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9839" y="434651"/>
            <a:ext cx="8191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RHIC forward and </a:t>
            </a:r>
            <a:r>
              <a:rPr lang="en-US" sz="20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midrapidity</a:t>
            </a:r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/</a:t>
            </a:r>
            <a:r>
              <a:rPr lang="en-US" sz="20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</a:t>
            </a:r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unique </a:t>
            </a:r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program addressing </a:t>
            </a:r>
            <a:endParaRPr lang="en-US" sz="20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several fundamental questions in QCD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467" y="1197790"/>
            <a:ext cx="89494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effectLst/>
                <a:latin typeface="Comic Sans MS"/>
                <a:cs typeface="Comic Sans MS"/>
              </a:rPr>
              <a:t>essential </a:t>
            </a:r>
            <a:r>
              <a:rPr lang="en-US" dirty="0" smtClean="0">
                <a:effectLst/>
                <a:latin typeface="Comic Sans MS"/>
                <a:cs typeface="Comic Sans MS"/>
              </a:rPr>
              <a:t>to the </a:t>
            </a:r>
            <a:r>
              <a:rPr lang="en-US" dirty="0">
                <a:effectLst/>
                <a:latin typeface="Comic Sans MS"/>
                <a:cs typeface="Comic Sans MS"/>
              </a:rPr>
              <a:t>mission of the RHIC physics program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err="1" smtClean="0">
                <a:effectLst/>
                <a:latin typeface="Comic Sans MS"/>
                <a:cs typeface="Comic Sans MS"/>
              </a:rPr>
              <a:t>pp</a:t>
            </a:r>
            <a:r>
              <a:rPr lang="en-US" dirty="0" smtClean="0">
                <a:effectLst/>
                <a:latin typeface="Comic Sans MS"/>
                <a:cs typeface="Comic Sans MS"/>
              </a:rPr>
              <a:t>/</a:t>
            </a:r>
            <a:r>
              <a:rPr lang="en-US" dirty="0" err="1" smtClean="0">
                <a:effectLst/>
                <a:latin typeface="Comic Sans MS"/>
                <a:cs typeface="Comic Sans MS"/>
              </a:rPr>
              <a:t>pA</a:t>
            </a:r>
            <a:r>
              <a:rPr lang="en-US" dirty="0" smtClean="0">
                <a:effectLst/>
                <a:latin typeface="Comic Sans MS"/>
                <a:cs typeface="Comic Sans MS"/>
              </a:rPr>
              <a:t> program essential </a:t>
            </a:r>
            <a:r>
              <a:rPr lang="en-US" dirty="0">
                <a:effectLst/>
                <a:latin typeface="Comic Sans MS"/>
                <a:cs typeface="Comic Sans MS"/>
              </a:rPr>
              <a:t>to fully realize the scientific promise of the </a:t>
            </a:r>
            <a:r>
              <a:rPr lang="en-US" dirty="0" smtClean="0">
                <a:effectLst/>
                <a:latin typeface="Comic Sans MS"/>
                <a:cs typeface="Comic Sans MS"/>
              </a:rPr>
              <a:t>EIC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effectLst/>
                <a:latin typeface="Comic Sans MS"/>
                <a:cs typeface="Comic Sans MS"/>
              </a:rPr>
              <a:t>inform the physics </a:t>
            </a:r>
            <a:r>
              <a:rPr lang="en-US" dirty="0" smtClean="0">
                <a:effectLst/>
                <a:latin typeface="Comic Sans MS"/>
                <a:cs typeface="Comic Sans MS"/>
              </a:rPr>
              <a:t>program</a:t>
            </a:r>
            <a:endParaRPr lang="en-US" dirty="0">
              <a:effectLst/>
              <a:latin typeface="Comic Sans MS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effectLst/>
                <a:latin typeface="Comic Sans MS"/>
                <a:cs typeface="Comic Sans MS"/>
              </a:rPr>
              <a:t>quantify experimental requirements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Recent RHIC </a:t>
            </a:r>
            <a:r>
              <a:rPr lang="en-US" dirty="0" err="1" smtClean="0">
                <a:latin typeface="Comic Sans MS"/>
                <a:cs typeface="Comic Sans MS"/>
              </a:rPr>
              <a:t>pp</a:t>
            </a:r>
            <a:r>
              <a:rPr lang="en-US" dirty="0" smtClean="0">
                <a:latin typeface="Comic Sans MS"/>
                <a:cs typeface="Comic Sans MS"/>
              </a:rPr>
              <a:t>/</a:t>
            </a:r>
            <a:r>
              <a:rPr lang="en-US" dirty="0" err="1" smtClean="0">
                <a:latin typeface="Comic Sans MS"/>
                <a:cs typeface="Comic Sans MS"/>
              </a:rPr>
              <a:t>pA</a:t>
            </a:r>
            <a:r>
              <a:rPr lang="en-US" dirty="0" smtClean="0">
                <a:latin typeface="Comic Sans MS"/>
                <a:cs typeface="Comic Sans MS"/>
              </a:rPr>
              <a:t> result triggered a lot of new theory work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effectLst/>
                <a:latin typeface="Comic Sans MS"/>
                <a:cs typeface="Comic Sans MS"/>
              </a:rPr>
              <a:t>dedicated workshops on the RHIC </a:t>
            </a:r>
            <a:r>
              <a:rPr lang="en-US" dirty="0" err="1" smtClean="0">
                <a:effectLst/>
                <a:latin typeface="Comic Sans MS"/>
                <a:cs typeface="Comic Sans MS"/>
              </a:rPr>
              <a:t>pp</a:t>
            </a:r>
            <a:r>
              <a:rPr lang="en-US" dirty="0" smtClean="0">
                <a:effectLst/>
                <a:latin typeface="Comic Sans MS"/>
                <a:cs typeface="Comic Sans MS"/>
              </a:rPr>
              <a:t>/</a:t>
            </a:r>
            <a:r>
              <a:rPr lang="en-US" dirty="0" err="1" smtClean="0">
                <a:effectLst/>
                <a:latin typeface="Comic Sans MS"/>
                <a:cs typeface="Comic Sans MS"/>
              </a:rPr>
              <a:t>pA</a:t>
            </a:r>
            <a:r>
              <a:rPr lang="en-US" dirty="0" smtClean="0">
                <a:effectLst/>
                <a:latin typeface="Comic Sans MS"/>
                <a:cs typeface="Comic Sans MS"/>
              </a:rPr>
              <a:t> program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effectLst/>
                <a:latin typeface="Comic Sans MS"/>
                <a:cs typeface="Comic Sans MS"/>
              </a:rPr>
              <a:t>Modest forward upgrades also important to RHIC A+A program</a:t>
            </a:r>
          </a:p>
        </p:txBody>
      </p:sp>
    </p:spTree>
    <p:extLst>
      <p:ext uri="{BB962C8B-B14F-4D97-AF65-F5344CB8AC3E}">
        <p14:creationId xmlns:p14="http://schemas.microsoft.com/office/powerpoint/2010/main" val="386830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2" y="3432106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1358606" y="6570339"/>
            <a:ext cx="1371967" cy="332631"/>
          </a:xfr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743189" y="6567130"/>
            <a:ext cx="1651548" cy="332630"/>
          </a:xfr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675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Helicity</a:t>
            </a:r>
            <a:r>
              <a:rPr lang="en-US" dirty="0" smtClean="0"/>
              <a:t> Structure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7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008" y="707694"/>
            <a:ext cx="4115983" cy="31144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70560" y="4395813"/>
            <a:ext cx="45077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Can quarks and gluons explain all the spin?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what 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is the role of </a:t>
            </a:r>
            <a:endParaRPr lang="en-US" sz="1600" dirty="0" smtClean="0">
              <a:solidFill>
                <a:srgbClr val="FF00FF"/>
              </a:solidFill>
              <a:latin typeface="Comic Sans MS"/>
              <a:cs typeface="Comic Sans MS"/>
              <a:sym typeface="Wingdings"/>
            </a:endParaRPr>
          </a:p>
          <a:p>
            <a:pPr marL="742950" lvl="1" indent="-285750">
              <a:buFont typeface="Wingdings" charset="0"/>
              <a:buChar char="à"/>
            </a:pP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gluons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?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</a:p>
          <a:p>
            <a:pPr marL="742950" lvl="1" indent="-285750">
              <a:buFont typeface="Wingdings" charset="0"/>
              <a:buChar char="à"/>
            </a:pP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quarks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?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</a:p>
          <a:p>
            <a:pPr marL="742950" lvl="1" indent="-285750">
              <a:buFont typeface="Wingdings" charset="0"/>
              <a:buChar char="à"/>
            </a:pP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orbital 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angular 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momentum</a:t>
            </a:r>
            <a:endParaRPr lang="en-US" sz="1600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44266"/>
              </p:ext>
            </p:extLst>
          </p:nvPr>
        </p:nvGraphicFramePr>
        <p:xfrm>
          <a:off x="533934" y="4796571"/>
          <a:ext cx="36576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Equation" r:id="rId5" imgW="3657600" imgH="635000" progId="Equation.3">
                  <p:embed/>
                </p:oleObj>
              </mc:Choice>
              <mc:Fallback>
                <p:oleObj name="Equation" r:id="rId5" imgW="3657600" imgH="63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934" y="4796571"/>
                        <a:ext cx="3657600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utoShape 9"/>
          <p:cNvSpPr>
            <a:spLocks noChangeAspect="1"/>
          </p:cNvSpPr>
          <p:nvPr/>
        </p:nvSpPr>
        <p:spPr bwMode="auto">
          <a:xfrm rot="5400000" flipH="1">
            <a:off x="2652150" y="4585981"/>
            <a:ext cx="98964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6" name="AutoShape 9"/>
          <p:cNvSpPr>
            <a:spLocks noChangeAspect="1"/>
          </p:cNvSpPr>
          <p:nvPr/>
        </p:nvSpPr>
        <p:spPr bwMode="auto">
          <a:xfrm rot="5400000" flipH="1">
            <a:off x="3893573" y="4633607"/>
            <a:ext cx="109549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4592" y="4376973"/>
            <a:ext cx="587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quark </a:t>
            </a:r>
          </a:p>
          <a:p>
            <a:pPr algn="ctr"/>
            <a:r>
              <a:rPr lang="en-US" sz="12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spin</a:t>
            </a:r>
            <a:endParaRPr lang="en-US" sz="1200" b="1" dirty="0">
              <a:solidFill>
                <a:srgbClr val="00FF00"/>
              </a:solidFill>
              <a:latin typeface="Comic Sans MS"/>
              <a:cs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5336" y="4446814"/>
            <a:ext cx="954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angular </a:t>
            </a:r>
          </a:p>
          <a:p>
            <a:pPr algn="ctr"/>
            <a:r>
              <a:rPr lang="en-US" sz="1200" b="1" dirty="0" smtClean="0">
                <a:solidFill>
                  <a:srgbClr val="FFCC66"/>
                </a:solidFill>
                <a:latin typeface="Comic Sans MS"/>
                <a:cs typeface="Comic Sans MS"/>
              </a:rPr>
              <a:t>momentum</a:t>
            </a:r>
          </a:p>
        </p:txBody>
      </p:sp>
      <p:sp>
        <p:nvSpPr>
          <p:cNvPr id="19" name="AutoShape 9"/>
          <p:cNvSpPr>
            <a:spLocks noChangeAspect="1"/>
          </p:cNvSpPr>
          <p:nvPr/>
        </p:nvSpPr>
        <p:spPr bwMode="auto">
          <a:xfrm rot="5400000" flipH="1">
            <a:off x="3188367" y="4784257"/>
            <a:ext cx="101814" cy="303232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72300" y="4436232"/>
            <a:ext cx="55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gluon</a:t>
            </a:r>
          </a:p>
          <a:p>
            <a:pPr algn="ctr"/>
            <a:r>
              <a:rPr lang="en-US" sz="1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spin</a:t>
            </a:r>
            <a:endParaRPr lang="en-US" sz="12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289891"/>
              </p:ext>
            </p:extLst>
          </p:nvPr>
        </p:nvGraphicFramePr>
        <p:xfrm>
          <a:off x="6565900" y="500439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Equation" r:id="rId7" imgW="114300" imgH="177800" progId="Equation.DSMT4">
                  <p:embed/>
                </p:oleObj>
              </mc:Choice>
              <mc:Fallback>
                <p:oleObj name="Equation" r:id="rId7" imgW="1143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65900" y="500439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34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Comic Sans MS"/>
                <a:cs typeface="Comic Sans MS"/>
              </a:rPr>
              <a:t>Interference Fragmentation Function (IFF</a:t>
            </a:r>
            <a:r>
              <a:rPr lang="en-US" sz="2400" dirty="0" smtClean="0">
                <a:latin typeface="Comic Sans MS"/>
                <a:cs typeface="Comic Sans MS"/>
              </a:rPr>
              <a:t>)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7" name="Picture 6" descr="angledif4.tiff"/>
          <p:cNvPicPr>
            <a:picLocks noChangeAspect="1"/>
          </p:cNvPicPr>
          <p:nvPr/>
        </p:nvPicPr>
        <p:blipFill rotWithShape="1">
          <a:blip r:embed="rId2"/>
          <a:srcRect l="5007" t="6228" r="6267" b="1"/>
          <a:stretch/>
        </p:blipFill>
        <p:spPr>
          <a:xfrm>
            <a:off x="11052" y="839308"/>
            <a:ext cx="3522870" cy="3159413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2120525" y="3231571"/>
            <a:ext cx="1515360" cy="688056"/>
            <a:chOff x="11206" y="1044957"/>
            <a:chExt cx="1515360" cy="688056"/>
          </a:xfrm>
        </p:grpSpPr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21" y="1044957"/>
              <a:ext cx="1501745" cy="182029"/>
            </a:xfrm>
            <a:prstGeom prst="rect">
              <a:avLst/>
            </a:prstGeom>
          </p:spPr>
        </p:pic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6" y="1272453"/>
              <a:ext cx="1425899" cy="197199"/>
            </a:xfrm>
            <a:prstGeom prst="rect">
              <a:avLst/>
            </a:prstGeom>
          </p:spPr>
        </p:pic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901" y="1505476"/>
              <a:ext cx="1425899" cy="22753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461066"/>
            <a:ext cx="6246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p↑+p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err="1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+X  </a:t>
            </a:r>
            <a:r>
              <a:rPr lang="en-US" dirty="0" smtClean="0">
                <a:sym typeface="Wingdings"/>
              </a:rPr>
              <a:t>  </a:t>
            </a:r>
            <a:r>
              <a:rPr lang="en-US" dirty="0" err="1" smtClean="0">
                <a:sym typeface="Wingdings"/>
              </a:rPr>
              <a:t>transversity</a:t>
            </a:r>
            <a:r>
              <a:rPr lang="en-US" dirty="0" smtClean="0">
                <a:sym typeface="Wingdings"/>
              </a:rPr>
              <a:t> x IFF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       survives in collinear framework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00" y="1116013"/>
            <a:ext cx="4074596" cy="3559418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7660" y="572689"/>
            <a:ext cx="2924935" cy="4586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4060689" y="4656953"/>
            <a:ext cx="5081724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Significant di-hadron  asymmetries both at √s=200GeV </a:t>
            </a:r>
            <a:r>
              <a:rPr lang="en-US" dirty="0">
                <a:latin typeface="Comic Sans MS"/>
                <a:cs typeface="Comic Sans MS"/>
              </a:rPr>
              <a:t>and √s=500GeV </a:t>
            </a:r>
            <a:endParaRPr lang="en-US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Increasing with </a:t>
            </a:r>
            <a:r>
              <a:rPr lang="en-US" dirty="0" err="1" smtClean="0"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latin typeface="Comic Sans MS"/>
                <a:cs typeface="Comic Sans MS"/>
              </a:rPr>
              <a:t>T</a:t>
            </a:r>
            <a:endParaRPr lang="en-US" baseline="-250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Access to </a:t>
            </a:r>
            <a:r>
              <a:rPr lang="en-US" dirty="0" err="1" smtClean="0">
                <a:latin typeface="Comic Sans MS"/>
                <a:cs typeface="Comic Sans MS"/>
              </a:rPr>
              <a:t>transversity</a:t>
            </a:r>
            <a:r>
              <a:rPr lang="en-US" dirty="0" smtClean="0">
                <a:latin typeface="Comic Sans MS"/>
                <a:cs typeface="Comic Sans MS"/>
              </a:rPr>
              <a:t> with a collinear observable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r="4086"/>
          <a:stretch/>
        </p:blipFill>
        <p:spPr>
          <a:xfrm>
            <a:off x="0" y="4031428"/>
            <a:ext cx="3858734" cy="28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6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Mid-</a:t>
            </a:r>
            <a:r>
              <a:rPr lang="en-US" dirty="0" err="1" smtClean="0"/>
              <a:t>rapidIty</a:t>
            </a:r>
            <a:r>
              <a:rPr lang="en-US" dirty="0" smtClean="0"/>
              <a:t> observables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760" y="474557"/>
            <a:ext cx="2576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At 500 </a:t>
            </a:r>
            <a:r>
              <a:rPr lang="en-US" u="sng" dirty="0" err="1" smtClean="0"/>
              <a:t>GeV</a:t>
            </a:r>
            <a:r>
              <a:rPr lang="en-US" u="sng" dirty="0" smtClean="0"/>
              <a:t> in 2017</a:t>
            </a:r>
            <a:r>
              <a:rPr lang="en-US" u="sng" dirty="0" smtClean="0">
                <a:sym typeface="Wingdings"/>
              </a:rPr>
              <a:t>:</a:t>
            </a:r>
            <a:endParaRPr lang="en-US" u="sng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524" y="1026478"/>
            <a:ext cx="2794635" cy="2787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227" y="4503518"/>
            <a:ext cx="3280199" cy="209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" r="7806"/>
          <a:stretch/>
        </p:blipFill>
        <p:spPr bwMode="auto">
          <a:xfrm>
            <a:off x="3843548" y="1549611"/>
            <a:ext cx="5088255" cy="3247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9842" y="785282"/>
            <a:ext cx="260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Transversity</a:t>
            </a:r>
            <a:r>
              <a:rPr lang="en-US" dirty="0" smtClean="0"/>
              <a:t> x Collins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7010" y="3702477"/>
            <a:ext cx="3595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linearly </a:t>
            </a:r>
            <a:r>
              <a:rPr lang="en-US" dirty="0" err="1" smtClean="0"/>
              <a:t>polarised</a:t>
            </a:r>
            <a:r>
              <a:rPr lang="en-US" dirty="0" smtClean="0"/>
              <a:t> gluons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could be a explanation for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the ridge seen in </a:t>
            </a:r>
            <a:r>
              <a:rPr lang="en-US" dirty="0" err="1" smtClean="0">
                <a:sym typeface="Wingdings"/>
              </a:rPr>
              <a:t>pp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>
                <a:sym typeface="Wingdings"/>
              </a:rPr>
              <a:t>pA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61503" y="1236557"/>
            <a:ext cx="414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Sivers</a:t>
            </a:r>
            <a:r>
              <a:rPr lang="en-US" dirty="0" smtClean="0"/>
              <a:t> function through TWIST-3:</a:t>
            </a:r>
            <a:endParaRPr lang="en-US" dirty="0"/>
          </a:p>
        </p:txBody>
      </p:sp>
      <p:sp>
        <p:nvSpPr>
          <p:cNvPr id="14" name="AutoShape 49"/>
          <p:cNvSpPr>
            <a:spLocks noChangeArrowheads="1"/>
          </p:cNvSpPr>
          <p:nvPr/>
        </p:nvSpPr>
        <p:spPr bwMode="auto">
          <a:xfrm>
            <a:off x="3732848" y="5072370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2173" y="4887806"/>
            <a:ext cx="40552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have high precision data at </a:t>
            </a:r>
          </a:p>
          <a:p>
            <a:r>
              <a:rPr lang="en-US" dirty="0" smtClean="0"/>
              <a:t>different √s 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0000FF"/>
                </a:solidFill>
              </a:rPr>
              <a:t>constrain TMD evolution</a:t>
            </a:r>
          </a:p>
          <a:p>
            <a:r>
              <a:rPr lang="en-US" dirty="0" smtClean="0">
                <a:sym typeface="Wingdings"/>
              </a:rPr>
              <a:t> fixed x and 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err="1" smtClean="0">
                <a:sym typeface="Wingdings"/>
              </a:rPr>
              <a:t>p</a:t>
            </a:r>
            <a:r>
              <a:rPr lang="en-US" baseline="-25000" dirty="0" err="1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 different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76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fragmentation functions in </a:t>
            </a:r>
            <a:r>
              <a:rPr lang="en-US" cap="none" dirty="0" err="1" smtClean="0"/>
              <a:t>pp</a:t>
            </a:r>
            <a:r>
              <a:rPr lang="en-US" dirty="0" smtClean="0"/>
              <a:t> and </a:t>
            </a:r>
            <a:r>
              <a:rPr lang="en-US" cap="none" dirty="0" err="1" smtClean="0"/>
              <a:t>p</a:t>
            </a:r>
            <a:r>
              <a:rPr lang="en-US" dirty="0" err="1" smtClean="0"/>
              <a:t>A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7" r="4293"/>
          <a:stretch/>
        </p:blipFill>
        <p:spPr bwMode="auto">
          <a:xfrm>
            <a:off x="0" y="1564641"/>
            <a:ext cx="5217583" cy="2764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7843" y="933632"/>
            <a:ext cx="83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p+p</a:t>
            </a:r>
            <a:r>
              <a:rPr lang="en-US" sz="2400" dirty="0" smtClean="0">
                <a:solidFill>
                  <a:srgbClr val="0000FF"/>
                </a:solidFill>
              </a:rPr>
              <a:t>: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6699" y="1132946"/>
            <a:ext cx="54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solidFill>
                  <a:srgbClr val="0000FF"/>
                </a:solidFill>
              </a:rPr>
              <a:t>+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4349" y="1116013"/>
            <a:ext cx="54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>
                <a:solidFill>
                  <a:srgbClr val="0000FF"/>
                </a:solidFill>
              </a:rPr>
              <a:t>-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1584" y="1502834"/>
            <a:ext cx="3302000" cy="3977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63687" y="776817"/>
            <a:ext cx="3309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/>
                <a:latin typeface="Comic Sans MS"/>
                <a:cs typeface="Comic Sans MS"/>
              </a:rPr>
              <a:t>fragmentation functions </a:t>
            </a:r>
            <a:endParaRPr lang="en-US" sz="2000" dirty="0" smtClean="0">
              <a:effectLst/>
              <a:latin typeface="Comic Sans MS"/>
              <a:cs typeface="Comic Sans MS"/>
            </a:endParaRPr>
          </a:p>
          <a:p>
            <a:r>
              <a:rPr lang="en-US" sz="2000" dirty="0" smtClean="0">
                <a:effectLst/>
                <a:latin typeface="Comic Sans MS"/>
                <a:cs typeface="Comic Sans MS"/>
              </a:rPr>
              <a:t>in </a:t>
            </a:r>
            <a:r>
              <a:rPr lang="en-US" sz="2000" dirty="0" err="1" smtClean="0">
                <a:effectLst/>
                <a:latin typeface="Comic Sans MS"/>
                <a:cs typeface="Comic Sans MS"/>
              </a:rPr>
              <a:t>p</a:t>
            </a:r>
            <a:r>
              <a:rPr lang="en-US" sz="2000" dirty="0" err="1">
                <a:effectLst/>
                <a:latin typeface="Comic Sans MS"/>
                <a:cs typeface="Comic Sans MS"/>
              </a:rPr>
              <a:t>+</a:t>
            </a:r>
            <a:r>
              <a:rPr lang="en-US" sz="2000" dirty="0" err="1" smtClean="0">
                <a:effectLst/>
                <a:latin typeface="Comic Sans MS"/>
                <a:cs typeface="Comic Sans MS"/>
              </a:rPr>
              <a:t>A</a:t>
            </a:r>
            <a:r>
              <a:rPr lang="en-US" sz="2000" dirty="0" smtClean="0">
                <a:effectLst/>
                <a:latin typeface="Comic Sans MS"/>
                <a:cs typeface="Comic Sans MS"/>
              </a:rPr>
              <a:t>/</a:t>
            </a:r>
            <a:r>
              <a:rPr lang="en-US" sz="2000" dirty="0" err="1" smtClean="0">
                <a:effectLst/>
                <a:latin typeface="Comic Sans MS"/>
                <a:cs typeface="Comic Sans MS"/>
              </a:rPr>
              <a:t>p+p</a:t>
            </a:r>
            <a:r>
              <a:rPr lang="en-US" sz="2000" dirty="0" smtClean="0">
                <a:effectLst/>
                <a:latin typeface="Comic Sans MS"/>
                <a:cs typeface="Comic Sans MS"/>
              </a:rPr>
              <a:t>  </a:t>
            </a:r>
            <a:r>
              <a:rPr lang="en-US" sz="2000" dirty="0">
                <a:effectLst/>
                <a:latin typeface="Comic Sans MS"/>
                <a:cs typeface="Comic Sans MS"/>
              </a:rPr>
              <a:t>at |</a:t>
            </a:r>
            <a:r>
              <a:rPr lang="en-US" sz="2000" i="1" dirty="0">
                <a:effectLst/>
                <a:latin typeface="Symbol" charset="2"/>
                <a:cs typeface="Symbol" charset="2"/>
              </a:rPr>
              <a:t>h</a:t>
            </a:r>
            <a:r>
              <a:rPr lang="en-US" sz="2000" dirty="0">
                <a:effectLst/>
                <a:latin typeface="Comic Sans MS"/>
                <a:cs typeface="Comic Sans MS"/>
              </a:rPr>
              <a:t>| &lt; 0.4 </a:t>
            </a:r>
            <a:endParaRPr 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206320" y="4545773"/>
            <a:ext cx="744785" cy="456463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389" y="4937818"/>
            <a:ext cx="17876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only at RHIC:</a:t>
            </a:r>
          </a:p>
          <a:p>
            <a:r>
              <a:rPr lang="en-US" sz="1600" dirty="0" smtClean="0"/>
              <a:t>measure nuclear </a:t>
            </a:r>
          </a:p>
          <a:p>
            <a:r>
              <a:rPr lang="en-US" sz="1600" dirty="0" smtClean="0"/>
              <a:t>effects for</a:t>
            </a:r>
          </a:p>
          <a:p>
            <a:r>
              <a:rPr lang="en-US" sz="1600" dirty="0" smtClean="0"/>
              <a:t>polarized FF </a:t>
            </a:r>
          </a:p>
          <a:p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sym typeface="Wingdings"/>
              </a:rPr>
              <a:t>nCollins</a:t>
            </a:r>
            <a:endParaRPr lang="en-US" sz="1600" dirty="0"/>
          </a:p>
        </p:txBody>
      </p:sp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96" y="4349750"/>
            <a:ext cx="3239770" cy="25082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3565" y="607391"/>
            <a:ext cx="3095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Observable: </a:t>
            </a:r>
            <a:r>
              <a:rPr lang="en-US" dirty="0" smtClean="0"/>
              <a:t>hadron in jet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4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Diffraction: A neglected child at RHIC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4" y="908048"/>
            <a:ext cx="3933825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2921" y="624420"/>
            <a:ext cx="135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Processes: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1147" y="1235490"/>
            <a:ext cx="2561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RP the optimal </a:t>
            </a:r>
          </a:p>
          <a:p>
            <a:r>
              <a:rPr lang="en-US" dirty="0" smtClean="0"/>
              <a:t>tool to tag</a:t>
            </a:r>
          </a:p>
          <a:p>
            <a:r>
              <a:rPr lang="en-US" dirty="0" smtClean="0"/>
              <a:t>diffractive processes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5" y="2677047"/>
            <a:ext cx="2520315" cy="2520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2680435"/>
            <a:ext cx="4829175" cy="23202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28083" y="2307167"/>
            <a:ext cx="264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inclusive cross section</a:t>
            </a:r>
            <a:endParaRPr lang="en-US" dirty="0"/>
          </a:p>
        </p:txBody>
      </p:sp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2964921" y="4248563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8740" y="3145135"/>
            <a:ext cx="1775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Pythia-8</a:t>
            </a:r>
          </a:p>
          <a:p>
            <a:pPr algn="ctr"/>
            <a:r>
              <a:rPr lang="en-US" dirty="0" smtClean="0"/>
              <a:t>~20% at least</a:t>
            </a:r>
          </a:p>
          <a:p>
            <a:pPr algn="ctr"/>
            <a:r>
              <a:rPr lang="en-US" dirty="0" smtClean="0"/>
              <a:t>diffractive</a:t>
            </a:r>
            <a:endParaRPr lang="en-US" dirty="0"/>
          </a:p>
        </p:txBody>
      </p:sp>
      <p:sp>
        <p:nvSpPr>
          <p:cNvPr id="15" name="AutoShape 49"/>
          <p:cNvSpPr>
            <a:spLocks noChangeArrowheads="1"/>
          </p:cNvSpPr>
          <p:nvPr/>
        </p:nvSpPr>
        <p:spPr bwMode="auto">
          <a:xfrm>
            <a:off x="312737" y="5364047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2209" y="5263598"/>
            <a:ext cx="7276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more interesting physics opportunities with diffraction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SSA for UPC J/</a:t>
            </a:r>
            <a:r>
              <a:rPr lang="en-US" dirty="0" err="1" smtClean="0">
                <a:sym typeface="Wingdings"/>
              </a:rPr>
              <a:t>Ψ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production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GPDs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Di-jets in UPC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gluon Wigner function </a:t>
            </a:r>
            <a:r>
              <a:rPr lang="en-US" dirty="0" smtClean="0">
                <a:sym typeface="Wingdings"/>
              </a:rPr>
              <a:t>(</a:t>
            </a:r>
            <a:r>
              <a:rPr lang="en-US" dirty="0" smtClean="0">
                <a:hlinkClick r:id="rId5"/>
              </a:rPr>
              <a:t>arXiv</a:t>
            </a:r>
            <a:r>
              <a:rPr lang="en-US" dirty="0">
                <a:hlinkClick r:id="rId5"/>
              </a:rPr>
              <a:t>:</a:t>
            </a:r>
            <a:r>
              <a:rPr lang="en-US" dirty="0" smtClean="0">
                <a:hlinkClick r:id="rId5"/>
              </a:rPr>
              <a:t>1706.01765</a:t>
            </a:r>
            <a:r>
              <a:rPr lang="en-US" dirty="0" smtClean="0"/>
              <a:t>)</a:t>
            </a:r>
            <a:endParaRPr lang="en-US" dirty="0" smtClean="0"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err="1" smtClean="0">
                <a:solidFill>
                  <a:srgbClr val="322F31"/>
                </a:solidFill>
                <a:sym typeface="Wingdings"/>
              </a:rPr>
              <a:t>R</a:t>
            </a:r>
            <a:r>
              <a:rPr lang="en-US" baseline="-25000" dirty="0" err="1" smtClean="0">
                <a:solidFill>
                  <a:srgbClr val="322F31"/>
                </a:solidFill>
                <a:sym typeface="Wingdings"/>
              </a:rPr>
              <a:t>pA</a:t>
            </a:r>
            <a:r>
              <a:rPr lang="en-US" dirty="0" smtClean="0">
                <a:solidFill>
                  <a:srgbClr val="322F31"/>
                </a:solidFill>
                <a:sym typeface="Wingdings"/>
              </a:rPr>
              <a:t> for diffractive events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saturation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597558" y="635295"/>
            <a:ext cx="2546442" cy="2082684"/>
            <a:chOff x="6449391" y="435798"/>
            <a:chExt cx="2546442" cy="208268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8"/>
            <a:stretch/>
          </p:blipFill>
          <p:spPr>
            <a:xfrm>
              <a:off x="6449391" y="435798"/>
              <a:ext cx="2546442" cy="208268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909530" y="1649619"/>
              <a:ext cx="7489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</a:rPr>
                <a:t>2015+2017</a:t>
              </a:r>
              <a:endParaRPr lang="en-US" sz="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596632" y="1416214"/>
            <a:ext cx="5052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FF"/>
                </a:solidFill>
              </a:rPr>
              <a:t>2021+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The Missing Piece: orbital angular momentum</a:t>
            </a:r>
            <a:endParaRPr lang="en-US" sz="2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9440" y="1359696"/>
            <a:ext cx="6309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new theoretical concept: Generalized Parton Distributions</a:t>
            </a:r>
          </a:p>
        </p:txBody>
      </p:sp>
      <p:grpSp>
        <p:nvGrpSpPr>
          <p:cNvPr id="7" name="Group 27"/>
          <p:cNvGrpSpPr/>
          <p:nvPr/>
        </p:nvGrpSpPr>
        <p:grpSpPr>
          <a:xfrm>
            <a:off x="282446" y="1313974"/>
            <a:ext cx="2514600" cy="3703638"/>
            <a:chOff x="3292475" y="1524000"/>
            <a:chExt cx="2514600" cy="3703638"/>
          </a:xfrm>
        </p:grpSpPr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3292475" y="1524000"/>
              <a:ext cx="2514600" cy="3703638"/>
            </a:xfrm>
            <a:prstGeom prst="rect">
              <a:avLst/>
            </a:prstGeom>
            <a:solidFill>
              <a:srgbClr val="F2FC24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0" i="0"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9" name="Picture 15" descr="fig02-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19475" y="1743075"/>
              <a:ext cx="2252663" cy="326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00116" y="555784"/>
            <a:ext cx="26794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GPDs</a:t>
            </a:r>
            <a:r>
              <a: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: PDFs that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c</a:t>
            </a:r>
            <a:r>
              <a: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orrelated </a:t>
            </a:r>
            <a:r>
              <a:rPr lang="en-US" sz="1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parton</a:t>
            </a:r>
            <a:r>
              <a:rPr lang="en-US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momentum 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and </a:t>
            </a:r>
            <a:r>
              <a:rPr lang="en-US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their distributions </a:t>
            </a:r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in </a:t>
            </a:r>
          </a:p>
          <a:p>
            <a:pPr algn="ctr"/>
            <a:r>
              <a:rPr lang="en-US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transverse </a:t>
            </a:r>
            <a:r>
              <a:rPr lang="en-US" sz="1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space</a:t>
            </a:r>
            <a:endParaRPr lang="en-US" sz="14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894271" y="1798809"/>
            <a:ext cx="3786689" cy="1747031"/>
            <a:chOff x="1800225" y="3491443"/>
            <a:chExt cx="3786689" cy="1747031"/>
          </a:xfrm>
        </p:grpSpPr>
        <p:grpSp>
          <p:nvGrpSpPr>
            <p:cNvPr id="21" name="Group 25"/>
            <p:cNvGrpSpPr/>
            <p:nvPr/>
          </p:nvGrpSpPr>
          <p:grpSpPr>
            <a:xfrm>
              <a:off x="1800225" y="3491443"/>
              <a:ext cx="3786689" cy="1747031"/>
              <a:chOff x="178858" y="4405843"/>
              <a:chExt cx="3786689" cy="1747031"/>
            </a:xfrm>
          </p:grpSpPr>
          <p:sp>
            <p:nvSpPr>
              <p:cNvPr id="25" name="Rectangle 10"/>
              <p:cNvSpPr>
                <a:spLocks noChangeArrowheads="1"/>
              </p:cNvSpPr>
              <p:nvPr/>
            </p:nvSpPr>
            <p:spPr bwMode="auto">
              <a:xfrm>
                <a:off x="178858" y="4405843"/>
                <a:ext cx="3786689" cy="174703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glow rad="101600">
                  <a:schemeClr val="tx1">
                    <a:lumMod val="85000"/>
                    <a:alpha val="75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aphicFrame>
            <p:nvGraphicFramePr>
              <p:cNvPr id="26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2698325"/>
                  </p:ext>
                </p:extLst>
              </p:nvPr>
            </p:nvGraphicFramePr>
            <p:xfrm>
              <a:off x="324490" y="5420491"/>
              <a:ext cx="3610577" cy="662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79" name="Equation" r:id="rId4" imgW="4292600" imgH="787400" progId="Equation.DSMT4">
                      <p:embed/>
                    </p:oleObj>
                  </mc:Choice>
                  <mc:Fallback>
                    <p:oleObj name="Equation" r:id="rId4" imgW="4292600" imgH="7874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4490" y="5420491"/>
                            <a:ext cx="3610577" cy="662295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9605684"/>
                  </p:ext>
                </p:extLst>
              </p:nvPr>
            </p:nvGraphicFramePr>
            <p:xfrm>
              <a:off x="285433" y="4706359"/>
              <a:ext cx="3418298" cy="726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80" name="Equation" r:id="rId6" imgW="4064000" imgH="863600" progId="Equation.DSMT4">
                      <p:embed/>
                    </p:oleObj>
                  </mc:Choice>
                  <mc:Fallback>
                    <p:oleObj name="Equation" r:id="rId6" imgW="4064000" imgH="863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5433" y="4706359"/>
                            <a:ext cx="3418298" cy="726388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2" name="TextBox 21"/>
            <p:cNvSpPr txBox="1"/>
            <p:nvPr/>
          </p:nvSpPr>
          <p:spPr>
            <a:xfrm>
              <a:off x="1821252" y="3532526"/>
              <a:ext cx="2751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Spin-Sum-Rule in PRF:</a:t>
              </a:r>
              <a:endParaRPr lang="en-US" dirty="0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3346797" y="656167"/>
            <a:ext cx="5655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exclusive reactions the vehicle to access </a:t>
            </a:r>
            <a:r>
              <a:rPr lang="en-US" i="1" dirty="0" err="1"/>
              <a:t>L</a:t>
            </a:r>
            <a:r>
              <a:rPr lang="en-US" i="1" baseline="-25000" dirty="0" err="1"/>
              <a:t>q</a:t>
            </a:r>
            <a:r>
              <a:rPr lang="en-US" dirty="0"/>
              <a:t> &amp; </a:t>
            </a:r>
            <a:r>
              <a:rPr lang="en-US" i="1" dirty="0" err="1"/>
              <a:t>L</a:t>
            </a:r>
            <a:r>
              <a:rPr lang="en-US" i="1" baseline="-25000" dirty="0" err="1"/>
              <a:t>g</a:t>
            </a:r>
            <a:endParaRPr lang="en-US" i="1" baseline="-25000" dirty="0"/>
          </a:p>
          <a:p>
            <a:pPr algn="ctr"/>
            <a:r>
              <a:rPr lang="en-US" dirty="0" smtClean="0"/>
              <a:t>golden channel: </a:t>
            </a:r>
            <a:r>
              <a:rPr lang="en-US" dirty="0" smtClean="0">
                <a:solidFill>
                  <a:srgbClr val="FF00FF"/>
                </a:solidFill>
              </a:rPr>
              <a:t>J/</a:t>
            </a:r>
            <a:r>
              <a:rPr lang="en-US" dirty="0" err="1" smtClean="0">
                <a:solidFill>
                  <a:srgbClr val="FF00FF"/>
                </a:solidFill>
              </a:rPr>
              <a:t>Ψ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6599027" y="2912328"/>
            <a:ext cx="584094" cy="484605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82" name="Straight Arrow Connector 81"/>
          <p:cNvCxnSpPr/>
          <p:nvPr/>
        </p:nvCxnSpPr>
        <p:spPr bwMode="auto">
          <a:xfrm flipH="1">
            <a:off x="6776720" y="3427413"/>
            <a:ext cx="176265" cy="4435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3288665" y="3692738"/>
            <a:ext cx="482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responsible for orbital angular momentum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93440" y="4124960"/>
            <a:ext cx="5378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 production in </a:t>
            </a:r>
            <a:r>
              <a:rPr lang="en-US" dirty="0" err="1" smtClean="0"/>
              <a:t>p↑Au</a:t>
            </a:r>
            <a:r>
              <a:rPr lang="en-US" dirty="0" smtClean="0"/>
              <a:t> UPC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world wide only access to GPD E for gluons</a:t>
            </a:r>
            <a:endParaRPr lang="en-US" dirty="0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351500"/>
              </p:ext>
            </p:extLst>
          </p:nvPr>
        </p:nvGraphicFramePr>
        <p:xfrm>
          <a:off x="3811588" y="4852988"/>
          <a:ext cx="45720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1" name="Equation" r:id="rId8" imgW="4572000" imgH="774700" progId="Equation.DSMT4">
                  <p:embed/>
                </p:oleObj>
              </mc:Choice>
              <mc:Fallback>
                <p:oleObj name="Equation" r:id="rId8" imgW="4572000" imgH="774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11588" y="4852988"/>
                        <a:ext cx="45720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82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Run-15&amp;17: </a:t>
            </a:r>
            <a:r>
              <a:rPr lang="en-US" dirty="0" smtClean="0">
                <a:effectLst/>
              </a:rPr>
              <a:t>J</a:t>
            </a:r>
            <a:r>
              <a:rPr lang="en-US" dirty="0">
                <a:effectLst/>
              </a:rPr>
              <a:t>/</a:t>
            </a:r>
            <a:r>
              <a:rPr lang="en-US" dirty="0" smtClean="0">
                <a:effectLst/>
                <a:sym typeface="Symbol"/>
              </a:rPr>
              <a:t> in </a:t>
            </a:r>
            <a:r>
              <a:rPr lang="en-US" cap="none" dirty="0" err="1" smtClean="0">
                <a:effectLst/>
                <a:sym typeface="Symbol"/>
              </a:rPr>
              <a:t>pp</a:t>
            </a:r>
            <a:r>
              <a:rPr lang="en-US" cap="none" dirty="0" smtClean="0">
                <a:effectLst/>
                <a:sym typeface="Symbol"/>
              </a:rPr>
              <a:t>/</a:t>
            </a:r>
            <a:r>
              <a:rPr lang="en-US" cap="none" dirty="0" err="1" smtClean="0">
                <a:effectLst/>
                <a:sym typeface="Symbol"/>
              </a:rPr>
              <a:t>pA</a:t>
            </a:r>
            <a:r>
              <a:rPr lang="en-US" dirty="0" smtClean="0">
                <a:effectLst/>
                <a:sym typeface="Symbol"/>
              </a:rPr>
              <a:t> UPC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5"/>
          <a:stretch/>
        </p:blipFill>
        <p:spPr bwMode="auto">
          <a:xfrm>
            <a:off x="176696" y="2311838"/>
            <a:ext cx="3081842" cy="2251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2120841"/>
            <a:ext cx="4316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RP acceptance for scattered proton: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9" r="8987"/>
          <a:stretch/>
        </p:blipFill>
        <p:spPr bwMode="auto">
          <a:xfrm>
            <a:off x="3351944" y="2887424"/>
            <a:ext cx="2815687" cy="1923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501900" y="2538272"/>
            <a:ext cx="3890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</a:t>
            </a:r>
            <a:r>
              <a:rPr lang="en-US" dirty="0" err="1" smtClean="0"/>
              <a:t>dist</a:t>
            </a:r>
            <a:r>
              <a:rPr lang="en-US" dirty="0" smtClean="0"/>
              <a:t> for protons (</a:t>
            </a:r>
            <a:r>
              <a:rPr lang="en-US" dirty="0" err="1" smtClean="0"/>
              <a:t>tgt</a:t>
            </a:r>
            <a:r>
              <a:rPr lang="en-US" dirty="0" smtClean="0"/>
              <a:t> &amp;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</a:t>
            </a:r>
            <a:r>
              <a:rPr lang="en-US" dirty="0" err="1" smtClean="0"/>
              <a:t>src</a:t>
            </a:r>
            <a:r>
              <a:rPr lang="en-US" dirty="0" smtClean="0"/>
              <a:t>):</a:t>
            </a:r>
            <a:endParaRPr lang="en-US" dirty="0"/>
          </a:p>
        </p:txBody>
      </p:sp>
      <p:sp>
        <p:nvSpPr>
          <p:cNvPr id="20" name="AutoShape 49"/>
          <p:cNvSpPr>
            <a:spLocks noChangeArrowheads="1"/>
          </p:cNvSpPr>
          <p:nvPr/>
        </p:nvSpPr>
        <p:spPr bwMode="auto">
          <a:xfrm>
            <a:off x="3380639" y="5157712"/>
            <a:ext cx="462489" cy="274495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04469" y="5178208"/>
            <a:ext cx="30811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Required:</a:t>
            </a:r>
          </a:p>
          <a:p>
            <a:r>
              <a:rPr lang="en-US" sz="1600" dirty="0" smtClean="0"/>
              <a:t>2017 p↑+p </a:t>
            </a:r>
            <a:r>
              <a:rPr lang="en-US" sz="1600" dirty="0"/>
              <a:t>4</a:t>
            </a:r>
            <a:r>
              <a:rPr lang="en-US" sz="1600" dirty="0" smtClean="0"/>
              <a:t>00 nb-1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ym typeface="Wingdings"/>
              </a:rPr>
              <a:t>1k J/</a:t>
            </a:r>
            <a:r>
              <a:rPr lang="en-US" sz="1600" dirty="0" err="1" smtClean="0">
                <a:sym typeface="Wingdings"/>
              </a:rPr>
              <a:t>Ψs</a:t>
            </a:r>
            <a:endParaRPr lang="en-US" sz="1600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1600" dirty="0" err="1" smtClean="0">
                <a:sym typeface="Wingdings"/>
              </a:rPr>
              <a:t>A</a:t>
            </a:r>
            <a:r>
              <a:rPr lang="en-US" sz="1600" baseline="-25000" dirty="0" err="1" smtClean="0">
                <a:sym typeface="Wingdings"/>
              </a:rPr>
              <a:t>UT</a:t>
            </a:r>
            <a:r>
              <a:rPr lang="en-US" sz="1600" baseline="-25000" dirty="0" smtClean="0">
                <a:sym typeface="Wingdings"/>
              </a:rPr>
              <a:t>: </a:t>
            </a:r>
            <a:r>
              <a:rPr lang="en-US" sz="1600" dirty="0" smtClean="0">
                <a:sym typeface="Wingdings"/>
              </a:rPr>
              <a:t>+/-0.2 in 3 t-bins</a:t>
            </a:r>
            <a:endParaRPr lang="en-US" sz="1600" dirty="0" smtClean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9" r="7249"/>
          <a:stretch/>
        </p:blipFill>
        <p:spPr bwMode="auto">
          <a:xfrm>
            <a:off x="6317306" y="3357697"/>
            <a:ext cx="2828177" cy="19214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626087" y="302639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J/</a:t>
            </a:r>
            <a:r>
              <a:rPr lang="en-US" dirty="0" err="1" smtClean="0">
                <a:sym typeface="Wingdings"/>
              </a:rPr>
              <a:t>Ψ</a:t>
            </a:r>
            <a:r>
              <a:rPr lang="en-US" dirty="0" smtClean="0">
                <a:sym typeface="Wingdings"/>
              </a:rPr>
              <a:t>-rapidity </a:t>
            </a:r>
            <a:endParaRPr lang="en-US" dirty="0"/>
          </a:p>
        </p:txBody>
      </p:sp>
      <p:pic>
        <p:nvPicPr>
          <p:cNvPr id="24" name="Picture 23" descr="xq2V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/>
          <a:stretch/>
        </p:blipFill>
        <p:spPr>
          <a:xfrm>
            <a:off x="41969" y="4660348"/>
            <a:ext cx="3169639" cy="197567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856188" y="657749"/>
            <a:ext cx="2252843" cy="1513840"/>
            <a:chOff x="1005840" y="5262880"/>
            <a:chExt cx="2252843" cy="1513840"/>
          </a:xfrm>
        </p:grpSpPr>
        <p:grpSp>
          <p:nvGrpSpPr>
            <p:cNvPr id="25" name="Group 24"/>
            <p:cNvGrpSpPr/>
            <p:nvPr/>
          </p:nvGrpSpPr>
          <p:grpSpPr>
            <a:xfrm>
              <a:off x="1005840" y="5273040"/>
              <a:ext cx="2170135" cy="1503680"/>
              <a:chOff x="88901" y="3276600"/>
              <a:chExt cx="2919857" cy="2234692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901" y="3276600"/>
                <a:ext cx="2919857" cy="2234692"/>
              </a:xfrm>
              <a:prstGeom prst="rect">
                <a:avLst/>
              </a:prstGeom>
            </p:spPr>
          </p:pic>
          <p:cxnSp>
            <p:nvCxnSpPr>
              <p:cNvPr id="31" name="Straight Arrow Connector 30"/>
              <p:cNvCxnSpPr/>
              <p:nvPr/>
            </p:nvCxnSpPr>
            <p:spPr>
              <a:xfrm flipV="1">
                <a:off x="1737360" y="3921760"/>
                <a:ext cx="416560" cy="14224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>
                <a:glow rad="63500">
                  <a:srgbClr val="33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2153920" y="3737094"/>
                <a:ext cx="438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Z</a:t>
                </a:r>
                <a:r>
                  <a:rPr lang="en-US" b="1" baseline="30000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2</a:t>
                </a:r>
                <a:endParaRPr lang="en-US" b="1" baseline="300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069013" y="5262880"/>
              <a:ext cx="715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p/Au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91413" y="5273040"/>
              <a:ext cx="767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p/Au’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58240" y="6045200"/>
              <a:ext cx="53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p↑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80640" y="6177280"/>
              <a:ext cx="591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p’↑</a:t>
              </a:r>
              <a:endParaRPr lang="en-US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719885" y="625370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Run-15</a:t>
            </a:r>
            <a:r>
              <a:rPr lang="en-US" smtClean="0"/>
              <a:t>: ~300 </a:t>
            </a:r>
            <a:r>
              <a:rPr lang="en-US" dirty="0"/>
              <a:t>J/</a:t>
            </a:r>
            <a:r>
              <a:rPr lang="en-US" dirty="0" err="1"/>
              <a:t>Ψ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prel_dsigdpT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4" r="8146"/>
          <a:stretch/>
        </p:blipFill>
        <p:spPr>
          <a:xfrm>
            <a:off x="4790656" y="560633"/>
            <a:ext cx="2840383" cy="1912004"/>
          </a:xfrm>
          <a:prstGeom prst="rect">
            <a:avLst/>
          </a:prstGeom>
        </p:spPr>
      </p:pic>
      <p:pic>
        <p:nvPicPr>
          <p:cNvPr id="7" name="Picture 6" descr="figurer_upcdraw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5" y="331304"/>
            <a:ext cx="1361084" cy="14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 animBg="1"/>
      <p:bldP spid="21" grpId="0"/>
      <p:bldP spid="23" grpId="0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0" y="896739"/>
            <a:ext cx="8367117" cy="191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64291" tIns="32146" rIns="64291" bIns="32146"/>
          <a:lstStyle/>
          <a:p>
            <a:r>
              <a:rPr lang="en-US" dirty="0"/>
              <a:t>Forward Proton Tagging </a:t>
            </a:r>
            <a:r>
              <a:rPr lang="en-US" dirty="0" smtClean="0"/>
              <a:t>Upgrade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0" y="3100912"/>
            <a:ext cx="9144000" cy="32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351" bIns="0" anchor="ctr"/>
          <a:lstStyle/>
          <a:p>
            <a:pPr marL="34601">
              <a:spcBef>
                <a:spcPts val="615"/>
              </a:spcBef>
              <a:buClr>
                <a:srgbClr val="0000FF"/>
              </a:buClr>
              <a:buSzPct val="100000"/>
            </a:pPr>
            <a:r>
              <a:rPr lang="en-US" b="1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Verdana" charset="0"/>
              </a:rPr>
              <a:t>   Follow PAC recommendation to develop a solution to run pp2pp@STAR with </a:t>
            </a:r>
          </a:p>
          <a:p>
            <a:pPr marL="34601">
              <a:spcBef>
                <a:spcPts val="615"/>
              </a:spcBef>
              <a:buClr>
                <a:srgbClr val="0000FF"/>
              </a:buClr>
              <a:buSzPct val="100000"/>
            </a:pP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Verdana" charset="0"/>
              </a:rPr>
              <a:t>   std. physics data taking </a:t>
            </a: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 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No special </a:t>
            </a:r>
            <a:r>
              <a:rPr lang="en-US" dirty="0">
                <a:solidFill>
                  <a:srgbClr val="FF00FF"/>
                </a:solidFill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* running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any more</a:t>
            </a:r>
            <a:endParaRPr lang="en-US" dirty="0" smtClean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Verdana" charset="0"/>
            </a:endParaRPr>
          </a:p>
          <a:p>
            <a:pPr marL="320351" indent="-285750">
              <a:spcBef>
                <a:spcPts val="615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b="1" dirty="0" smtClean="0">
                <a:solidFill>
                  <a:srgbClr val="322F31"/>
                </a:solidFill>
                <a:latin typeface="Comic Sans MS"/>
                <a:ea typeface="ＭＳ Ｐゴシック" charset="0"/>
                <a:cs typeface="Comic Sans MS"/>
              </a:rPr>
              <a:t>should cover 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</a:rPr>
              <a:t>wide range in t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RPs at 15m &amp; 17m</a:t>
            </a:r>
            <a:endParaRPr lang="en-US" b="1" dirty="0">
              <a:latin typeface="Comic Sans MS"/>
              <a:ea typeface="ＭＳ Ｐゴシック" charset="0"/>
              <a:cs typeface="Comic Sans MS"/>
            </a:endParaRPr>
          </a:p>
          <a:p>
            <a:pPr marL="320351" indent="-285750">
              <a:spcBef>
                <a:spcPts val="501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b="1" dirty="0">
                <a:latin typeface="Comic Sans MS"/>
                <a:ea typeface="ＭＳ Ｐゴシック" charset="0"/>
                <a:cs typeface="Comic Sans MS"/>
                <a:sym typeface="Verdana" charset="0"/>
              </a:rPr>
              <a:t>Staged 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  <a:sym typeface="Verdana" charset="0"/>
              </a:rPr>
              <a:t>implementation</a:t>
            </a:r>
            <a:endParaRPr lang="en-US" sz="2400" b="1" dirty="0">
              <a:latin typeface="Comic Sans MS"/>
              <a:ea typeface="ＭＳ Ｐゴシック" charset="0"/>
              <a:cs typeface="Comic Sans MS"/>
            </a:endParaRP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Phase 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I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(currently installed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):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low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-t coverage</a:t>
            </a: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Phase 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II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(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proposed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) 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: for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larger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-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t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coverage</a:t>
            </a: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1</a:t>
            </a:r>
            <a:r>
              <a:rPr lang="en-US" sz="1600" baseline="300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st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step reuse Phase I RP at new location only in y </a:t>
            </a: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full phase-II: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new bigger acceptance RPs &amp; add RP in x-direction</a:t>
            </a:r>
          </a:p>
          <a:p>
            <a:pPr marL="1234751" lvl="2" indent="-285750">
              <a:spcBef>
                <a:spcPts val="422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/>
                <a:cs typeface="Comic Sans MS"/>
              </a:rPr>
              <a:t>full coverage in </a:t>
            </a:r>
            <a:r>
              <a:rPr lang="en-US" sz="1600" dirty="0" err="1">
                <a:latin typeface="Comic Sans MS"/>
                <a:cs typeface="Comic Sans MS"/>
                <a:sym typeface="Symbol" charset="0"/>
              </a:rPr>
              <a:t>φ</a:t>
            </a:r>
            <a:r>
              <a:rPr lang="en-US" sz="1600" dirty="0">
                <a:latin typeface="Comic Sans MS"/>
                <a:cs typeface="Comic Sans MS"/>
              </a:rPr>
              <a:t> not possible due to machine constraints </a:t>
            </a:r>
            <a:endParaRPr lang="en-US" sz="1600" b="1" dirty="0" smtClean="0">
              <a:latin typeface="Comic Sans MS"/>
              <a:ea typeface="ＭＳ Ｐゴシック" charset="0"/>
              <a:cs typeface="Comic Sans MS"/>
              <a:sym typeface="Wingdings"/>
            </a:endParaRPr>
          </a:p>
          <a:p>
            <a:pPr marL="32035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Good acceptance also for spectator protons from</a:t>
            </a:r>
          </a:p>
          <a:p>
            <a:pPr marL="34601">
              <a:spcBef>
                <a:spcPts val="422"/>
              </a:spcBef>
              <a:buClr>
                <a:srgbClr val="0000FF"/>
              </a:buClr>
            </a:pPr>
            <a:r>
              <a:rPr lang="en-US" b="1" dirty="0"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</a:rPr>
              <a:t>  deuterium and He-3 collisions</a:t>
            </a:r>
          </a:p>
          <a:p>
            <a:pPr marL="32035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endParaRPr lang="en-US" sz="1600" b="1" dirty="0" smtClean="0"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6097860" y="846711"/>
            <a:ext cx="1095419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>
                <a:ea typeface="ＭＳ Ｐゴシック" charset="0"/>
                <a:cs typeface="Gill Sans" charset="0"/>
              </a:rPr>
              <a:t>at 15-17m</a:t>
            </a:r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7548934" y="706384"/>
            <a:ext cx="1066745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 dirty="0">
                <a:ea typeface="ＭＳ Ｐゴシック" charset="0"/>
                <a:cs typeface="Gill Sans" charset="0"/>
              </a:rPr>
              <a:t>at 55-58m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880" y="3320203"/>
            <a:ext cx="1722120" cy="15798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281545" y="4956532"/>
            <a:ext cx="1862455" cy="1901468"/>
            <a:chOff x="7281545" y="3577167"/>
            <a:chExt cx="1862455" cy="19014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1545" y="3785090"/>
              <a:ext cx="1862455" cy="169354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461270" y="3577167"/>
              <a:ext cx="1173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full Phase-II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556105" y="3244679"/>
            <a:ext cx="157221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Phase-II: 1</a:t>
            </a:r>
            <a:r>
              <a:rPr lang="en-US" sz="1200" baseline="30000" dirty="0" smtClean="0">
                <a:solidFill>
                  <a:srgbClr val="0000FF"/>
                </a:solidFill>
              </a:rPr>
              <a:t>st</a:t>
            </a:r>
            <a:r>
              <a:rPr lang="en-US" sz="1200" dirty="0" smtClean="0">
                <a:solidFill>
                  <a:srgbClr val="0000FF"/>
                </a:solidFill>
              </a:rPr>
              <a:t> step</a:t>
            </a:r>
            <a:endParaRPr lang="en-US" sz="1200" dirty="0">
              <a:solidFill>
                <a:srgbClr val="0000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8167" y="2348044"/>
            <a:ext cx="7545918" cy="4508369"/>
            <a:chOff x="148166" y="2168127"/>
            <a:chExt cx="7545918" cy="4508369"/>
          </a:xfrm>
        </p:grpSpPr>
        <p:grpSp>
          <p:nvGrpSpPr>
            <p:cNvPr id="11" name="Group 10"/>
            <p:cNvGrpSpPr/>
            <p:nvPr/>
          </p:nvGrpSpPr>
          <p:grpSpPr>
            <a:xfrm>
              <a:off x="148166" y="2168127"/>
              <a:ext cx="5870848" cy="4508369"/>
              <a:chOff x="0" y="2148547"/>
              <a:chExt cx="5870848" cy="450836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148547"/>
                <a:ext cx="5870848" cy="4508369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100665" y="4730744"/>
                <a:ext cx="10466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st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step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 bwMode="auto">
            <a:xfrm>
              <a:off x="4191001" y="5408085"/>
              <a:ext cx="3503083" cy="28575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2681817" y="3788833"/>
              <a:ext cx="4811183" cy="1126067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807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The initial state IN AA Look?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1358606" y="6570339"/>
            <a:ext cx="1371967" cy="332631"/>
          </a:xfr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743189" y="6567130"/>
            <a:ext cx="1651548" cy="332630"/>
          </a:xfr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02990" y="28597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3" name="Picture 3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 r="7221" b="2837"/>
          <a:stretch/>
        </p:blipFill>
        <p:spPr bwMode="auto">
          <a:xfrm>
            <a:off x="0" y="952423"/>
            <a:ext cx="4042833" cy="27992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0" name="Straight Connector 39"/>
          <p:cNvCxnSpPr/>
          <p:nvPr/>
        </p:nvCxnSpPr>
        <p:spPr bwMode="auto">
          <a:xfrm flipV="1">
            <a:off x="1847637" y="2339476"/>
            <a:ext cx="899796" cy="65151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452543" y="2283596"/>
            <a:ext cx="1074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FF"/>
                </a:solidFill>
              </a:rPr>
              <a:t>direct photon</a:t>
            </a:r>
          </a:p>
          <a:p>
            <a:r>
              <a:rPr lang="en-US" sz="800" dirty="0" smtClean="0">
                <a:solidFill>
                  <a:srgbClr val="0000FF"/>
                </a:solidFill>
              </a:rPr>
              <a:t>2.8 &lt; </a:t>
            </a:r>
            <a:r>
              <a:rPr lang="en-US" sz="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sz="800" dirty="0" smtClean="0">
                <a:solidFill>
                  <a:srgbClr val="0000FF"/>
                </a:solidFill>
              </a:rPr>
              <a:t> &lt; 3.8</a:t>
            </a:r>
            <a:endParaRPr lang="en-US" sz="800" dirty="0">
              <a:solidFill>
                <a:srgbClr val="0000FF"/>
              </a:solidFill>
            </a:endParaRPr>
          </a:p>
        </p:txBody>
      </p:sp>
      <p:pic>
        <p:nvPicPr>
          <p:cNvPr id="42" name="EPS09vsEPPS16.pdf" descr="EPS09vsEPPS16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1532" r="55339" b="3063"/>
          <a:stretch/>
        </p:blipFill>
        <p:spPr>
          <a:xfrm>
            <a:off x="157261" y="4238716"/>
            <a:ext cx="2573241" cy="2353357"/>
          </a:xfrm>
          <a:prstGeom prst="rect">
            <a:avLst/>
          </a:prstGeom>
          <a:ln w="12700"/>
        </p:spPr>
      </p:pic>
      <p:sp>
        <p:nvSpPr>
          <p:cNvPr id="43" name="TextBox 42"/>
          <p:cNvSpPr txBox="1"/>
          <p:nvPr/>
        </p:nvSpPr>
        <p:spPr>
          <a:xfrm>
            <a:off x="409691" y="3830604"/>
            <a:ext cx="2579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Current knowledge including 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first LHC </a:t>
            </a:r>
            <a:r>
              <a:rPr lang="en-US" sz="1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data</a:t>
            </a: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82600" y="622860"/>
            <a:ext cx="341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pA@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RHIC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: unique kinematics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cxnSp>
        <p:nvCxnSpPr>
          <p:cNvPr id="52" name="Straight Connector 51"/>
          <p:cNvCxnSpPr/>
          <p:nvPr/>
        </p:nvCxnSpPr>
        <p:spPr bwMode="auto">
          <a:xfrm flipH="1">
            <a:off x="1161521" y="1082176"/>
            <a:ext cx="2514600" cy="17208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H="1">
            <a:off x="785283" y="2777626"/>
            <a:ext cx="400050" cy="6286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TextBox 64"/>
          <p:cNvSpPr txBox="1"/>
          <p:nvPr/>
        </p:nvSpPr>
        <p:spPr>
          <a:xfrm rot="19560000">
            <a:off x="2188698" y="1579596"/>
            <a:ext cx="851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FF"/>
                </a:solidFill>
              </a:rPr>
              <a:t>RHIC </a:t>
            </a:r>
            <a:r>
              <a:rPr lang="en-US" sz="800" dirty="0" err="1" smtClean="0">
                <a:solidFill>
                  <a:srgbClr val="0000FF"/>
                </a:solidFill>
              </a:rPr>
              <a:t>pA</a:t>
            </a:r>
            <a:r>
              <a:rPr lang="en-US" sz="800" dirty="0" smtClean="0">
                <a:solidFill>
                  <a:srgbClr val="0000FF"/>
                </a:solidFill>
              </a:rPr>
              <a:t> y≤4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061798" y="670251"/>
            <a:ext cx="4750018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can measure </a:t>
            </a:r>
            <a:r>
              <a:rPr lang="en-US" dirty="0" err="1" smtClean="0">
                <a:latin typeface="Comic Sans MS"/>
                <a:cs typeface="Comic Sans MS"/>
              </a:rPr>
              <a:t>nPDF</a:t>
            </a:r>
            <a:r>
              <a:rPr lang="en-US" dirty="0" smtClean="0">
                <a:latin typeface="Comic Sans MS"/>
                <a:cs typeface="Comic Sans MS"/>
              </a:rPr>
              <a:t> in a x-Q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 region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where nuclear effects are large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/>
                <a:cs typeface="Comic Sans MS"/>
              </a:rPr>
              <a:t>Q</a:t>
            </a:r>
            <a:r>
              <a:rPr lang="en-US" baseline="30000" dirty="0">
                <a:latin typeface="Comic Sans MS"/>
                <a:cs typeface="Comic Sans MS"/>
              </a:rPr>
              <a:t>2</a:t>
            </a:r>
            <a:r>
              <a:rPr lang="en-US" dirty="0">
                <a:latin typeface="Comic Sans MS"/>
                <a:cs typeface="Comic Sans MS"/>
              </a:rPr>
              <a:t> &gt; Q</a:t>
            </a:r>
            <a:r>
              <a:rPr lang="en-US" baseline="-25000" dirty="0">
                <a:latin typeface="Comic Sans MS"/>
                <a:cs typeface="Comic Sans MS"/>
              </a:rPr>
              <a:t>s</a:t>
            </a:r>
            <a:r>
              <a:rPr lang="en-US" baseline="30000" dirty="0">
                <a:latin typeface="Comic Sans MS"/>
                <a:cs typeface="Comic Sans MS"/>
              </a:rPr>
              <a:t>2</a:t>
            </a:r>
            <a:r>
              <a:rPr lang="en-US" dirty="0">
                <a:latin typeface="Comic Sans MS"/>
                <a:cs typeface="Comic Sans MS"/>
              </a:rPr>
              <a:t> over a wide range in </a:t>
            </a:r>
            <a:r>
              <a:rPr lang="en-US" dirty="0" smtClean="0">
                <a:latin typeface="Comic Sans MS"/>
                <a:cs typeface="Comic Sans MS"/>
              </a:rPr>
              <a:t>x</a:t>
            </a:r>
          </a:p>
          <a:p>
            <a:endParaRPr lang="en-US" sz="8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Observables free of final state effects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latin typeface="Comic Sans MS"/>
                <a:cs typeface="Comic Sans MS"/>
              </a:rPr>
              <a:t>Gluons: </a:t>
            </a:r>
            <a:r>
              <a:rPr lang="en-US" dirty="0" err="1" smtClean="0">
                <a:latin typeface="Comic Sans MS"/>
                <a:cs typeface="Comic Sans MS"/>
              </a:rPr>
              <a:t>R</a:t>
            </a:r>
            <a:r>
              <a:rPr lang="en-US" baseline="-25000" dirty="0" err="1" smtClean="0">
                <a:latin typeface="Comic Sans MS"/>
                <a:cs typeface="Comic Sans MS"/>
              </a:rPr>
              <a:t>pA</a:t>
            </a:r>
            <a:r>
              <a:rPr lang="en-US" dirty="0" smtClean="0">
                <a:latin typeface="Comic Sans MS"/>
                <a:cs typeface="Comic Sans MS"/>
              </a:rPr>
              <a:t> for direct photons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latin typeface="Comic Sans MS"/>
                <a:cs typeface="Comic Sans MS"/>
              </a:rPr>
              <a:t>Sea-quarks: </a:t>
            </a:r>
            <a:r>
              <a:rPr lang="en-US" dirty="0" err="1" smtClean="0">
                <a:latin typeface="Comic Sans MS"/>
                <a:cs typeface="Comic Sans MS"/>
              </a:rPr>
              <a:t>R</a:t>
            </a:r>
            <a:r>
              <a:rPr lang="en-US" baseline="-25000" dirty="0" err="1" smtClean="0">
                <a:latin typeface="Comic Sans MS"/>
                <a:cs typeface="Comic Sans MS"/>
              </a:rPr>
              <a:t>pA</a:t>
            </a:r>
            <a:r>
              <a:rPr lang="en-US" dirty="0" smtClean="0">
                <a:latin typeface="Comic Sans MS"/>
                <a:cs typeface="Comic Sans MS"/>
              </a:rPr>
              <a:t> for DY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Scan A-dependence prediction by 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saturation models</a:t>
            </a:r>
          </a:p>
          <a:p>
            <a:pPr lvl="1">
              <a:buClr>
                <a:srgbClr val="0000FF"/>
              </a:buClr>
            </a:pPr>
            <a:endParaRPr lang="en-US" sz="8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can access saturation regime at 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forward </a:t>
            </a:r>
            <a:r>
              <a:rPr lang="en-US" dirty="0" err="1" smtClean="0">
                <a:latin typeface="Comic Sans MS"/>
                <a:cs typeface="Comic Sans MS"/>
              </a:rPr>
              <a:t>rapidities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494" r="4206" b="1368"/>
          <a:stretch/>
        </p:blipFill>
        <p:spPr bwMode="auto">
          <a:xfrm>
            <a:off x="3145546" y="4196522"/>
            <a:ext cx="3237583" cy="2230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9" r="14645" b="2995"/>
          <a:stretch/>
        </p:blipFill>
        <p:spPr bwMode="auto">
          <a:xfrm>
            <a:off x="6558241" y="4218606"/>
            <a:ext cx="2530544" cy="22619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100615" y="3864482"/>
            <a:ext cx="363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</a:t>
            </a:r>
            <a:r>
              <a:rPr lang="en-US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: Direct Photon@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2.5 &lt;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&lt; 4.5 </a:t>
            </a:r>
          </a:p>
        </p:txBody>
      </p:sp>
    </p:spTree>
    <p:extLst>
      <p:ext uri="{BB962C8B-B14F-4D97-AF65-F5344CB8AC3E}">
        <p14:creationId xmlns:p14="http://schemas.microsoft.com/office/powerpoint/2010/main" val="388673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2667" y="0"/>
            <a:ext cx="9736667" cy="609600"/>
          </a:xfrm>
        </p:spPr>
        <p:txBody>
          <a:bodyPr/>
          <a:lstStyle/>
          <a:p>
            <a:r>
              <a:rPr lang="en-US" dirty="0" smtClean="0"/>
              <a:t>How Does The initial state IN AA Look?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0" y="606042"/>
            <a:ext cx="550663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3 conundrums of the initial state: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ea typeface="ＭＳ Ｐゴシック" charset="0"/>
                <a:cs typeface="Gill Sans" charset="0"/>
              </a:rPr>
              <a:t>What are the </a:t>
            </a:r>
            <a:r>
              <a:rPr lang="en-US" sz="1600" dirty="0" err="1" smtClean="0">
                <a:ea typeface="ＭＳ Ｐゴシック" charset="0"/>
                <a:cs typeface="Gill Sans" charset="0"/>
              </a:rPr>
              <a:t>nPDFs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 at low-x?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ea typeface="ＭＳ Ｐゴシック" charset="0"/>
                <a:cs typeface="Gill Sans" charset="0"/>
              </a:rPr>
              <a:t>How </a:t>
            </a:r>
            <a:r>
              <a:rPr lang="en-US" sz="1600" dirty="0">
                <a:ea typeface="ＭＳ Ｐゴシック" charset="0"/>
                <a:cs typeface="Gill Sans" charset="0"/>
              </a:rPr>
              <a:t>saturated is the initial state of the nucleus?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ea typeface="ＭＳ Ｐゴシック" charset="0"/>
                <a:cs typeface="Gill Sans" charset="0"/>
              </a:rPr>
              <a:t>What </a:t>
            </a:r>
            <a:r>
              <a:rPr lang="en-US" sz="1600" dirty="0">
                <a:ea typeface="ＭＳ Ｐゴシック" charset="0"/>
                <a:cs typeface="Gill Sans" charset="0"/>
              </a:rPr>
              <a:t>is the spatial transverse 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distributions </a:t>
            </a:r>
            <a:r>
              <a:rPr lang="en-US" sz="1600" dirty="0">
                <a:ea typeface="ＭＳ Ｐゴシック" charset="0"/>
                <a:cs typeface="Gill Sans" charset="0"/>
              </a:rPr>
              <a:t/>
            </a:r>
            <a:br>
              <a:rPr lang="en-US" sz="1600" dirty="0">
                <a:ea typeface="ＭＳ Ｐゴシック" charset="0"/>
                <a:cs typeface="Gill Sans" charset="0"/>
              </a:rPr>
            </a:br>
            <a:r>
              <a:rPr lang="en-US" sz="1600" dirty="0">
                <a:ea typeface="ＭＳ Ｐゴシック" charset="0"/>
                <a:cs typeface="Gill Sans" charset="0"/>
              </a:rPr>
              <a:t>of nucleons and gluons?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ea typeface="ＭＳ Ｐゴシック" charset="0"/>
                <a:cs typeface="Gill Sans" charset="0"/>
              </a:rPr>
              <a:t>How </a:t>
            </a:r>
            <a:r>
              <a:rPr lang="en-US" sz="1600" dirty="0">
                <a:ea typeface="ＭＳ Ｐゴシック" charset="0"/>
                <a:cs typeface="Gill Sans" charset="0"/>
              </a:rPr>
              <a:t>much does the spatial distribution </a:t>
            </a:r>
          </a:p>
          <a:p>
            <a:pPr>
              <a:buClr>
                <a:srgbClr val="0000FF"/>
              </a:buClr>
            </a:pPr>
            <a:r>
              <a:rPr lang="en-US" sz="1600" dirty="0" smtClean="0">
                <a:ea typeface="ＭＳ Ｐゴシック" charset="0"/>
                <a:cs typeface="Gill Sans" charset="0"/>
              </a:rPr>
              <a:t>         fluctuate</a:t>
            </a:r>
            <a:r>
              <a:rPr lang="en-US" sz="1600" dirty="0">
                <a:ea typeface="ＭＳ Ｐゴシック" charset="0"/>
                <a:cs typeface="Gill Sans" charset="0"/>
              </a:rPr>
              <a:t>? Lumpiness, hot-spots etc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.</a:t>
            </a:r>
            <a:endParaRPr lang="en-US" sz="1600" dirty="0">
              <a:ea typeface="ＭＳ Ｐゴシック" charset="0"/>
              <a:cs typeface="Gill Sans" charset="0"/>
            </a:endParaRPr>
          </a:p>
        </p:txBody>
      </p:sp>
      <p:pic>
        <p:nvPicPr>
          <p:cNvPr id="20" name="Picture 19" descr="sat.xQ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2795" r="2524" b="2185"/>
          <a:stretch/>
        </p:blipFill>
        <p:spPr>
          <a:xfrm>
            <a:off x="112283" y="2602118"/>
            <a:ext cx="3788833" cy="35659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52958" y="3289306"/>
            <a:ext cx="49143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/>
              <a:t>Rapid rise in gluons described naturally by linear </a:t>
            </a:r>
            <a:r>
              <a:rPr lang="en-US" sz="1600" b="0" dirty="0" err="1"/>
              <a:t>pQCD</a:t>
            </a:r>
            <a:r>
              <a:rPr lang="en-US" sz="1600" b="0" dirty="0"/>
              <a:t> evolution equations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 smtClean="0"/>
              <a:t>This </a:t>
            </a:r>
            <a:r>
              <a:rPr lang="en-US" sz="1600" b="0" dirty="0"/>
              <a:t>rise cannot increase forever - limits on the cross-</a:t>
            </a:r>
            <a:r>
              <a:rPr lang="en-US" sz="1600" b="0" dirty="0" smtClean="0"/>
              <a:t>section</a:t>
            </a:r>
          </a:p>
          <a:p>
            <a:pPr lvl="1">
              <a:buClr>
                <a:srgbClr val="0000FF"/>
              </a:buClr>
            </a:pPr>
            <a:r>
              <a:rPr lang="en-US" sz="1600" b="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1600" b="0" dirty="0" smtClean="0"/>
              <a:t>non</a:t>
            </a:r>
            <a:r>
              <a:rPr lang="en-US" sz="1600" b="0" dirty="0"/>
              <a:t>-linear </a:t>
            </a:r>
            <a:r>
              <a:rPr lang="en-US" sz="1600" b="0" dirty="0" err="1"/>
              <a:t>pQCD</a:t>
            </a:r>
            <a:r>
              <a:rPr lang="en-US" sz="1600" b="0" dirty="0"/>
              <a:t> evolution equations provide a natural way to tame </a:t>
            </a:r>
            <a:r>
              <a:rPr lang="en-US" sz="1600" b="0" dirty="0" smtClean="0"/>
              <a:t>this growth </a:t>
            </a:r>
            <a:r>
              <a:rPr lang="en-US" sz="1600" b="0" dirty="0"/>
              <a:t>and lead to a saturation of gluons, </a:t>
            </a:r>
            <a:r>
              <a:rPr lang="en-US" sz="1600" b="0" dirty="0" smtClean="0"/>
              <a:t>characterized </a:t>
            </a:r>
            <a:r>
              <a:rPr lang="en-US" sz="1600" b="0" dirty="0"/>
              <a:t>by the </a:t>
            </a:r>
            <a:r>
              <a:rPr lang="en-US" sz="1600" b="0" dirty="0" smtClean="0"/>
              <a:t>saturation scale Q</a:t>
            </a:r>
            <a:r>
              <a:rPr lang="en-US" sz="1600" b="0" baseline="30000" dirty="0" smtClean="0"/>
              <a:t>2</a:t>
            </a:r>
            <a:r>
              <a:rPr lang="en-US" sz="1600" b="0" baseline="-25000" dirty="0" smtClean="0"/>
              <a:t>s</a:t>
            </a:r>
            <a:r>
              <a:rPr lang="en-US" sz="1600" b="0" dirty="0" smtClean="0"/>
              <a:t>(</a:t>
            </a:r>
            <a:r>
              <a:rPr lang="en-US" sz="1600" b="0" dirty="0"/>
              <a:t>x)</a:t>
            </a:r>
            <a:endParaRPr lang="en-US" sz="1600" dirty="0"/>
          </a:p>
        </p:txBody>
      </p:sp>
      <p:pic>
        <p:nvPicPr>
          <p:cNvPr id="22" name="Picture 21" descr="recomb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13" y="5327985"/>
            <a:ext cx="5143500" cy="7747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852420" y="1312081"/>
            <a:ext cx="4203236" cy="1967339"/>
            <a:chOff x="4940764" y="958705"/>
            <a:chExt cx="4203236" cy="1967339"/>
          </a:xfrm>
        </p:grpSpPr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8703374"/>
                </p:ext>
              </p:extLst>
            </p:nvPr>
          </p:nvGraphicFramePr>
          <p:xfrm>
            <a:off x="6045136" y="958705"/>
            <a:ext cx="1536700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6" name="Equation" r:id="rId5" imgW="1536700" imgH="596900" progId="Equation.DSMT4">
                    <p:embed/>
                  </p:oleObj>
                </mc:Choice>
                <mc:Fallback>
                  <p:oleObj name="Equation" r:id="rId5" imgW="1536700" imgH="596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45136" y="958705"/>
                          <a:ext cx="1536700" cy="596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5" name="Group 11"/>
            <p:cNvGrpSpPr>
              <a:grpSpLocks/>
            </p:cNvGrpSpPr>
            <p:nvPr/>
          </p:nvGrpSpPr>
          <p:grpSpPr bwMode="auto">
            <a:xfrm>
              <a:off x="4940764" y="1335480"/>
              <a:ext cx="4084640" cy="1290638"/>
              <a:chOff x="1183" y="664"/>
              <a:chExt cx="2573" cy="813"/>
            </a:xfrm>
          </p:grpSpPr>
          <p:pic>
            <p:nvPicPr>
              <p:cNvPr id="27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3" y="664"/>
                <a:ext cx="598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10"/>
              <p:cNvSpPr>
                <a:spLocks/>
              </p:cNvSpPr>
              <p:nvPr/>
            </p:nvSpPr>
            <p:spPr bwMode="auto">
              <a:xfrm>
                <a:off x="1428" y="805"/>
                <a:ext cx="2328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1275" bIns="0"/>
              <a:lstStyle/>
              <a:p>
                <a:pPr marL="41275" algn="ctr">
                  <a:spcBef>
                    <a:spcPts val="450"/>
                  </a:spcBef>
                </a:pP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Times New Roman Italic" charset="0"/>
                  </a:rPr>
                  <a:t>L</a:t>
                </a: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 ~ (2</a:t>
                </a: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Times New Roman Italic" charset="0"/>
                  </a:rPr>
                  <a:t>m</a:t>
                </a:r>
                <a:r>
                  <a:rPr lang="en-US" sz="1600" baseline="-230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Times New Roman Italic" charset="0"/>
                  </a:rPr>
                  <a:t>N </a:t>
                </a: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Times New Roman Italic" charset="0"/>
                  </a:rPr>
                  <a:t>x</a:t>
                </a: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)</a:t>
                </a:r>
                <a:r>
                  <a:rPr lang="en-US" sz="1600" baseline="300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-1</a:t>
                </a: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 &gt; 2 R</a:t>
                </a:r>
                <a:r>
                  <a:rPr lang="en-US" sz="1600" baseline="-230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A</a:t>
                </a: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 ~ A</a:t>
                </a:r>
                <a:r>
                  <a:rPr lang="en-US" sz="1600" baseline="300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1/3</a:t>
                </a:r>
              </a:p>
              <a:p>
                <a:pPr marL="41275" algn="ctr">
                  <a:spcBef>
                    <a:spcPts val="450"/>
                  </a:spcBef>
                </a:pP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Probe interacts </a:t>
                </a:r>
                <a:endParaRPr lang="en-US" sz="1600" dirty="0" smtClean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endParaRPr>
              </a:p>
              <a:p>
                <a:pPr marL="41275" algn="ctr">
                  <a:spcBef>
                    <a:spcPts val="450"/>
                  </a:spcBef>
                </a:pPr>
                <a:r>
                  <a:rPr lang="en-US" sz="1600" dirty="0" smtClean="0">
                    <a:solidFill>
                      <a:srgbClr val="0000DA"/>
                    </a:solidFill>
                    <a:latin typeface="Comic Sans MS Bold"/>
                    <a:ea typeface="ＭＳ Ｐゴシック" charset="0"/>
                    <a:cs typeface="Comic Sans MS Bold"/>
                    <a:sym typeface="Times New Roman Bold Italic" charset="0"/>
                  </a:rPr>
                  <a:t>coherently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with all nucleons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227543" y="2587490"/>
              <a:ext cx="39164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Gold</a:t>
              </a:r>
              <a:r>
                <a:rPr lang="en-US" sz="1600" dirty="0" smtClean="0"/>
                <a:t>: </a:t>
              </a:r>
              <a:r>
                <a:rPr lang="en-US" sz="1600" dirty="0" smtClean="0">
                  <a:solidFill>
                    <a:srgbClr val="0000FF"/>
                  </a:solidFill>
                </a:rPr>
                <a:t>197 </a:t>
              </a:r>
              <a:r>
                <a:rPr lang="en-US" sz="1600" dirty="0">
                  <a:solidFill>
                    <a:srgbClr val="0000FF"/>
                  </a:solidFill>
                </a:rPr>
                <a:t>times </a:t>
              </a:r>
              <a:r>
                <a:rPr lang="en-US" sz="1600" dirty="0" smtClean="0">
                  <a:solidFill>
                    <a:srgbClr val="0000FF"/>
                  </a:solidFill>
                </a:rPr>
                <a:t>smaller effective</a:t>
              </a:r>
              <a:r>
                <a:rPr lang="en-US" sz="1600" dirty="0" smtClean="0"/>
                <a:t> </a:t>
              </a:r>
              <a:r>
                <a:rPr lang="en-US" sz="1600" i="1" dirty="0" smtClean="0">
                  <a:solidFill>
                    <a:srgbClr val="0000FF"/>
                  </a:solidFill>
                </a:rPr>
                <a:t>x </a:t>
              </a:r>
              <a:r>
                <a:rPr lang="en-US" sz="1600" dirty="0" smtClean="0">
                  <a:solidFill>
                    <a:srgbClr val="0000FF"/>
                  </a:solidFill>
                </a:rPr>
                <a:t>!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1358606" y="6570339"/>
            <a:ext cx="1371967" cy="332631"/>
          </a:xfr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743189" y="6567130"/>
            <a:ext cx="1651548" cy="332630"/>
          </a:xfr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713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Studying non-linear effects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5" name="Rectangle 16"/>
          <p:cNvSpPr txBox="1">
            <a:spLocks noChangeArrowheads="1"/>
          </p:cNvSpPr>
          <p:nvPr/>
        </p:nvSpPr>
        <p:spPr>
          <a:xfrm>
            <a:off x="125905" y="572060"/>
            <a:ext cx="6324600" cy="2362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dirty="0" smtClean="0">
                <a:solidFill>
                  <a:srgbClr val="0000FF"/>
                </a:solidFill>
                <a:latin typeface="Times New Roman" charset="0"/>
              </a:rPr>
              <a:t>Scattering of electrons off nuclei: </a:t>
            </a:r>
          </a:p>
          <a:p>
            <a:pPr eaLnBrk="1" hangingPunct="1"/>
            <a:r>
              <a:rPr lang="en-US" dirty="0" smtClean="0">
                <a:latin typeface="Times New Roman" charset="0"/>
              </a:rPr>
              <a:t>Probes interact over distances </a:t>
            </a:r>
            <a:r>
              <a:rPr lang="en-US" i="1" dirty="0" smtClean="0">
                <a:latin typeface="Times New Roman" charset="0"/>
              </a:rPr>
              <a:t>L</a:t>
            </a:r>
            <a:r>
              <a:rPr lang="en-US" dirty="0" smtClean="0">
                <a:latin typeface="Times New Roman" charset="0"/>
              </a:rPr>
              <a:t> ~ (2</a:t>
            </a:r>
            <a:r>
              <a:rPr lang="en-US" i="1" dirty="0" smtClean="0">
                <a:latin typeface="Times New Roman" charset="0"/>
              </a:rPr>
              <a:t>m</a:t>
            </a:r>
            <a:r>
              <a:rPr lang="en-US" i="1" baseline="-25000" dirty="0" smtClean="0">
                <a:latin typeface="Times New Roman" charset="0"/>
              </a:rPr>
              <a:t>N </a:t>
            </a:r>
            <a:r>
              <a:rPr lang="en-US" i="1" dirty="0" smtClean="0">
                <a:latin typeface="Times New Roman" charset="0"/>
              </a:rPr>
              <a:t>x</a:t>
            </a:r>
            <a:r>
              <a:rPr lang="en-US" dirty="0" smtClean="0">
                <a:latin typeface="Times New Roman" charset="0"/>
              </a:rPr>
              <a:t>)</a:t>
            </a:r>
            <a:r>
              <a:rPr lang="en-US" baseline="30000" dirty="0" smtClean="0">
                <a:latin typeface="Times New Roman" charset="0"/>
              </a:rPr>
              <a:t>-1</a:t>
            </a:r>
          </a:p>
          <a:p>
            <a:pPr eaLnBrk="1" hangingPunct="1"/>
            <a:r>
              <a:rPr lang="en-US" dirty="0" smtClean="0">
                <a:latin typeface="Times New Roman" charset="0"/>
              </a:rPr>
              <a:t>For </a:t>
            </a:r>
            <a:r>
              <a:rPr lang="en-US" i="1" dirty="0" smtClean="0">
                <a:latin typeface="Times New Roman" charset="0"/>
              </a:rPr>
              <a:t>L</a:t>
            </a:r>
            <a:r>
              <a:rPr lang="en-US" dirty="0" smtClean="0">
                <a:latin typeface="Times New Roman" charset="0"/>
              </a:rPr>
              <a:t> &gt; 2 R</a:t>
            </a:r>
            <a:r>
              <a:rPr lang="en-US" baseline="-25000" dirty="0" smtClean="0">
                <a:latin typeface="Times New Roman" charset="0"/>
              </a:rPr>
              <a:t>A</a:t>
            </a:r>
            <a:r>
              <a:rPr lang="en-US" dirty="0" smtClean="0">
                <a:latin typeface="Times New Roman" charset="0"/>
              </a:rPr>
              <a:t> ~ A</a:t>
            </a:r>
            <a:r>
              <a:rPr lang="en-US" baseline="30000" dirty="0" smtClean="0">
                <a:latin typeface="Times New Roman" charset="0"/>
              </a:rPr>
              <a:t>1/3</a:t>
            </a:r>
            <a:r>
              <a:rPr lang="en-US" dirty="0" smtClean="0">
                <a:latin typeface="Times New Roman" charset="0"/>
              </a:rPr>
              <a:t> probe cannot distinguish between nucleons in front or back of nucleon </a:t>
            </a:r>
          </a:p>
          <a:p>
            <a:pPr eaLnBrk="1" hangingPunct="1"/>
            <a:r>
              <a:rPr lang="en-US" dirty="0" smtClean="0">
                <a:latin typeface="Times New Roman" charset="0"/>
              </a:rPr>
              <a:t>Probe interacts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</a:rPr>
              <a:t>coherently</a:t>
            </a:r>
            <a:r>
              <a:rPr lang="en-US" dirty="0" smtClean="0">
                <a:solidFill>
                  <a:srgbClr val="0000FF"/>
                </a:solidFill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with all nucleons</a:t>
            </a:r>
          </a:p>
          <a:p>
            <a:pPr eaLnBrk="1" hangingPunct="1"/>
            <a:endParaRPr lang="en-US" dirty="0" smtClean="0">
              <a:latin typeface="Times New Roman" charset="0"/>
            </a:endParaRPr>
          </a:p>
          <a:p>
            <a:pPr eaLnBrk="1" hangingPunct="1"/>
            <a:endParaRPr lang="en-US" sz="2600" dirty="0" smtClean="0">
              <a:latin typeface="Times New Roman" charset="0"/>
            </a:endParaRPr>
          </a:p>
          <a:p>
            <a:pPr eaLnBrk="1" hangingPunct="1"/>
            <a:endParaRPr lang="en-US" sz="2600" dirty="0" smtClean="0">
              <a:latin typeface="Times New Roman" charset="0"/>
            </a:endParaRPr>
          </a:p>
          <a:p>
            <a:pPr eaLnBrk="1" hangingPunct="1"/>
            <a:endParaRPr lang="en-US" sz="2600" dirty="0" smtClean="0">
              <a:latin typeface="Times New Roman" charset="0"/>
            </a:endParaRPr>
          </a:p>
          <a:p>
            <a:pPr eaLnBrk="1" hangingPunct="1"/>
            <a:endParaRPr lang="en-US" sz="2600" dirty="0">
              <a:latin typeface="Times New Roman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848333" y="3661957"/>
            <a:ext cx="171450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651108" y="3611157"/>
            <a:ext cx="1841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200">
              <a:latin typeface="Times New Roman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47383" y="4131857"/>
            <a:ext cx="35445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Nuclear </a:t>
            </a:r>
            <a:r>
              <a:rPr lang="ja-JP" alt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“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Oomph</a:t>
            </a:r>
            <a:r>
              <a:rPr lang="ja-JP" alt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”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 Factor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Pocket Formula:</a:t>
            </a:r>
          </a:p>
        </p:txBody>
      </p:sp>
      <p:pic>
        <p:nvPicPr>
          <p:cNvPr id="9" name="Picture 17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783" y="726669"/>
            <a:ext cx="16097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271671" y="5404695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x-none" sz="2400" dirty="0">
                <a:solidFill>
                  <a:srgbClr val="0000FF"/>
                </a:solidFill>
                <a:latin typeface="Times New Roman" charset="0"/>
                <a:ea typeface="+mn-ea"/>
              </a:rPr>
              <a:t>Enhancement of </a:t>
            </a:r>
            <a:r>
              <a:rPr lang="en-US" altLang="x-none" sz="2400" i="1" dirty="0">
                <a:solidFill>
                  <a:srgbClr val="0000FF"/>
                </a:solidFill>
                <a:latin typeface="Times New Roman" charset="0"/>
                <a:ea typeface="+mn-ea"/>
              </a:rPr>
              <a:t>Q</a:t>
            </a:r>
            <a:r>
              <a:rPr lang="en-US" altLang="x-none" sz="2400" i="1" baseline="-25000" dirty="0">
                <a:solidFill>
                  <a:srgbClr val="0000FF"/>
                </a:solidFill>
                <a:latin typeface="Times New Roman" charset="0"/>
                <a:ea typeface="+mn-ea"/>
              </a:rPr>
              <a:t>S</a:t>
            </a:r>
            <a:r>
              <a:rPr lang="en-US" altLang="x-none" sz="2400" dirty="0">
                <a:solidFill>
                  <a:srgbClr val="0000FF"/>
                </a:solidFill>
                <a:latin typeface="Times New Roman" charset="0"/>
                <a:ea typeface="+mn-ea"/>
              </a:rPr>
              <a:t> with A </a:t>
            </a:r>
            <a:r>
              <a:rPr lang="en-US" altLang="x-none" sz="2400" dirty="0">
                <a:latin typeface="Times New Roman" charset="0"/>
                <a:ea typeface="+mn-ea"/>
                <a:sym typeface="Symbol" charset="2"/>
              </a:rPr>
              <a:t></a:t>
            </a:r>
            <a:r>
              <a:rPr lang="en-US" altLang="x-none" sz="2400" dirty="0">
                <a:latin typeface="Times New Roman" charset="0"/>
                <a:ea typeface="+mn-ea"/>
              </a:rPr>
              <a:t> non-linear QCD regime reached at significantly lower energy in A than in proton</a:t>
            </a:r>
          </a:p>
        </p:txBody>
      </p:sp>
      <p:graphicFrame>
        <p:nvGraphicFramePr>
          <p:cNvPr id="11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724294"/>
              </p:ext>
            </p:extLst>
          </p:nvPr>
        </p:nvGraphicFramePr>
        <p:xfrm>
          <a:off x="4046606" y="4003675"/>
          <a:ext cx="2743200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" name="Equation" r:id="rId4" imgW="16711111" imgH="6044444" progId="Equation.DSMT4">
                  <p:embed/>
                </p:oleObj>
              </mc:Choice>
              <mc:Fallback>
                <p:oleObj name="Equation" r:id="rId4" imgW="16711111" imgH="604444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6606" y="4003675"/>
                        <a:ext cx="2743200" cy="9921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949688"/>
              </p:ext>
            </p:extLst>
          </p:nvPr>
        </p:nvGraphicFramePr>
        <p:xfrm>
          <a:off x="323583" y="2936469"/>
          <a:ext cx="8077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5" name="Equation" r:id="rId6" imgW="18285714" imgH="1726984" progId="Equation.DSMT4">
                  <p:embed/>
                </p:oleObj>
              </mc:Choice>
              <mc:Fallback>
                <p:oleObj name="Equation" r:id="rId6" imgW="18285714" imgH="172698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83" y="2936469"/>
                        <a:ext cx="8077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370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Helicity</a:t>
            </a:r>
            <a:r>
              <a:rPr lang="en-US" dirty="0" smtClean="0"/>
              <a:t> structure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4578907" y="440267"/>
            <a:ext cx="10026" cy="604307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0" y="914400"/>
            <a:ext cx="9144000" cy="846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038290" y="56726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Gluon </a:t>
            </a:r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Helicity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3093" y="575732"/>
            <a:ext cx="241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light Quark </a:t>
            </a:r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Helicity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3" name="Picture 12" descr="W_Boson_Production_Illustration-60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20" y="936333"/>
            <a:ext cx="2792685" cy="1629066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667125"/>
              </p:ext>
            </p:extLst>
          </p:nvPr>
        </p:nvGraphicFramePr>
        <p:xfrm>
          <a:off x="92083" y="2515659"/>
          <a:ext cx="3279635" cy="510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9" name="Equation" r:id="rId4" imgW="5791200" imgH="901700" progId="Equation.DSMT4">
                  <p:embed/>
                </p:oleObj>
              </mc:Choice>
              <mc:Fallback>
                <p:oleObj name="Equation" r:id="rId4" imgW="5791200" imgH="901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83" y="2515659"/>
                        <a:ext cx="3279635" cy="51064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62"/>
          <p:cNvGrpSpPr/>
          <p:nvPr/>
        </p:nvGrpSpPr>
        <p:grpSpPr>
          <a:xfrm>
            <a:off x="0" y="3011703"/>
            <a:ext cx="3862917" cy="276999"/>
            <a:chOff x="289560" y="4703128"/>
            <a:chExt cx="5526723" cy="276999"/>
          </a:xfrm>
        </p:grpSpPr>
        <p:sp>
          <p:nvSpPr>
            <p:cNvPr id="16" name="Text Box 44"/>
            <p:cNvSpPr txBox="1">
              <a:spLocks noChangeArrowheads="1"/>
            </p:cNvSpPr>
            <p:nvPr/>
          </p:nvSpPr>
          <p:spPr bwMode="auto">
            <a:xfrm>
              <a:off x="289560" y="4703128"/>
              <a:ext cx="552672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latin typeface="Comic Sans MS"/>
                  <a:cs typeface="Comic Sans MS"/>
                </a:rPr>
                <a:t>Similar expression for W</a:t>
              </a:r>
              <a:r>
                <a:rPr lang="en-US" sz="1200" b="1" baseline="30000" dirty="0">
                  <a:latin typeface="Comic Sans MS"/>
                  <a:cs typeface="Comic Sans MS"/>
                </a:rPr>
                <a:t>-</a:t>
              </a:r>
              <a:r>
                <a:rPr lang="en-US" sz="1200" b="1" dirty="0">
                  <a:latin typeface="Comic Sans MS"/>
                  <a:cs typeface="Comic Sans MS"/>
                </a:rPr>
                <a:t> to get </a:t>
              </a:r>
              <a:r>
                <a:rPr lang="el-GR" sz="1200" b="1" dirty="0" smtClean="0">
                  <a:latin typeface="Comic Sans MS"/>
                  <a:ea typeface="Tahoma" charset="0"/>
                  <a:cs typeface="Comic Sans MS"/>
                </a:rPr>
                <a:t>Δ</a:t>
              </a:r>
              <a:r>
                <a:rPr lang="en-US" sz="1200" b="1" dirty="0" smtClean="0">
                  <a:latin typeface="Comic Sans MS"/>
                  <a:ea typeface="Tahoma" charset="0"/>
                  <a:cs typeface="Comic Sans MS"/>
                </a:rPr>
                <a:t>   and </a:t>
              </a:r>
              <a:r>
                <a:rPr lang="el-GR" sz="1200" b="1" dirty="0" smtClean="0">
                  <a:latin typeface="Comic Sans MS"/>
                  <a:cs typeface="Comic Sans MS"/>
                </a:rPr>
                <a:t>Δ</a:t>
              </a:r>
              <a:r>
                <a:rPr lang="en-US" sz="1200" b="1" dirty="0" smtClean="0">
                  <a:latin typeface="Comic Sans MS"/>
                  <a:cs typeface="Comic Sans MS"/>
                </a:rPr>
                <a:t>d</a:t>
              </a:r>
              <a:endParaRPr lang="el-GR" sz="1200" b="1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0076389"/>
                </p:ext>
              </p:extLst>
            </p:nvPr>
          </p:nvGraphicFramePr>
          <p:xfrm>
            <a:off x="4203435" y="4747893"/>
            <a:ext cx="177800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0" name="Equation" r:id="rId6" imgW="177800" imgH="190500" progId="Equation.DSMT4">
                    <p:embed/>
                  </p:oleObj>
                </mc:Choice>
                <mc:Fallback>
                  <p:oleObj name="Equation" r:id="rId6" imgW="177800" imgH="1905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03435" y="4747893"/>
                          <a:ext cx="177800" cy="190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TextBox 17"/>
          <p:cNvSpPr txBox="1"/>
          <p:nvPr/>
        </p:nvSpPr>
        <p:spPr>
          <a:xfrm>
            <a:off x="158835" y="3380847"/>
            <a:ext cx="399340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 err="1">
                <a:latin typeface="Comic Sans MS"/>
                <a:cs typeface="Comic Sans MS"/>
              </a:rPr>
              <a:t>Ws</a:t>
            </a:r>
            <a:r>
              <a:rPr lang="en-US" sz="1600" dirty="0">
                <a:latin typeface="Comic Sans MS"/>
                <a:cs typeface="Comic Sans MS"/>
              </a:rPr>
              <a:t> naturally separate quark flavors </a:t>
            </a:r>
          </a:p>
          <a:p>
            <a:pPr marL="285750" indent="-285750">
              <a:spcBef>
                <a:spcPts val="0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rapidity: sea vs. valence quarks</a:t>
            </a:r>
          </a:p>
          <a:p>
            <a:pPr>
              <a:spcBef>
                <a:spcPts val="0"/>
              </a:spcBef>
              <a:buClr>
                <a:srgbClr val="0000FF"/>
              </a:buClr>
            </a:pPr>
            <a:endParaRPr lang="en-US" sz="800" dirty="0">
              <a:latin typeface="Comic Sans MS"/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sz="1600" dirty="0" err="1">
                <a:latin typeface="Comic Sans MS"/>
                <a:cs typeface="Comic Sans MS"/>
              </a:rPr>
              <a:t>Ws</a:t>
            </a:r>
            <a:r>
              <a:rPr lang="en-US" sz="1600" dirty="0">
                <a:latin typeface="Comic Sans MS"/>
                <a:cs typeface="Comic Sans MS"/>
              </a:rPr>
              <a:t> are maximally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parity violating 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err="1">
                <a:latin typeface="Comic Sans MS"/>
                <a:cs typeface="Comic Sans MS"/>
              </a:rPr>
              <a:t>Ws</a:t>
            </a:r>
            <a:r>
              <a:rPr lang="en-US" sz="1600" dirty="0">
                <a:latin typeface="Comic Sans MS"/>
                <a:cs typeface="Comic Sans MS"/>
              </a:rPr>
              <a:t> couple only to one </a:t>
            </a:r>
            <a:r>
              <a:rPr lang="en-US" sz="1600" dirty="0" err="1">
                <a:latin typeface="Comic Sans MS"/>
                <a:cs typeface="Comic Sans MS"/>
              </a:rPr>
              <a:t>parton</a:t>
            </a: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err="1">
                <a:latin typeface="Comic Sans MS"/>
                <a:cs typeface="Comic Sans MS"/>
              </a:rPr>
              <a:t>helicity</a:t>
            </a:r>
            <a:endParaRPr lang="en-US" sz="1600" dirty="0">
              <a:latin typeface="Comic Sans MS"/>
              <a:cs typeface="Comic Sans MS"/>
            </a:endParaRPr>
          </a:p>
          <a:p>
            <a:endParaRPr lang="en-US" sz="800" u="sng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1600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Complementary to SIDIS: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very high Q</a:t>
            </a:r>
            <a:r>
              <a:rPr lang="en-US" sz="1600" baseline="30000" dirty="0" smtClean="0">
                <a:latin typeface="Comic Sans MS"/>
                <a:cs typeface="Comic Sans MS"/>
              </a:rPr>
              <a:t>2</a:t>
            </a:r>
            <a:r>
              <a:rPr lang="en-US" sz="1600" dirty="0" smtClean="0">
                <a:latin typeface="Comic Sans MS"/>
                <a:cs typeface="Comic Sans MS"/>
              </a:rPr>
              <a:t>-scale 6400 GeV</a:t>
            </a:r>
            <a:r>
              <a:rPr lang="en-US" sz="1600" baseline="30000" dirty="0" smtClean="0">
                <a:latin typeface="Comic Sans MS"/>
                <a:cs typeface="Comic Sans MS"/>
              </a:rPr>
              <a:t>2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extremely clean theoretically 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No Fragmentation function 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stringent test on theory approach </a:t>
            </a:r>
          </a:p>
          <a:p>
            <a:r>
              <a:rPr lang="en-US" sz="16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 for SIDIS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  <a:sym typeface="Wingdings"/>
              </a:rPr>
              <a:t>     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UNIVERSALITY of PDFs</a:t>
            </a:r>
            <a:endParaRPr lang="en-US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09066" y="980544"/>
            <a:ext cx="3381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Golden Channel: </a:t>
            </a:r>
            <a:r>
              <a:rPr lang="en-US" dirty="0" smtClean="0">
                <a:latin typeface="Comic Sans MS"/>
                <a:cs typeface="Comic Sans MS"/>
              </a:rPr>
              <a:t>incl. jets &amp;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0</a:t>
            </a:r>
            <a:endParaRPr lang="en-US" baseline="30000" dirty="0">
              <a:latin typeface="Comic Sans MS"/>
              <a:cs typeface="Comic Sans M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80461" y="1384301"/>
            <a:ext cx="2421468" cy="2238716"/>
            <a:chOff x="4724400" y="1384301"/>
            <a:chExt cx="2421468" cy="223871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24400" y="1384301"/>
              <a:ext cx="2421468" cy="2238716"/>
            </a:xfrm>
            <a:prstGeom prst="rect">
              <a:avLst/>
            </a:prstGeom>
          </p:spPr>
        </p:pic>
        <p:cxnSp>
          <p:nvCxnSpPr>
            <p:cNvPr id="37" name="Straight Arrow Connector 36"/>
            <p:cNvCxnSpPr/>
            <p:nvPr/>
          </p:nvCxnSpPr>
          <p:spPr bwMode="auto">
            <a:xfrm flipH="1" flipV="1">
              <a:off x="5969000" y="2692400"/>
              <a:ext cx="8467" cy="60960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6200000">
              <a:off x="5463433" y="2914819"/>
              <a:ext cx="7622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statistics</a:t>
              </a:r>
              <a:endParaRPr lang="en-US" sz="10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145866" y="1464733"/>
            <a:ext cx="16289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Data: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STAR 200 </a:t>
            </a:r>
            <a:r>
              <a:rPr lang="en-US" sz="1600" dirty="0" err="1" smtClean="0">
                <a:latin typeface="Comic Sans MS"/>
                <a:cs typeface="Comic Sans MS"/>
              </a:rPr>
              <a:t>GeV</a:t>
            </a:r>
            <a:endParaRPr lang="en-US" sz="1600" dirty="0" smtClean="0">
              <a:latin typeface="Comic Sans MS"/>
              <a:cs typeface="Comic Sans MS"/>
            </a:endParaRPr>
          </a:p>
          <a:p>
            <a:r>
              <a:rPr lang="en-US" sz="1600" dirty="0" smtClean="0">
                <a:latin typeface="Comic Sans MS"/>
                <a:cs typeface="Comic Sans MS"/>
              </a:rPr>
              <a:t>incl. jets &amp;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PHENIX 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>
                <a:latin typeface="Comic Sans MS"/>
                <a:cs typeface="Comic Sans MS"/>
              </a:rPr>
              <a:t>0</a:t>
            </a:r>
            <a:endParaRPr lang="en-US" sz="1600" baseline="30000" dirty="0">
              <a:latin typeface="Comic Sans MS"/>
              <a:cs typeface="Comic Sans M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24400" y="3657600"/>
            <a:ext cx="43397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Need to: </a:t>
            </a:r>
          </a:p>
          <a:p>
            <a:r>
              <a:rPr lang="en-US" sz="1600" dirty="0">
                <a:latin typeface="Comic Sans MS"/>
                <a:cs typeface="Comic Sans MS"/>
              </a:rPr>
              <a:t>constrain 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x-shape </a:t>
            </a:r>
            <a:r>
              <a:rPr lang="en-US" sz="1600" dirty="0">
                <a:latin typeface="Comic Sans MS"/>
                <a:cs typeface="Comic Sans MS"/>
              </a:rPr>
              <a:t>of </a:t>
            </a:r>
            <a:r>
              <a:rPr lang="en-US" sz="1600" dirty="0" smtClean="0">
                <a:latin typeface="Comic Sans MS"/>
                <a:cs typeface="Comic Sans MS"/>
              </a:rPr>
              <a:t>PDF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di-jets</a:t>
            </a:r>
            <a:endParaRPr lang="en-US" sz="1600" dirty="0" smtClean="0">
              <a:latin typeface="Comic Sans MS"/>
              <a:cs typeface="Comic Sans MS"/>
            </a:endParaRPr>
          </a:p>
          <a:p>
            <a:r>
              <a:rPr lang="en-US" sz="1600" dirty="0" smtClean="0">
                <a:latin typeface="Comic Sans MS"/>
                <a:cs typeface="Comic Sans MS"/>
              </a:rPr>
              <a:t>reduce uncertainty at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low-x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increase √s</a:t>
            </a:r>
          </a:p>
          <a:p>
            <a:r>
              <a:rPr lang="en-US" sz="16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                                               &amp; forward 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h</a:t>
            </a:r>
            <a:endParaRPr lang="en-US" sz="1600" dirty="0" smtClean="0">
              <a:latin typeface="Symbol" charset="2"/>
              <a:cs typeface="Symbol" charset="2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7817" y="4650629"/>
            <a:ext cx="1985370" cy="2209634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 bwMode="auto">
          <a:xfrm>
            <a:off x="6011333" y="4853662"/>
            <a:ext cx="262469" cy="321734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036732" y="5327795"/>
            <a:ext cx="237068" cy="321733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6353038" y="5564865"/>
            <a:ext cx="237068" cy="321733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6604000" y="5149996"/>
            <a:ext cx="262469" cy="32173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7315200" y="5166930"/>
            <a:ext cx="262469" cy="32173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5638800" y="5920460"/>
            <a:ext cx="1210733" cy="46566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" y="1157781"/>
            <a:ext cx="4108834" cy="47537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3119" y="5858933"/>
            <a:ext cx="3940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Will provide stringent constraints</a:t>
            </a:r>
          </a:p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2013 uncertainties 40% of 2012</a:t>
            </a:r>
            <a:endParaRPr lang="en-US" dirty="0">
              <a:latin typeface="Comic Sans MS"/>
              <a:cs typeface="Comic Sans MS"/>
            </a:endParaRPr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825938"/>
              </p:ext>
            </p:extLst>
          </p:nvPr>
        </p:nvGraphicFramePr>
        <p:xfrm>
          <a:off x="6939960" y="2646895"/>
          <a:ext cx="2204040" cy="477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1" name="Equation" r:id="rId11" imgW="2565400" imgH="558800" progId="Equation.DSMT4">
                  <p:embed/>
                </p:oleObj>
              </mc:Choice>
              <mc:Fallback>
                <p:oleObj name="Equation" r:id="rId11" imgW="2565400" imgH="55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39960" y="2646895"/>
                        <a:ext cx="2204040" cy="477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124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5" grpId="0"/>
      <p:bldP spid="39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EIC’s Physics </a:t>
            </a:r>
            <a:r>
              <a:rPr lang="en-US" sz="2000" dirty="0"/>
              <a:t>Impact</a:t>
            </a:r>
            <a:r>
              <a:rPr lang="en-US" sz="2000" dirty="0" smtClean="0"/>
              <a:t>, Complementarity </a:t>
            </a:r>
            <a:r>
              <a:rPr lang="en-US" sz="2000" dirty="0"/>
              <a:t>and Uniqueness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86342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Complementarity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QCD has two concepts which lay its foundation</a:t>
            </a:r>
            <a:endParaRPr lang="en-US" b="1" dirty="0">
              <a:latin typeface="Comic Sans MS"/>
              <a:cs typeface="Comic Sans MS"/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factorization and universality</a:t>
            </a:r>
          </a:p>
          <a:p>
            <a:pPr algn="ctr"/>
            <a:endParaRPr lang="en-US" sz="800" b="1" dirty="0" smtClean="0">
              <a:latin typeface="Comic Sans MS"/>
              <a:cs typeface="Comic Sans MS"/>
            </a:endParaRPr>
          </a:p>
          <a:p>
            <a:pPr algn="ctr">
              <a:buClr>
                <a:srgbClr val="0000FF"/>
              </a:buClr>
            </a:pPr>
            <a:r>
              <a:rPr lang="en-US" b="1" dirty="0" smtClean="0">
                <a:latin typeface="Comic Sans MS"/>
                <a:cs typeface="Comic Sans MS"/>
              </a:rPr>
              <a:t>To tests these concepts and separate </a:t>
            </a:r>
            <a:r>
              <a:rPr lang="en-US" b="1" dirty="0">
                <a:latin typeface="Comic Sans MS"/>
                <a:cs typeface="Comic Sans MS"/>
              </a:rPr>
              <a:t>interaction dependent phenomena </a:t>
            </a:r>
            <a:r>
              <a:rPr lang="en-US" b="1" dirty="0" smtClean="0">
                <a:latin typeface="Comic Sans MS"/>
                <a:cs typeface="Comic Sans MS"/>
              </a:rPr>
              <a:t>from </a:t>
            </a:r>
          </a:p>
          <a:p>
            <a:pPr algn="ctr">
              <a:buClr>
                <a:srgbClr val="0000FF"/>
              </a:buClr>
            </a:pPr>
            <a:r>
              <a:rPr lang="en-US" b="1" dirty="0" smtClean="0">
                <a:latin typeface="Comic Sans MS"/>
                <a:cs typeface="Comic Sans MS"/>
              </a:rPr>
              <a:t>intrinsic nuclear properties </a:t>
            </a:r>
          </a:p>
          <a:p>
            <a:pPr algn="ctr">
              <a:buClr>
                <a:srgbClr val="0000FF"/>
              </a:buClr>
            </a:pP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different complementary 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probes </a:t>
            </a:r>
            <a:r>
              <a:rPr lang="en-US" b="1" dirty="0">
                <a:latin typeface="Comic Sans MS"/>
                <a:cs typeface="Comic Sans MS"/>
              </a:rPr>
              <a:t>are </a:t>
            </a:r>
            <a:r>
              <a:rPr lang="en-US" b="1" dirty="0" smtClean="0">
                <a:latin typeface="Comic Sans MS"/>
                <a:cs typeface="Comic Sans MS"/>
              </a:rPr>
              <a:t>critical</a:t>
            </a:r>
          </a:p>
          <a:p>
            <a:pPr algn="ctr">
              <a:buClr>
                <a:srgbClr val="0000FF"/>
              </a:buClr>
            </a:pP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Probes: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b="1" dirty="0">
                <a:latin typeface="Comic Sans MS"/>
                <a:cs typeface="Comic Sans MS"/>
              </a:rPr>
              <a:t>high precision data </a:t>
            </a:r>
            <a:r>
              <a:rPr lang="en-US" b="1" dirty="0" smtClean="0">
                <a:latin typeface="Comic Sans MS"/>
                <a:cs typeface="Comic Sans MS"/>
              </a:rPr>
              <a:t>from </a:t>
            </a:r>
            <a:r>
              <a:rPr lang="en-US" b="1" dirty="0" err="1" smtClean="0">
                <a:latin typeface="Comic Sans MS"/>
                <a:cs typeface="Comic Sans MS"/>
              </a:rPr>
              <a:t>ep</a:t>
            </a:r>
            <a:r>
              <a:rPr lang="en-US" b="1" dirty="0" smtClean="0">
                <a:latin typeface="Comic Sans MS"/>
                <a:cs typeface="Comic Sans MS"/>
              </a:rPr>
              <a:t>, </a:t>
            </a:r>
            <a:r>
              <a:rPr lang="en-US" b="1" dirty="0" err="1" smtClean="0">
                <a:latin typeface="Comic Sans MS"/>
                <a:cs typeface="Comic Sans MS"/>
              </a:rPr>
              <a:t>pp</a:t>
            </a:r>
            <a:r>
              <a:rPr lang="en-US" b="1" dirty="0" smtClean="0">
                <a:latin typeface="Comic Sans MS"/>
                <a:cs typeface="Comic Sans MS"/>
              </a:rPr>
              <a:t>, </a:t>
            </a:r>
            <a:r>
              <a:rPr lang="en-US" b="1" dirty="0" err="1" smtClean="0">
                <a:latin typeface="Comic Sans MS"/>
                <a:cs typeface="Comic Sans MS"/>
              </a:rPr>
              <a:t>e+e</a:t>
            </a:r>
            <a:r>
              <a:rPr lang="en-US" b="1" dirty="0" smtClean="0">
                <a:latin typeface="Comic Sans MS"/>
                <a:cs typeface="Comic Sans MS"/>
              </a:rPr>
              <a:t>-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37" y="2882599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Universality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2411" y="2883379"/>
            <a:ext cx="1807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Factorization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2605" y="3194364"/>
            <a:ext cx="4629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omic Sans MS"/>
                <a:cs typeface="Comic Sans MS"/>
              </a:rPr>
              <a:t>Example: Measure PDFs at HERA at √s=0.3 </a:t>
            </a:r>
            <a:r>
              <a:rPr lang="en-US" sz="1400" b="1" dirty="0" err="1" smtClean="0">
                <a:latin typeface="Comic Sans MS"/>
                <a:cs typeface="Comic Sans MS"/>
              </a:rPr>
              <a:t>TeV</a:t>
            </a:r>
            <a:r>
              <a:rPr lang="en-US" sz="1400" b="1" dirty="0" smtClean="0">
                <a:latin typeface="Comic Sans MS"/>
                <a:cs typeface="Comic Sans MS"/>
              </a:rPr>
              <a:t>: </a:t>
            </a:r>
            <a:endParaRPr lang="en-US" sz="1400" b="1" dirty="0">
              <a:latin typeface="Comic Sans MS"/>
              <a:cs typeface="Comic Sans MS"/>
            </a:endParaRPr>
          </a:p>
        </p:txBody>
      </p:sp>
      <p:pic>
        <p:nvPicPr>
          <p:cNvPr id="10" name="Picture 9" descr="d09-158f19b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2884" r="4977" b="4238"/>
          <a:stretch/>
        </p:blipFill>
        <p:spPr>
          <a:xfrm>
            <a:off x="7263469" y="3449275"/>
            <a:ext cx="1404281" cy="1333836"/>
          </a:xfrm>
          <a:prstGeom prst="rect">
            <a:avLst/>
          </a:prstGeom>
        </p:spPr>
      </p:pic>
      <p:pic>
        <p:nvPicPr>
          <p:cNvPr id="11" name="Picture 10" descr="sidebarReducedCrossSectionPlo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32" y="3480055"/>
            <a:ext cx="1491996" cy="1394206"/>
          </a:xfrm>
          <a:prstGeom prst="rect">
            <a:avLst/>
          </a:prstGeom>
        </p:spPr>
      </p:pic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6565814" y="3898944"/>
            <a:ext cx="555205" cy="34395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0000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945570" y="4884094"/>
            <a:ext cx="5283042" cy="307777"/>
            <a:chOff x="5365572" y="5103992"/>
            <a:chExt cx="3853375" cy="307777"/>
          </a:xfrm>
        </p:grpSpPr>
        <p:sp>
          <p:nvSpPr>
            <p:cNvPr id="14" name="TextBox 13"/>
            <p:cNvSpPr txBox="1"/>
            <p:nvPr/>
          </p:nvSpPr>
          <p:spPr>
            <a:xfrm>
              <a:off x="5365572" y="5103992"/>
              <a:ext cx="38533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Comic Sans MS"/>
                  <a:cs typeface="Comic Sans MS"/>
                </a:rPr>
                <a:t>Predict </a:t>
              </a:r>
              <a:r>
                <a:rPr lang="en-US" sz="1400" b="1" dirty="0" err="1" smtClean="0">
                  <a:latin typeface="Comic Sans MS"/>
                  <a:cs typeface="Comic Sans MS"/>
                </a:rPr>
                <a:t>pp</a:t>
              </a:r>
              <a:r>
                <a:rPr lang="en-US" sz="1400" b="1" dirty="0" smtClean="0">
                  <a:latin typeface="Comic Sans MS"/>
                  <a:cs typeface="Comic Sans MS"/>
                </a:rPr>
                <a:t> </a:t>
              </a:r>
              <a:r>
                <a:rPr lang="en-US" sz="1400" b="1" dirty="0">
                  <a:latin typeface="Comic Sans MS"/>
                  <a:cs typeface="Comic Sans MS"/>
                </a:rPr>
                <a:t>and </a:t>
              </a:r>
              <a:r>
                <a:rPr lang="en-US" sz="1400" b="1" dirty="0" smtClean="0">
                  <a:latin typeface="Comic Sans MS"/>
                  <a:cs typeface="Comic Sans MS"/>
                </a:rPr>
                <a:t>   measurements at √s=0.2</a:t>
              </a:r>
              <a:r>
                <a:rPr lang="en-US" sz="1400" b="1" dirty="0">
                  <a:latin typeface="Comic Sans MS"/>
                  <a:cs typeface="Comic Sans MS"/>
                </a:rPr>
                <a:t>, </a:t>
              </a:r>
              <a:r>
                <a:rPr lang="en-US" sz="1400" b="1" dirty="0" smtClean="0">
                  <a:latin typeface="Comic Sans MS"/>
                  <a:cs typeface="Comic Sans MS"/>
                </a:rPr>
                <a:t>1.96 </a:t>
              </a:r>
              <a:r>
                <a:rPr lang="en-US" sz="1400" b="1" dirty="0">
                  <a:latin typeface="Comic Sans MS"/>
                  <a:cs typeface="Comic Sans MS"/>
                </a:rPr>
                <a:t>&amp;</a:t>
              </a:r>
              <a:r>
                <a:rPr lang="en-US" sz="1400" b="1" dirty="0" smtClean="0">
                  <a:latin typeface="Comic Sans MS"/>
                  <a:cs typeface="Comic Sans MS"/>
                </a:rPr>
                <a:t> </a:t>
              </a:r>
              <a:r>
                <a:rPr lang="en-US" sz="1400" b="1" dirty="0">
                  <a:latin typeface="Comic Sans MS"/>
                  <a:cs typeface="Comic Sans MS"/>
                </a:rPr>
                <a:t>7 </a:t>
              </a:r>
              <a:r>
                <a:rPr lang="en-US" sz="1400" b="1" dirty="0" err="1" smtClean="0">
                  <a:latin typeface="Comic Sans MS"/>
                  <a:cs typeface="Comic Sans MS"/>
                </a:rPr>
                <a:t>TeV</a:t>
              </a:r>
              <a:endParaRPr lang="en-US" sz="1400" b="1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2023887"/>
                </p:ext>
              </p:extLst>
            </p:nvPr>
          </p:nvGraphicFramePr>
          <p:xfrm>
            <a:off x="6351743" y="5162758"/>
            <a:ext cx="2540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45" name="Equation" r:id="rId6" imgW="254000" imgH="215900" progId="Equation.DSMT4">
                    <p:embed/>
                  </p:oleObj>
                </mc:Choice>
                <mc:Fallback>
                  <p:oleObj name="Equation" r:id="rId6" imgW="254000" imgH="215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351743" y="5162758"/>
                          <a:ext cx="2540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" name="Picture 16" descr="Screen shot 2013-02-09 at 3.52.47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4" t="8671"/>
          <a:stretch/>
        </p:blipFill>
        <p:spPr>
          <a:xfrm>
            <a:off x="6007644" y="5252293"/>
            <a:ext cx="1719729" cy="1592977"/>
          </a:xfrm>
          <a:prstGeom prst="rect">
            <a:avLst/>
          </a:prstGeom>
        </p:spPr>
      </p:pic>
      <p:pic>
        <p:nvPicPr>
          <p:cNvPr id="18" name="Picture 17" descr="factorisatio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9" y="3326881"/>
            <a:ext cx="3800237" cy="16249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073" y="5098404"/>
            <a:ext cx="567463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omic Sans MS"/>
                <a:cs typeface="Comic Sans MS"/>
              </a:rPr>
              <a:t>(un)polarized cross section ~ </a:t>
            </a:r>
          </a:p>
          <a:p>
            <a:r>
              <a:rPr lang="en-US" sz="1400" b="1" dirty="0"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latin typeface="Comic Sans MS"/>
                <a:cs typeface="Comic Sans MS"/>
              </a:rPr>
              <a:t>    </a:t>
            </a: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PDF</a:t>
            </a:r>
            <a:r>
              <a:rPr lang="en-US" sz="1400" b="1" dirty="0" smtClean="0">
                <a:latin typeface="Comic Sans MS"/>
                <a:cs typeface="Comic Sans MS"/>
              </a:rPr>
              <a:t> ⊗ </a:t>
            </a:r>
            <a:r>
              <a:rPr lang="en-US" sz="14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hard-scattering</a:t>
            </a:r>
            <a:r>
              <a:rPr lang="en-US" sz="1400" b="1" dirty="0" smtClean="0">
                <a:latin typeface="Comic Sans MS"/>
                <a:cs typeface="Comic Sans MS"/>
              </a:rPr>
              <a:t> ⊗ 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Hadronization</a:t>
            </a:r>
            <a:endParaRPr lang="en-US" sz="14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en-US" sz="8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en-US" sz="8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1400" b="1" dirty="0">
                <a:solidFill>
                  <a:srgbClr val="00FF00"/>
                </a:solidFill>
                <a:latin typeface="Comic Sans MS"/>
                <a:cs typeface="Comic Sans MS"/>
              </a:rPr>
              <a:t>hard-scattering </a:t>
            </a:r>
            <a:r>
              <a:rPr lang="en-US" sz="14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: </a:t>
            </a:r>
            <a:r>
              <a:rPr lang="en-US" sz="1400" b="1" dirty="0" smtClean="0">
                <a:latin typeface="Comic Sans MS"/>
                <a:cs typeface="Comic Sans MS"/>
              </a:rPr>
              <a:t>calculable in QCD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PDFs and 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Hadronization</a:t>
            </a: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1400" b="1" dirty="0" smtClean="0">
                <a:latin typeface="Comic Sans MS"/>
                <a:cs typeface="Comic Sans MS"/>
              </a:rPr>
              <a:t>need to be determined </a:t>
            </a:r>
            <a:r>
              <a:rPr lang="en-US" sz="1400" b="1" dirty="0" err="1" smtClean="0">
                <a:latin typeface="Comic Sans MS"/>
                <a:cs typeface="Comic Sans MS"/>
              </a:rPr>
              <a:t>experimentaly</a:t>
            </a:r>
            <a:endParaRPr lang="en-US" sz="1400" b="1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9022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Unknow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2105" b="20526"/>
          <a:stretch/>
        </p:blipFill>
        <p:spPr>
          <a:xfrm>
            <a:off x="4920296" y="1209040"/>
            <a:ext cx="2286714" cy="100584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polarized are the Gluons?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3" name="Picture 12" descr="running-deltag-band-lrp-rhic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3" r="11461" b="3065"/>
          <a:stretch/>
        </p:blipFill>
        <p:spPr>
          <a:xfrm>
            <a:off x="0" y="518159"/>
            <a:ext cx="3124834" cy="30225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3119" y="954193"/>
            <a:ext cx="961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DIS + </a:t>
            </a:r>
          </a:p>
          <a:p>
            <a:pPr algn="ctr"/>
            <a:r>
              <a:rPr lang="en-US" sz="1000" dirty="0" smtClean="0"/>
              <a:t>RHIC ≤2009 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630398" y="1617133"/>
            <a:ext cx="961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DIS + </a:t>
            </a:r>
          </a:p>
          <a:p>
            <a:pPr algn="ctr"/>
            <a:r>
              <a:rPr lang="en-US" sz="1000" dirty="0" smtClean="0"/>
              <a:t>RHIC ≤2015 </a:t>
            </a:r>
            <a:endParaRPr lang="en-US" sz="1000" dirty="0"/>
          </a:p>
        </p:txBody>
      </p: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3046091" y="611065"/>
            <a:ext cx="462491" cy="316827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7055" y="1637408"/>
            <a:ext cx="25505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STAR and PHENIX</a:t>
            </a:r>
          </a:p>
          <a:p>
            <a:r>
              <a:rPr lang="en-US" sz="1600" dirty="0" smtClean="0"/>
              <a:t>data till 2015</a:t>
            </a:r>
          </a:p>
          <a:p>
            <a:r>
              <a:rPr lang="en-US" sz="1600" dirty="0" smtClean="0"/>
              <a:t>reduce uncertainties </a:t>
            </a:r>
          </a:p>
          <a:p>
            <a:r>
              <a:rPr lang="en-US" sz="1600" dirty="0" smtClean="0"/>
              <a:t>at x ~ 10</a:t>
            </a:r>
            <a:r>
              <a:rPr lang="en-US" sz="1600" baseline="30000" dirty="0" smtClean="0"/>
              <a:t>-3 </a:t>
            </a:r>
            <a:r>
              <a:rPr lang="en-US" sz="1600" dirty="0" smtClean="0"/>
              <a:t>by </a:t>
            </a:r>
            <a:r>
              <a:rPr lang="en-US" sz="1600" dirty="0" smtClean="0">
                <a:solidFill>
                  <a:srgbClr val="0000FF"/>
                </a:solidFill>
              </a:rPr>
              <a:t>factor </a:t>
            </a:r>
            <a:r>
              <a:rPr lang="en-US" sz="1600" dirty="0">
                <a:solidFill>
                  <a:srgbClr val="0000FF"/>
                </a:solidFill>
              </a:rPr>
              <a:t>2</a:t>
            </a:r>
            <a:endParaRPr lang="en-US" sz="1600" baseline="300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1767840" y="623993"/>
            <a:ext cx="6350" cy="10016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1757680" y="2611120"/>
            <a:ext cx="6773" cy="5122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40" y="3606800"/>
            <a:ext cx="3963185" cy="32496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283459" y="1107440"/>
            <a:ext cx="28605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only way </a:t>
            </a:r>
          </a:p>
          <a:p>
            <a:pPr algn="ctr"/>
            <a:r>
              <a:rPr lang="en-US" dirty="0" smtClean="0"/>
              <a:t>to constrain low x</a:t>
            </a:r>
          </a:p>
          <a:p>
            <a:pPr algn="ctr"/>
            <a:r>
              <a:rPr lang="en-US" dirty="0" smtClean="0"/>
              <a:t>further </a:t>
            </a:r>
          </a:p>
          <a:p>
            <a:pPr marL="285750" indent="-285750" algn="ctr">
              <a:buFont typeface="Wingdings" charset="0"/>
              <a:buChar char="à"/>
            </a:pPr>
            <a:r>
              <a:rPr lang="en-US" dirty="0" smtClean="0"/>
              <a:t>go forward</a:t>
            </a:r>
          </a:p>
          <a:p>
            <a:pPr algn="ctr"/>
            <a:r>
              <a:rPr lang="en-US" dirty="0"/>
              <a:t>Di-Jets@2.5 &lt;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 &lt; </a:t>
            </a:r>
            <a:r>
              <a:rPr lang="en-US" dirty="0" smtClean="0"/>
              <a:t>4.0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2865120"/>
            <a:ext cx="4389799" cy="3962400"/>
          </a:xfrm>
          <a:prstGeom prst="rect">
            <a:avLst/>
          </a:prstGeom>
        </p:spPr>
      </p:pic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602030"/>
              </p:ext>
            </p:extLst>
          </p:nvPr>
        </p:nvGraphicFramePr>
        <p:xfrm>
          <a:off x="3141139" y="970490"/>
          <a:ext cx="3019425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0" name="Equation" r:id="rId7" imgW="2565400" imgH="558800" progId="Equation.DSMT4">
                  <p:embed/>
                </p:oleObj>
              </mc:Choice>
              <mc:Fallback>
                <p:oleObj name="Equation" r:id="rId7" imgW="2565400" imgH="55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41139" y="970490"/>
                        <a:ext cx="3019425" cy="655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505204" y="679451"/>
            <a:ext cx="178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till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9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Helicity</a:t>
            </a:r>
            <a:r>
              <a:rPr lang="en-US" dirty="0"/>
              <a:t> </a:t>
            </a:r>
            <a:r>
              <a:rPr lang="en-US" dirty="0" smtClean="0"/>
              <a:t>structure: Gluon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5356" y="516468"/>
            <a:ext cx="321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500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r>
              <a:rPr lang="en-US" b="1" dirty="0" smtClean="0">
                <a:latin typeface="Comic Sans MS"/>
                <a:cs typeface="Comic Sans MS"/>
              </a:rPr>
              <a:t> incl. and Di-jets: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7" name="Picture 6" descr="Run13%26Run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" r="9496" b="2124"/>
          <a:stretch/>
        </p:blipFill>
        <p:spPr>
          <a:xfrm>
            <a:off x="127001" y="880532"/>
            <a:ext cx="3577579" cy="2446026"/>
          </a:xfrm>
          <a:prstGeom prst="rect">
            <a:avLst/>
          </a:prstGeom>
        </p:spPr>
      </p:pic>
      <p:pic>
        <p:nvPicPr>
          <p:cNvPr id="8" name="Picture 7" descr="Run12_13Compar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" t="7859" r="9216" b="1755"/>
          <a:stretch/>
        </p:blipFill>
        <p:spPr>
          <a:xfrm>
            <a:off x="4080933" y="897464"/>
            <a:ext cx="3581427" cy="2453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2834"/>
            <a:ext cx="4299605" cy="21293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1800" y="3403601"/>
            <a:ext cx="371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mic Sans MS"/>
                <a:cs typeface="Comic Sans MS"/>
              </a:rPr>
              <a:t>2</a:t>
            </a:r>
            <a:r>
              <a:rPr lang="en-US" b="1" dirty="0" smtClean="0">
                <a:latin typeface="Comic Sans MS"/>
                <a:cs typeface="Comic Sans MS"/>
              </a:rPr>
              <a:t>00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r>
              <a:rPr lang="en-US" b="1" dirty="0" smtClean="0">
                <a:latin typeface="Comic Sans MS"/>
                <a:cs typeface="Comic Sans MS"/>
              </a:rPr>
              <a:t> Di-jets at forward </a:t>
            </a:r>
            <a:r>
              <a:rPr lang="en-US" b="1" dirty="0" smtClean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latin typeface="Comic Sans MS"/>
                <a:cs typeface="Comic Sans MS"/>
              </a:rPr>
              <a:t>: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2" y="5773066"/>
            <a:ext cx="2199522" cy="10849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32" r="53637"/>
          <a:stretch/>
        </p:blipFill>
        <p:spPr>
          <a:xfrm>
            <a:off x="2452014" y="5780211"/>
            <a:ext cx="1678811" cy="10777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t="11052"/>
          <a:stretch/>
        </p:blipFill>
        <p:spPr>
          <a:xfrm>
            <a:off x="4351867" y="3810102"/>
            <a:ext cx="4461933" cy="20126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32867" y="3403601"/>
            <a:ext cx="390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500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r>
              <a:rPr lang="en-US" b="1" dirty="0" smtClean="0">
                <a:latin typeface="Comic Sans MS"/>
                <a:cs typeface="Comic Sans MS"/>
              </a:rPr>
              <a:t> incl. 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0</a:t>
            </a:r>
            <a:r>
              <a:rPr lang="en-US" b="1" dirty="0" smtClean="0">
                <a:latin typeface="Comic Sans MS"/>
                <a:cs typeface="Comic Sans MS"/>
              </a:rPr>
              <a:t> at 2.5 &lt; </a:t>
            </a:r>
            <a:r>
              <a:rPr lang="en-US" b="1" dirty="0" smtClean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latin typeface="Comic Sans MS"/>
                <a:cs typeface="Comic Sans MS"/>
              </a:rPr>
              <a:t> &lt; 4:</a:t>
            </a:r>
            <a:endParaRPr lang="en-US" b="1" dirty="0">
              <a:latin typeface="Comic Sans MS"/>
              <a:cs typeface="Comic Sans M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65742" y="1651110"/>
            <a:ext cx="4464048" cy="4317984"/>
            <a:chOff x="423349" y="1100688"/>
            <a:chExt cx="4464048" cy="4317984"/>
          </a:xfrm>
          <a:solidFill>
            <a:schemeClr val="bg1">
              <a:lumMod val="85000"/>
            </a:schemeClr>
          </a:solidFill>
        </p:grpSpPr>
        <p:pic>
          <p:nvPicPr>
            <p:cNvPr id="20" name="Picture 19" descr="running-deltag-band-lrp-rhic.eps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93" r="11461" b="3065"/>
            <a:stretch/>
          </p:blipFill>
          <p:spPr>
            <a:xfrm>
              <a:off x="423349" y="1100688"/>
              <a:ext cx="4464048" cy="4317984"/>
            </a:xfrm>
            <a:prstGeom prst="rect">
              <a:avLst/>
            </a:prstGeom>
            <a:grpFill/>
          </p:spPr>
        </p:pic>
        <p:cxnSp>
          <p:nvCxnSpPr>
            <p:cNvPr id="21" name="Straight Arrow Connector 20"/>
            <p:cNvCxnSpPr/>
            <p:nvPr/>
          </p:nvCxnSpPr>
          <p:spPr bwMode="auto">
            <a:xfrm>
              <a:off x="2944300" y="1248856"/>
              <a:ext cx="2117" cy="1375834"/>
            </a:xfrm>
            <a:prstGeom prst="straightConnector1">
              <a:avLst/>
            </a:prstGeom>
            <a:grp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2929483" y="4182557"/>
              <a:ext cx="8467" cy="656166"/>
            </a:xfrm>
            <a:prstGeom prst="straightConnector1">
              <a:avLst/>
            </a:prstGeom>
            <a:grp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1425772" y="1714523"/>
              <a:ext cx="10303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DIS + </a:t>
              </a:r>
            </a:p>
            <a:p>
              <a:pPr algn="ctr"/>
              <a:r>
                <a:rPr lang="en-US" sz="1200" b="1" dirty="0" smtClean="0"/>
                <a:t>RHIC ≤2009 </a:t>
              </a:r>
              <a:endParaRPr lang="en-US" sz="12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74971" y="2573890"/>
              <a:ext cx="10303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DIS + </a:t>
              </a:r>
            </a:p>
            <a:p>
              <a:pPr algn="ctr"/>
              <a:r>
                <a:rPr lang="en-US" sz="1200" b="1" dirty="0" smtClean="0"/>
                <a:t>RHIC ≤2015</a:t>
              </a:r>
              <a:r>
                <a:rPr lang="en-US" sz="1000" b="1" dirty="0" smtClean="0"/>
                <a:t> </a:t>
              </a:r>
              <a:endParaRPr lang="en-US" sz="10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2308321" y="1778000"/>
              <a:ext cx="1018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factor 2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87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transverse polarized </a:t>
            </a:r>
            <a:r>
              <a:rPr lang="en-US" cap="none" dirty="0" err="1" smtClean="0"/>
              <a:t>pp</a:t>
            </a:r>
            <a:r>
              <a:rPr lang="en-US" dirty="0" smtClean="0"/>
              <a:t> tell us</a:t>
            </a:r>
            <a:endParaRPr lang="en-US" cap="non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7045" y="810366"/>
            <a:ext cx="4770816" cy="316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618" y="4394103"/>
            <a:ext cx="91181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Objectives: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Establish transverse momentum dependent PDFs survive at low x and/or high Q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</a:p>
          <a:p>
            <a:pPr>
              <a:buClr>
                <a:srgbClr val="0000FF"/>
              </a:buClr>
            </a:pPr>
            <a:r>
              <a:rPr lang="en-US" baseline="30000" dirty="0">
                <a:latin typeface="Comic Sans MS"/>
                <a:cs typeface="Comic Sans MS"/>
              </a:rPr>
              <a:t> </a:t>
            </a:r>
            <a:r>
              <a:rPr lang="en-US" baseline="30000" dirty="0" smtClean="0">
                <a:latin typeface="Comic Sans MS"/>
                <a:cs typeface="Comic Sans MS"/>
              </a:rPr>
              <a:t>   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 critical input to make a TMD program at EIC successful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  high precision data to test factorization and universality of TMDs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   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pp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  DIS@EIC</a:t>
            </a:r>
            <a:endParaRPr lang="en-US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7838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3239736" y="439882"/>
            <a:ext cx="246632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lang="en-US" sz="2400" dirty="0" smtClean="0">
                <a:latin typeface="Comic Sans MS"/>
                <a:ea typeface="Cambria Math"/>
                <a:cs typeface="Comic Sans MS"/>
                <a:sym typeface="Cambria Math"/>
              </a:rPr>
              <a:t>Wigner function</a:t>
            </a:r>
          </a:p>
          <a:p>
            <a:pPr lvl="0" algn="ctr"/>
            <a:r>
              <a:rPr sz="2400" dirty="0" smtClean="0">
                <a:latin typeface="Comic Sans MS"/>
                <a:ea typeface="Cambria Math"/>
                <a:cs typeface="Comic Sans MS"/>
                <a:sym typeface="Cambria Math"/>
              </a:rPr>
              <a:t>W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(x,b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,k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1" name="Shape 51"/>
          <p:cNvSpPr/>
          <p:nvPr/>
        </p:nvSpPr>
        <p:spPr>
          <a:xfrm>
            <a:off x="5823675" y="1229239"/>
            <a:ext cx="105613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∫ d</a:t>
            </a:r>
            <a:r>
              <a:rPr sz="2400" baseline="30000" dirty="0">
                <a:latin typeface="Comic Sans MS"/>
                <a:ea typeface="Cambria Math"/>
                <a:cs typeface="Comic Sans MS"/>
                <a:sym typeface="Cambria Math"/>
              </a:rPr>
              <a:t>2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2" name="Shape 52"/>
          <p:cNvSpPr/>
          <p:nvPr/>
        </p:nvSpPr>
        <p:spPr>
          <a:xfrm>
            <a:off x="6319866" y="2311671"/>
            <a:ext cx="111469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f(x,b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 smtClean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  <a:endParaRPr lang="en-US" sz="2400" dirty="0" smtClean="0">
              <a:latin typeface="Comic Sans MS"/>
              <a:ea typeface="Cambria Math"/>
              <a:cs typeface="Comic Sans MS"/>
              <a:sym typeface="Cambria Math"/>
            </a:endParaRPr>
          </a:p>
          <a:p>
            <a:pPr lvl="0" algn="ctr"/>
            <a:r>
              <a:rPr lang="en-US" sz="2400" dirty="0" smtClean="0">
                <a:solidFill>
                  <a:srgbClr val="0000FF"/>
                </a:solidFill>
                <a:latin typeface="Comic Sans MS"/>
                <a:ea typeface="Cambria Math"/>
                <a:cs typeface="Comic Sans MS"/>
                <a:sym typeface="Cambria Math"/>
              </a:rPr>
              <a:t>GPDs</a:t>
            </a:r>
            <a:endParaRPr sz="2400" dirty="0">
              <a:solidFill>
                <a:srgbClr val="0000FF"/>
              </a:solidFill>
              <a:latin typeface="Comic Sans MS"/>
              <a:ea typeface="Cambria Math"/>
              <a:cs typeface="Comic Sans MS"/>
              <a:sym typeface="Cambria Math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1688411" y="2311671"/>
            <a:ext cx="109831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f(x,k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 smtClean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  <a:endParaRPr lang="en-US" sz="2400" dirty="0" smtClean="0">
              <a:latin typeface="Comic Sans MS"/>
              <a:ea typeface="Cambria Math"/>
              <a:cs typeface="Comic Sans MS"/>
              <a:sym typeface="Cambria Math"/>
            </a:endParaRPr>
          </a:p>
          <a:p>
            <a:pPr lvl="0" algn="ctr"/>
            <a:r>
              <a:rPr lang="en-US" sz="2400" dirty="0" smtClean="0">
                <a:solidFill>
                  <a:srgbClr val="FF00FF"/>
                </a:solidFill>
                <a:latin typeface="Comic Sans MS"/>
                <a:ea typeface="Cambria Math"/>
                <a:cs typeface="Comic Sans MS"/>
                <a:sym typeface="Cambria Math"/>
              </a:rPr>
              <a:t>TMDs</a:t>
            </a:r>
            <a:endParaRPr sz="2400" dirty="0">
              <a:solidFill>
                <a:srgbClr val="FF00FF"/>
              </a:solidFill>
              <a:latin typeface="Comic Sans MS"/>
              <a:ea typeface="Cambria Math"/>
              <a:cs typeface="Comic Sans MS"/>
              <a:sym typeface="Cambria Math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2142023" y="1295364"/>
            <a:ext cx="93906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∫d</a:t>
            </a:r>
            <a:r>
              <a:rPr sz="2400" baseline="30000">
                <a:latin typeface="Comic Sans MS"/>
                <a:ea typeface="Cambria Math"/>
                <a:cs typeface="Comic Sans MS"/>
                <a:sym typeface="Cambria Math"/>
              </a:rPr>
              <a:t>2</a:t>
            </a:r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b</a:t>
            </a:r>
            <a:r>
              <a:rPr sz="2400" baseline="-2500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7" name="Shape 57"/>
          <p:cNvSpPr/>
          <p:nvPr/>
        </p:nvSpPr>
        <p:spPr>
          <a:xfrm flipH="1">
            <a:off x="2280558" y="1211960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1" y="3243593"/>
            <a:ext cx="428752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/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dirty="0" smtClean="0">
                <a:latin typeface="Comic Sans MS"/>
                <a:cs typeface="Comic Sans MS"/>
              </a:rPr>
              <a:t>Spin</a:t>
            </a:r>
            <a:r>
              <a:rPr dirty="0">
                <a:latin typeface="Comic Sans MS"/>
                <a:cs typeface="Comic Sans MS"/>
              </a:rPr>
              <a:t>-</a:t>
            </a:r>
            <a:r>
              <a:rPr dirty="0" smtClean="0">
                <a:latin typeface="Comic Sans MS"/>
                <a:cs typeface="Comic Sans MS"/>
              </a:rPr>
              <a:t>dependent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+1</a:t>
            </a:r>
            <a:r>
              <a:rPr dirty="0" smtClean="0">
                <a:latin typeface="Comic Sans MS"/>
                <a:cs typeface="Comic Sans MS"/>
              </a:rPr>
              <a:t>D </a:t>
            </a:r>
            <a:r>
              <a:rPr lang="en-US" dirty="0" smtClean="0">
                <a:latin typeface="Comic Sans MS"/>
                <a:cs typeface="Comic Sans MS"/>
              </a:rPr>
              <a:t>transverse </a:t>
            </a:r>
            <a:r>
              <a:rPr dirty="0" smtClean="0">
                <a:latin typeface="Comic Sans MS"/>
                <a:cs typeface="Comic Sans MS"/>
              </a:rPr>
              <a:t>momentum images </a:t>
            </a:r>
            <a:endParaRPr dirty="0">
              <a:latin typeface="Comic Sans MS"/>
              <a:cs typeface="Comic Sans MS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5276022" y="1229108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4836040" y="3258335"/>
            <a:ext cx="430796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/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dirty="0" smtClean="0">
                <a:latin typeface="Comic Sans MS"/>
                <a:cs typeface="Comic Sans MS"/>
              </a:rPr>
              <a:t>Spin</a:t>
            </a:r>
            <a:r>
              <a:rPr dirty="0">
                <a:latin typeface="Comic Sans MS"/>
                <a:cs typeface="Comic Sans MS"/>
              </a:rPr>
              <a:t>-</a:t>
            </a:r>
            <a:r>
              <a:rPr dirty="0" smtClean="0">
                <a:latin typeface="Comic Sans MS"/>
                <a:cs typeface="Comic Sans MS"/>
              </a:rPr>
              <a:t>dependent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dirty="0" smtClean="0">
                <a:latin typeface="Comic Sans MS"/>
                <a:cs typeface="Comic Sans MS"/>
              </a:rPr>
              <a:t> 2+1D </a:t>
            </a:r>
            <a:r>
              <a:rPr lang="en-US" dirty="0" smtClean="0">
                <a:latin typeface="Comic Sans MS"/>
                <a:cs typeface="Comic Sans MS"/>
              </a:rPr>
              <a:t>spatial </a:t>
            </a:r>
            <a:r>
              <a:rPr dirty="0" smtClean="0">
                <a:latin typeface="Comic Sans MS"/>
                <a:cs typeface="Comic Sans MS"/>
              </a:rPr>
              <a:t>images </a:t>
            </a:r>
            <a:r>
              <a:rPr dirty="0">
                <a:latin typeface="Comic Sans MS"/>
                <a:cs typeface="Comic Sans MS"/>
              </a:rPr>
              <a:t>from exclusive scattering</a:t>
            </a:r>
          </a:p>
        </p:txBody>
      </p:sp>
      <p:sp>
        <p:nvSpPr>
          <p:cNvPr id="65" name="Shape 65"/>
          <p:cNvSpPr/>
          <p:nvPr/>
        </p:nvSpPr>
        <p:spPr>
          <a:xfrm>
            <a:off x="284113" y="1679355"/>
            <a:ext cx="133498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i="1" dirty="0">
                <a:solidFill>
                  <a:srgbClr val="FF00FF"/>
                </a:solidFill>
                <a:latin typeface="Comic Sans MS"/>
                <a:cs typeface="Comic Sans MS"/>
              </a:rPr>
              <a:t>Momentum</a:t>
            </a:r>
          </a:p>
          <a:p>
            <a:pPr lvl="0"/>
            <a:r>
              <a:rPr i="1" dirty="0">
                <a:solidFill>
                  <a:srgbClr val="FF00FF"/>
                </a:solidFill>
                <a:latin typeface="Comic Sans MS"/>
                <a:cs typeface="Comic Sans MS"/>
              </a:rPr>
              <a:t>space</a:t>
            </a:r>
          </a:p>
        </p:txBody>
      </p:sp>
      <p:sp>
        <p:nvSpPr>
          <p:cNvPr id="66" name="Shape 66"/>
          <p:cNvSpPr/>
          <p:nvPr/>
        </p:nvSpPr>
        <p:spPr>
          <a:xfrm>
            <a:off x="7420233" y="1679346"/>
            <a:ext cx="135617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Coordinate</a:t>
            </a:r>
          </a:p>
          <a:p>
            <a:pPr lvl="0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space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2+1 dimensional Imaging of Quarks &amp; Gluons</a:t>
            </a:r>
            <a:endParaRPr lang="en-US" sz="2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184576" y="3767673"/>
            <a:ext cx="3890645" cy="2459471"/>
            <a:chOff x="5667330" y="5401735"/>
            <a:chExt cx="3890645" cy="245947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67330" y="5472336"/>
              <a:ext cx="3890645" cy="2388870"/>
            </a:xfrm>
            <a:prstGeom prst="rect">
              <a:avLst/>
            </a:prstGeom>
          </p:spPr>
        </p:pic>
        <p:sp>
          <p:nvSpPr>
            <p:cNvPr id="30" name="Up Arrow 29"/>
            <p:cNvSpPr/>
            <p:nvPr/>
          </p:nvSpPr>
          <p:spPr bwMode="auto">
            <a:xfrm>
              <a:off x="6027899" y="5401735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Up Arrow 30"/>
            <p:cNvSpPr/>
            <p:nvPr/>
          </p:nvSpPr>
          <p:spPr bwMode="auto">
            <a:xfrm>
              <a:off x="7071507" y="5622602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Up Arrow 31"/>
            <p:cNvSpPr/>
            <p:nvPr/>
          </p:nvSpPr>
          <p:spPr bwMode="auto">
            <a:xfrm>
              <a:off x="8267148" y="5904577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64700" y="3961340"/>
            <a:ext cx="4479032" cy="2591860"/>
            <a:chOff x="4685020" y="4233975"/>
            <a:chExt cx="4479032" cy="259186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/>
            <a:srcRect t="4492" r="74977" b="58882"/>
            <a:stretch/>
          </p:blipFill>
          <p:spPr>
            <a:xfrm>
              <a:off x="4685020" y="4233975"/>
              <a:ext cx="1655697" cy="138614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/>
            <a:srcRect l="38889" t="4492" r="37037" b="58882"/>
            <a:stretch/>
          </p:blipFill>
          <p:spPr>
            <a:xfrm>
              <a:off x="6187866" y="4644198"/>
              <a:ext cx="1592905" cy="1386148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312967" y="5926479"/>
              <a:ext cx="37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x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020000">
              <a:off x="6814776" y="4359726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down quark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/>
            <a:srcRect l="76690" t="4492" b="58882"/>
            <a:stretch/>
          </p:blipFill>
          <p:spPr>
            <a:xfrm>
              <a:off x="7621699" y="5111986"/>
              <a:ext cx="1542353" cy="1386148"/>
            </a:xfrm>
            <a:prstGeom prst="rect">
              <a:avLst/>
            </a:prstGeom>
          </p:spPr>
        </p:pic>
        <p:cxnSp>
          <p:nvCxnSpPr>
            <p:cNvPr id="55" name="Straight Arrow Connector 54"/>
            <p:cNvCxnSpPr/>
            <p:nvPr/>
          </p:nvCxnSpPr>
          <p:spPr bwMode="auto">
            <a:xfrm>
              <a:off x="4825366" y="5487898"/>
              <a:ext cx="3797087" cy="133793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</p:grpSp>
      <p:pic>
        <p:nvPicPr>
          <p:cNvPr id="56" name="buffer.p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01" y="1549900"/>
            <a:ext cx="2168796" cy="19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5774267" y="545768"/>
            <a:ext cx="2658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QCD genetic map</a:t>
            </a:r>
            <a:endParaRPr lang="en-US" sz="24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2259" y="6298503"/>
            <a:ext cx="6340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Recent theoretical work indicates direct access to Gluon 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W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igner function 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through diffractive di-jets in UPC (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  <a:hlinkClick r:id="rId5"/>
              </a:rPr>
              <a:t>arXiv: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  <a:hlinkClick r:id="rId5"/>
              </a:rPr>
              <a:t>1706.01765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608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 advAuto="0"/>
      <p:bldP spid="52" grpId="0" animBg="1" advAuto="0"/>
      <p:bldP spid="53" grpId="0" animBg="1" advAuto="0"/>
      <p:bldP spid="54" grpId="0" animBg="1" advAuto="0"/>
      <p:bldP spid="57" grpId="0" animBg="1" advAuto="0"/>
      <p:bldP spid="59" grpId="0" animBg="1" advAuto="0"/>
      <p:bldP spid="61" grpId="0" animBg="1" advAuto="0"/>
      <p:bldP spid="63" grpId="0" animBg="1" advAuto="0"/>
      <p:bldP spid="65" grpId="0" animBg="1" advAuto="0"/>
      <p:bldP spid="66" grpId="0" animBg="1" advAuto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/>
          </p:cNvSpPr>
          <p:nvPr/>
        </p:nvSpPr>
        <p:spPr bwMode="auto">
          <a:xfrm>
            <a:off x="15971" y="1602481"/>
            <a:ext cx="6641211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buClr>
                <a:srgbClr val="0000FF"/>
              </a:buClr>
              <a:buSzPct val="100000"/>
            </a:pPr>
            <a:r>
              <a:rPr lang="en-US" sz="1800" u="sng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Features: </a:t>
            </a:r>
          </a:p>
          <a:p>
            <a:pPr>
              <a:buClr>
                <a:srgbClr val="0000FF"/>
              </a:buClr>
              <a:buSzPct val="100000"/>
              <a:buFont typeface="Corbe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Need to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still establish test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universality for TMDs </a:t>
            </a:r>
            <a:r>
              <a:rPr lang="en-US" sz="1600" dirty="0" err="1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ep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 </a:t>
            </a:r>
            <a:r>
              <a:rPr lang="en-US" sz="1600" dirty="0" err="1" smtClean="0">
                <a:latin typeface="Comic Sans MS"/>
                <a:ea typeface="ＭＳ Ｐゴシック" charset="0"/>
                <a:cs typeface="Comic Sans MS"/>
                <a:sym typeface="Wingdings"/>
              </a:rPr>
              <a:t>pp</a:t>
            </a:r>
            <a:endParaRPr lang="en-US" sz="16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</p:txBody>
      </p:sp>
      <p:sp>
        <p:nvSpPr>
          <p:cNvPr id="29704" name="Rectangle 8"/>
          <p:cNvSpPr>
            <a:spLocks/>
          </p:cNvSpPr>
          <p:nvPr/>
        </p:nvSpPr>
        <p:spPr bwMode="auto">
          <a:xfrm>
            <a:off x="15971" y="3059698"/>
            <a:ext cx="873644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buClr>
                <a:srgbClr val="0000FF"/>
              </a:buClr>
              <a:buSzPct val="100000"/>
            </a:pPr>
            <a:r>
              <a:rPr lang="en-US" sz="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slew </a:t>
            </a:r>
            <a:r>
              <a:rPr lang="en-US" sz="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of different TMDs 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can </a:t>
            </a:r>
            <a:r>
              <a:rPr lang="en-US" sz="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be 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defined, similar for FF  </a:t>
            </a:r>
            <a:endParaRPr lang="en-US" sz="2000" dirty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transverse momentum dependent PDF</a:t>
            </a:r>
            <a:r>
              <a:rPr lang="en-US" sz="2400" cap="none" dirty="0" smtClean="0"/>
              <a:t>s &amp; FFs</a:t>
            </a:r>
            <a:endParaRPr lang="en-US" sz="2400" cap="none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0" y="6515100"/>
            <a:ext cx="487363" cy="368300"/>
          </a:xfrm>
          <a:prstGeom prst="rect">
            <a:avLst/>
          </a:prstGeom>
        </p:spPr>
        <p:txBody>
          <a:bodyPr/>
          <a:lstStyle/>
          <a:p>
            <a:fld id="{E7C2DFF1-6A7E-5841-980E-96BA788216E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4" name="Rectangle 7"/>
          <p:cNvSpPr>
            <a:spLocks/>
          </p:cNvSpPr>
          <p:nvPr/>
        </p:nvSpPr>
        <p:spPr bwMode="auto">
          <a:xfrm>
            <a:off x="0" y="2097366"/>
            <a:ext cx="8456083" cy="51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buClr>
                <a:srgbClr val="0000FF"/>
              </a:buClr>
              <a:buSzPct val="100000"/>
              <a:buFont typeface="Corbe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very different evolution then collinear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PDFs</a:t>
            </a:r>
          </a:p>
          <a:p>
            <a:pPr algn="l">
              <a:buClr>
                <a:srgbClr val="0000FF"/>
              </a:buClr>
              <a:buSzPct val="100000"/>
            </a:pP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  </a:t>
            </a:r>
            <a:r>
              <a:rPr lang="en-US" sz="1600" dirty="0" err="1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pertubative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&amp; 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non-</a:t>
            </a:r>
            <a:r>
              <a:rPr lang="en-US" sz="1600" dirty="0" err="1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pertubative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contributions to evolution kernel</a:t>
            </a:r>
          </a:p>
          <a:p>
            <a:pPr algn="l">
              <a:buClr>
                <a:srgbClr val="0000FF"/>
              </a:buClr>
              <a:buSzPct val="100000"/>
              <a:buFont typeface="Corbe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manifest themselves in </a:t>
            </a:r>
            <a:r>
              <a:rPr lang="en-US" sz="1600" dirty="0">
                <a:latin typeface="Comic Sans MS"/>
                <a:ea typeface="Corbel Bold" charset="0"/>
                <a:cs typeface="Comic Sans MS"/>
                <a:sym typeface="Corbel Bold" charset="0"/>
              </a:rPr>
              <a:t>azimuthal modulations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>
                <a:latin typeface="Comic Sans MS"/>
                <a:ea typeface="Corbel Bold" charset="0"/>
                <a:cs typeface="Comic Sans MS"/>
                <a:sym typeface="Corbel Bold" charset="0"/>
              </a:rPr>
              <a:t>of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the cross section</a:t>
            </a:r>
            <a:endParaRPr lang="en-US" sz="16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8136"/>
            <a:ext cx="3006729" cy="236050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18423" y="3415298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Leading Twist q-TMDs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3481646" y="4151924"/>
            <a:ext cx="2441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Leading Twist </a:t>
            </a:r>
            <a:r>
              <a:rPr lang="en-US" sz="1600" dirty="0"/>
              <a:t>g</a:t>
            </a:r>
            <a:r>
              <a:rPr lang="en-US" sz="1600" dirty="0" smtClean="0"/>
              <a:t>-TMDs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3247889" y="4387032"/>
            <a:ext cx="3064934" cy="1926165"/>
            <a:chOff x="2004483" y="4561419"/>
            <a:chExt cx="3064934" cy="192616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/>
            <a:srcRect l="13281" t="16291" r="5840" b="7204"/>
            <a:stretch/>
          </p:blipFill>
          <p:spPr>
            <a:xfrm>
              <a:off x="2021416" y="4635500"/>
              <a:ext cx="3048001" cy="185208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275417" y="4561419"/>
              <a:ext cx="307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04483" y="4787900"/>
              <a:ext cx="372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2074333" y="4677833"/>
              <a:ext cx="476250" cy="4445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>
            <a:off x="15972" y="494485"/>
            <a:ext cx="91280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What is the dynamic structure of the proton and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nuclei ?</a:t>
            </a:r>
            <a:endParaRPr lang="en-US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2D</a:t>
            </a:r>
            <a:r>
              <a:rPr lang="en-US" sz="1600" dirty="0">
                <a:latin typeface="Comic Sans MS"/>
                <a:cs typeface="Comic Sans MS"/>
              </a:rPr>
              <a:t>+1 picture in momentum </a:t>
            </a:r>
            <a:r>
              <a:rPr lang="en-US" sz="1600" dirty="0" smtClean="0">
                <a:latin typeface="Comic Sans MS"/>
                <a:cs typeface="Comic Sans MS"/>
              </a:rPr>
              <a:t>space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Visualize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color interactions in QCD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collective </a:t>
            </a:r>
            <a:r>
              <a:rPr lang="en-US" sz="1600" dirty="0" smtClean="0">
                <a:latin typeface="Comic Sans MS"/>
                <a:cs typeface="Comic Sans MS"/>
              </a:rPr>
              <a:t>phenomena and correlations in </a:t>
            </a:r>
            <a:r>
              <a:rPr lang="en-US" sz="1600" dirty="0" smtClean="0">
                <a:latin typeface="Comic Sans MS"/>
                <a:cs typeface="Comic Sans MS"/>
              </a:rPr>
              <a:t>fragmentation</a:t>
            </a:r>
            <a:endParaRPr lang="en-US" sz="1600" dirty="0" smtClean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2824" y="4449709"/>
            <a:ext cx="2556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  <a:buSzPct val="100000"/>
            </a:pP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un-integrated gluon </a:t>
            </a:r>
            <a:r>
              <a:rPr lang="en-US" sz="12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density g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(x,Q</a:t>
            </a:r>
            <a:r>
              <a:rPr lang="en-US" sz="1200" baseline="300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2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,k</a:t>
            </a:r>
            <a:r>
              <a:rPr lang="en-US" sz="1200" baseline="-250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T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) </a:t>
            </a:r>
            <a:r>
              <a:rPr lang="en-US" sz="12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important 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for 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 Bold" charset="0"/>
              </a:rPr>
              <a:t>physics </a:t>
            </a:r>
            <a:endParaRPr lang="en-US" sz="1200" dirty="0" smtClean="0">
              <a:latin typeface="Comic Sans MS"/>
              <a:ea typeface="ＭＳ Ｐゴシック" charset="0"/>
              <a:cs typeface="Comic Sans MS"/>
              <a:sym typeface="Corbel Bold" charset="0"/>
            </a:endParaRPr>
          </a:p>
          <a:p>
            <a:pPr>
              <a:buClr>
                <a:srgbClr val="0000FF"/>
              </a:buClr>
              <a:buSzPct val="100000"/>
            </a:pPr>
            <a:r>
              <a:rPr lang="en-US" sz="1200" dirty="0" smtClean="0">
                <a:latin typeface="Comic Sans MS"/>
                <a:ea typeface="ＭＳ Ｐゴシック" charset="0"/>
                <a:cs typeface="Comic Sans MS"/>
                <a:sym typeface="Corbel Bold" charset="0"/>
              </a:rPr>
              <a:t>at 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 Bold" charset="0"/>
              </a:rPr>
              <a:t>small x </a:t>
            </a:r>
          </a:p>
          <a:p>
            <a:pPr>
              <a:buClr>
                <a:srgbClr val="0000FF"/>
              </a:buClr>
              <a:buSzPct val="100000"/>
            </a:pP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 Bold" charset="0"/>
              </a:rPr>
              <a:t>   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Wingdings"/>
              </a:rPr>
              <a:t> CGC</a:t>
            </a:r>
          </a:p>
          <a:p>
            <a:r>
              <a:rPr lang="en-US" sz="1200" dirty="0">
                <a:latin typeface="Comic Sans MS"/>
                <a:ea typeface="ＭＳ Ｐゴシック" charset="0"/>
                <a:cs typeface="Comic Sans MS"/>
                <a:sym typeface="Wingdings"/>
              </a:rPr>
              <a:t>    </a:t>
            </a:r>
            <a:r>
              <a:rPr lang="en-US" sz="12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applications 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Wingdings"/>
              </a:rPr>
              <a:t>at LHC, </a:t>
            </a:r>
            <a:endParaRPr lang="en-US" sz="1200" dirty="0" smtClean="0">
              <a:latin typeface="Comic Sans MS"/>
              <a:ea typeface="ＭＳ Ｐゴシック" charset="0"/>
              <a:cs typeface="Comic Sans MS"/>
              <a:sym typeface="Wingdings"/>
            </a:endParaRPr>
          </a:p>
          <a:p>
            <a:r>
              <a:rPr lang="en-US" sz="1200" dirty="0">
                <a:latin typeface="Comic Sans MS"/>
                <a:ea typeface="ＭＳ Ｐゴシック" charset="0"/>
                <a:cs typeface="Comic Sans MS"/>
                <a:sym typeface="Wingdings"/>
              </a:rPr>
              <a:t> </a:t>
            </a:r>
            <a:r>
              <a:rPr lang="en-US" sz="12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     i.e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Wingdings"/>
              </a:rPr>
              <a:t>. Higgs production</a:t>
            </a:r>
            <a:endParaRPr lang="en-US" sz="1200" dirty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860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/>
      <p:bldP spid="44" grpId="0"/>
      <p:bldP spid="45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</a:t>
            </a:r>
            <a:r>
              <a:rPr lang="en-US" cap="none" dirty="0" smtClean="0"/>
              <a:t>s</a:t>
            </a:r>
            <a:r>
              <a:rPr lang="en-US" dirty="0" smtClean="0"/>
              <a:t> at RHIC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ISMD 2017, Mexico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9394" y="6176213"/>
            <a:ext cx="601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RHIC unique kinematics: </a:t>
            </a:r>
            <a:r>
              <a:rPr lang="en-US" dirty="0" smtClean="0">
                <a:latin typeface="Comic Sans MS"/>
                <a:cs typeface="Comic Sans MS"/>
              </a:rPr>
              <a:t>from low to high x at high Q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  <a:endParaRPr lang="en-US" baseline="30000" dirty="0"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25990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Till today TMDs came only from fixed target data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smtClean="0">
                <a:latin typeface="Comic Sans MS"/>
                <a:cs typeface="Comic Sans MS"/>
              </a:rPr>
              <a:t>high x @ low Q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  <a:endParaRPr lang="en-US" dirty="0" smtClean="0">
              <a:latin typeface="Comic Sans MS"/>
              <a:cs typeface="Comic Sans MS"/>
            </a:endParaRP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need to establish concept at high Q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 and wide range in x</a:t>
            </a:r>
          </a:p>
          <a:p>
            <a:pPr algn="ctr"/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polarised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pp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at RHIC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" r="7440" b="3578"/>
          <a:stretch/>
        </p:blipFill>
        <p:spPr>
          <a:xfrm>
            <a:off x="1161473" y="529484"/>
            <a:ext cx="6794460" cy="4767279"/>
          </a:xfrm>
          <a:prstGeom prst="rect">
            <a:avLst/>
          </a:prstGeom>
        </p:spPr>
      </p:pic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488528" y="5688594"/>
            <a:ext cx="764540" cy="3820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7" r="7562" b="3797"/>
          <a:stretch/>
        </p:blipFill>
        <p:spPr>
          <a:xfrm>
            <a:off x="1167765" y="534799"/>
            <a:ext cx="6788168" cy="4766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634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theme/theme1.xml><?xml version="1.0" encoding="utf-8"?>
<a:theme xmlns:a="http://schemas.openxmlformats.org/drawingml/2006/main" name="Spin.eca.70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NL_70_100_PPT_Template_Editable" id="{6DB883C5-2D24-D04F-A64A-8E715D45222E}" vid="{6FAFF1AD-E050-1545-A740-5133341667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Spin.eca.70template.potx</Template>
  <TotalTime>2222</TotalTime>
  <Words>3891</Words>
  <Application>Microsoft Macintosh PowerPoint</Application>
  <PresentationFormat>On-screen Show (4:3)</PresentationFormat>
  <Paragraphs>692</Paragraphs>
  <Slides>41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Spin.eca.70template</vt:lpstr>
      <vt:lpstr>Equation</vt:lpstr>
      <vt:lpstr>The RHIC Cold QCD Program:   A Gaze into EIC Physics</vt:lpstr>
      <vt:lpstr>hot questions in cold QCD</vt:lpstr>
      <vt:lpstr>Helicity Structure</vt:lpstr>
      <vt:lpstr>Helicity structure</vt:lpstr>
      <vt:lpstr>Helicity structure: Gluon</vt:lpstr>
      <vt:lpstr>What can transverse polarized pp tell us</vt:lpstr>
      <vt:lpstr>2+1 dimensional Imaging of Quarks &amp; Gluons</vt:lpstr>
      <vt:lpstr>transverse momentum dependent PDFs &amp; FFs</vt:lpstr>
      <vt:lpstr>TMDs at RHIC</vt:lpstr>
      <vt:lpstr>The objectives for TMDs</vt:lpstr>
      <vt:lpstr>Jets to access Transversity x Collins</vt:lpstr>
      <vt:lpstr>Sensitivity to Gluon “TMDs”</vt:lpstr>
      <vt:lpstr>Visualize Color interactions in QCD.</vt:lpstr>
      <vt:lpstr>First Results: ANW</vt:lpstr>
      <vt:lpstr>RUN-17: A goldmine for TMDs@STAR </vt:lpstr>
      <vt:lpstr>What about Nuclei?</vt:lpstr>
      <vt:lpstr>Key Observable for Saturation in pA</vt:lpstr>
      <vt:lpstr>Key Observable for Saturation in pA</vt:lpstr>
      <vt:lpstr>Nuclear effects in initial and Finals STATE</vt:lpstr>
      <vt:lpstr>PowerPoint Presentation</vt:lpstr>
      <vt:lpstr>pp/pA Physics in 2020+</vt:lpstr>
      <vt:lpstr>STAR pp, pA Physics At Midrapidity</vt:lpstr>
      <vt:lpstr>sPHENIX pp, pA Physics At Midrapidity</vt:lpstr>
      <vt:lpstr>Forward rapidity pp Physics</vt:lpstr>
      <vt:lpstr>How Does The initial state IN AA Look?</vt:lpstr>
      <vt:lpstr>How Does The initial state IN AA Look?</vt:lpstr>
      <vt:lpstr>Saturation with the forward upgrade</vt:lpstr>
      <vt:lpstr>Summary</vt:lpstr>
      <vt:lpstr>PowerPoint Presentation</vt:lpstr>
      <vt:lpstr>Interference Fragmentation Function (IFF)</vt:lpstr>
      <vt:lpstr>Mid-rapidIty observables</vt:lpstr>
      <vt:lpstr>fragmentation functions in pp and pA</vt:lpstr>
      <vt:lpstr>Diffraction: A neglected child at RHIC</vt:lpstr>
      <vt:lpstr>The Missing Piece: orbital angular momentum</vt:lpstr>
      <vt:lpstr>Run-15&amp;17: J/ in pp/pA UPC  </vt:lpstr>
      <vt:lpstr>Forward Proton Tagging Upgrade</vt:lpstr>
      <vt:lpstr>How Does The initial state IN AA Look?</vt:lpstr>
      <vt:lpstr>How Does The initial state IN AA Look?</vt:lpstr>
      <vt:lpstr>Studying non-linear effects</vt:lpstr>
      <vt:lpstr>EIC’s Physics Impact, Complementarity and Uniqueness</vt:lpstr>
      <vt:lpstr>How polarized are the Gluons?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Graphic Design</dc:creator>
  <cp:keywords/>
  <dc:description/>
  <cp:lastModifiedBy>elke-caroline aschenauer</cp:lastModifiedBy>
  <cp:revision>205</cp:revision>
  <dcterms:created xsi:type="dcterms:W3CDTF">2017-02-17T21:20:15Z</dcterms:created>
  <dcterms:modified xsi:type="dcterms:W3CDTF">2017-09-12T19:59:19Z</dcterms:modified>
  <cp:category/>
</cp:coreProperties>
</file>