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374" r:id="rId3"/>
    <p:sldId id="383" r:id="rId4"/>
    <p:sldId id="279" r:id="rId5"/>
    <p:sldId id="345" r:id="rId6"/>
    <p:sldId id="351" r:id="rId7"/>
    <p:sldId id="352" r:id="rId8"/>
    <p:sldId id="350" r:id="rId9"/>
    <p:sldId id="353" r:id="rId10"/>
    <p:sldId id="349" r:id="rId11"/>
    <p:sldId id="346" r:id="rId12"/>
    <p:sldId id="354" r:id="rId13"/>
    <p:sldId id="355" r:id="rId14"/>
    <p:sldId id="379" r:id="rId15"/>
    <p:sldId id="360" r:id="rId16"/>
    <p:sldId id="382" r:id="rId17"/>
    <p:sldId id="380" r:id="rId18"/>
    <p:sldId id="381" r:id="rId19"/>
    <p:sldId id="384" r:id="rId20"/>
    <p:sldId id="385" r:id="rId21"/>
    <p:sldId id="364" r:id="rId22"/>
    <p:sldId id="372" r:id="rId23"/>
    <p:sldId id="386" r:id="rId24"/>
    <p:sldId id="365" r:id="rId25"/>
    <p:sldId id="375" r:id="rId26"/>
    <p:sldId id="366" r:id="rId27"/>
    <p:sldId id="376" r:id="rId28"/>
    <p:sldId id="377" r:id="rId29"/>
    <p:sldId id="373" r:id="rId30"/>
    <p:sldId id="369" r:id="rId31"/>
    <p:sldId id="311" r:id="rId32"/>
    <p:sldId id="286" r:id="rId33"/>
    <p:sldId id="370" r:id="rId34"/>
    <p:sldId id="273" r:id="rId3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10" autoAdjust="0"/>
    <p:restoredTop sz="94660"/>
  </p:normalViewPr>
  <p:slideViewPr>
    <p:cSldViewPr>
      <p:cViewPr>
        <p:scale>
          <a:sx n="59" d="100"/>
          <a:sy n="59" d="100"/>
        </p:scale>
        <p:origin x="-1320" y="-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5153D5A-B57E-430D-8BF2-25183DAB5042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8E1B23B-B58C-4ADF-BC37-CD6F9DBF0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127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1B23B-B58C-4ADF-BC37-CD6F9DBF0A5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149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228600"/>
            <a:ext cx="9144000" cy="13335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6002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91201" y="65690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9/12/2017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69075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Justin Frantz      Ohio  University    ISMD17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9034" y="649170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5A2B3AFB-DE16-43BD-983F-BE2F4E031EB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90600" y="0"/>
            <a:ext cx="7543800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0041" y="6532499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59522" y="6529877"/>
            <a:ext cx="1150678" cy="32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5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371600"/>
            <a:ext cx="8539719" cy="2834573"/>
          </a:xfrm>
        </p:spPr>
        <p:txBody>
          <a:bodyPr/>
          <a:lstStyle/>
          <a:p>
            <a:r>
              <a:rPr lang="en-US" sz="6600" dirty="0" smtClean="0">
                <a:solidFill>
                  <a:schemeClr val="tx1"/>
                </a:solidFill>
                <a:effectLst>
                  <a:glow rad="152400">
                    <a:schemeClr val="bg2">
                      <a:alpha val="40000"/>
                    </a:schemeClr>
                  </a:glow>
                </a:effectLst>
              </a:rPr>
              <a:t>Jet-related 2-particle   (</a:t>
            </a:r>
            <a:r>
              <a:rPr lang="en-US" sz="6600" dirty="0" smtClean="0">
                <a:solidFill>
                  <a:schemeClr val="tx1"/>
                </a:solidFill>
                <a:effectLst>
                  <a:glow rad="152400">
                    <a:schemeClr val="bg2">
                      <a:alpha val="40000"/>
                    </a:schemeClr>
                  </a:glow>
                </a:effectLst>
                <a:latin typeface="Symbol" panose="05050102010706020507" pitchFamily="18" charset="2"/>
              </a:rPr>
              <a:t>g</a:t>
            </a:r>
            <a:r>
              <a:rPr lang="en-US" sz="6600" dirty="0" smtClean="0">
                <a:solidFill>
                  <a:schemeClr val="tx1"/>
                </a:solidFill>
                <a:effectLst>
                  <a:glow rad="152400">
                    <a:schemeClr val="bg2">
                      <a:alpha val="40000"/>
                    </a:schemeClr>
                  </a:glow>
                </a:effectLst>
              </a:rPr>
              <a:t>-</a:t>
            </a:r>
            <a:r>
              <a:rPr lang="en-US" sz="6600" dirty="0" err="1" smtClean="0">
                <a:solidFill>
                  <a:schemeClr val="tx1"/>
                </a:solidFill>
                <a:effectLst>
                  <a:glow rad="152400">
                    <a:schemeClr val="bg2">
                      <a:alpha val="40000"/>
                    </a:schemeClr>
                  </a:glow>
                </a:effectLst>
              </a:rPr>
              <a:t>h,h</a:t>
            </a:r>
            <a:r>
              <a:rPr lang="en-US" sz="6600" dirty="0" smtClean="0">
                <a:solidFill>
                  <a:schemeClr val="tx1"/>
                </a:solidFill>
                <a:effectLst>
                  <a:glow rad="152400">
                    <a:schemeClr val="bg2">
                      <a:alpha val="40000"/>
                    </a:schemeClr>
                  </a:glow>
                </a:effectLst>
              </a:rPr>
              <a:t>-h) Correlations </a:t>
            </a:r>
            <a:r>
              <a:rPr lang="en-US" sz="6600" dirty="0" smtClean="0">
                <a:solidFill>
                  <a:schemeClr val="tx1"/>
                </a:solidFill>
                <a:effectLst>
                  <a:glow rad="152400">
                    <a:schemeClr val="bg2">
                      <a:alpha val="40000"/>
                    </a:schemeClr>
                  </a:glow>
                </a:effectLst>
              </a:rPr>
              <a:t>: Recent </a:t>
            </a:r>
            <a:r>
              <a:rPr lang="en-US" sz="6600" dirty="0" smtClean="0">
                <a:solidFill>
                  <a:schemeClr val="tx1"/>
                </a:solidFill>
                <a:effectLst>
                  <a:glow rad="152400">
                    <a:schemeClr val="bg2">
                      <a:alpha val="40000"/>
                    </a:schemeClr>
                  </a:glow>
                </a:effectLst>
              </a:rPr>
              <a:t>PHENIX Developments</a:t>
            </a:r>
            <a:endParaRPr lang="en-US" sz="6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5601082"/>
            <a:ext cx="2758436" cy="78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994" y="5601082"/>
            <a:ext cx="970898" cy="875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5727481"/>
            <a:ext cx="1981200" cy="62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59" y="4419600"/>
            <a:ext cx="6858000" cy="99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Justin Frantz    ISMD 17 </a:t>
            </a:r>
            <a:endParaRPr lang="en-US" dirty="0" smtClean="0"/>
          </a:p>
          <a:p>
            <a:r>
              <a:rPr lang="en-US" dirty="0" smtClean="0"/>
              <a:t>9/12/2017</a:t>
            </a:r>
            <a:r>
              <a:rPr lang="en-US" dirty="0" smtClean="0"/>
              <a:t>  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417" y="3915157"/>
            <a:ext cx="341947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6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3619223"/>
            <a:ext cx="3350830" cy="2715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0960" y="-541020"/>
            <a:ext cx="9144000" cy="13335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Low z enhancement details: angle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7543800" cy="3886200"/>
          </a:xfrm>
        </p:spPr>
        <p:txBody>
          <a:bodyPr/>
          <a:lstStyle/>
          <a:p>
            <a:r>
              <a:rPr lang="en-US" dirty="0" smtClean="0"/>
              <a:t>Most enhancement in largest angular regions: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10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74270"/>
            <a:ext cx="7848600" cy="240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1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7200" y="3619223"/>
            <a:ext cx="3146954" cy="315850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/>
          <p:cNvSpPr txBox="1"/>
          <p:nvPr/>
        </p:nvSpPr>
        <p:spPr>
          <a:xfrm>
            <a:off x="6172200" y="4979927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Recall CMS Result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6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z enhancement details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066800"/>
                <a:ext cx="8610600" cy="4724400"/>
              </a:xfrm>
            </p:spPr>
            <p:txBody>
              <a:bodyPr/>
              <a:lstStyle/>
              <a:p>
                <a:r>
                  <a:rPr lang="en-US" dirty="0" smtClean="0"/>
                  <a:t>PT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𝛾</m:t>
                    </m:r>
                  </m:oMath>
                </a14:m>
                <a:r>
                  <a:rPr lang="en-US" dirty="0" smtClean="0"/>
                  <a:t> dependence </a:t>
                </a:r>
                <a:r>
                  <a:rPr lang="en-US" dirty="0" smtClean="0"/>
                  <a:t>shows </a:t>
                </a:r>
                <a:r>
                  <a:rPr lang="en-US" dirty="0" smtClean="0"/>
                  <a:t>smaller enhancement at larger trigger</a:t>
                </a:r>
              </a:p>
              <a:p>
                <a:pPr lvl="1"/>
                <a:r>
                  <a:rPr lang="en-US" dirty="0" smtClean="0"/>
                  <a:t>remember enhancement must be measured relative to overall suppressed jet level – still there for other trigger </a:t>
                </a:r>
                <a:r>
                  <a:rPr lang="en-US" dirty="0" err="1" smtClean="0"/>
                  <a:t>pt</a:t>
                </a:r>
                <a:r>
                  <a:rPr lang="en-US" dirty="0" smtClean="0"/>
                  <a:t> bins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066800"/>
                <a:ext cx="8610600" cy="4724400"/>
              </a:xfrm>
              <a:blipFill rotWithShape="1">
                <a:blip r:embed="rId2"/>
                <a:stretch>
                  <a:fillRect l="-992" t="-1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11</a:t>
            </a:fld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86000"/>
            <a:ext cx="7010400" cy="417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6629400" y="4371109"/>
            <a:ext cx="1676400" cy="2770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00200" y="5410200"/>
            <a:ext cx="25908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6019800" y="3798333"/>
            <a:ext cx="2286000" cy="5727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7162800" y="3352800"/>
            <a:ext cx="1143000" cy="228600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2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Comparisons to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10439400" cy="3886200"/>
          </a:xfrm>
        </p:spPr>
        <p:txBody>
          <a:bodyPr/>
          <a:lstStyle/>
          <a:p>
            <a:r>
              <a:rPr lang="en-US" dirty="0" smtClean="0"/>
              <a:t>New calculations by LBT ~match data </a:t>
            </a:r>
            <a:r>
              <a:rPr lang="en-US" dirty="0" smtClean="0">
                <a:sym typeface="Wingdings" panose="05000000000000000000" pitchFamily="2" charset="2"/>
              </a:rPr>
              <a:t> enhancement E recovery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12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8382000" cy="496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05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039187"/>
            <a:ext cx="2590800" cy="202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1000"/>
            <a:ext cx="9144000" cy="1333500"/>
          </a:xfrm>
        </p:spPr>
        <p:txBody>
          <a:bodyPr/>
          <a:lstStyle/>
          <a:p>
            <a:r>
              <a:rPr lang="en-US" dirty="0" smtClean="0"/>
              <a:t>Comparing h-h to 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-h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64031"/>
            <a:ext cx="8229600" cy="3886200"/>
          </a:xfrm>
        </p:spPr>
        <p:txBody>
          <a:bodyPr/>
          <a:lstStyle/>
          <a:p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-h is clean but low statistics </a:t>
            </a:r>
          </a:p>
          <a:p>
            <a:r>
              <a:rPr lang="en-US" i="1" dirty="0" smtClean="0"/>
              <a:t>h-h</a:t>
            </a:r>
            <a:r>
              <a:rPr lang="en-US" dirty="0" smtClean="0"/>
              <a:t> should be able to probe similar physics and  has more statistics</a:t>
            </a:r>
          </a:p>
          <a:p>
            <a:pPr lvl="1"/>
            <a:r>
              <a:rPr lang="en-US" dirty="0" smtClean="0"/>
              <a:t>but </a:t>
            </a:r>
            <a:r>
              <a:rPr lang="en-US" dirty="0"/>
              <a:t>have been limited by lack of confidence in background subtraction</a:t>
            </a:r>
          </a:p>
          <a:p>
            <a:pPr lvl="1"/>
            <a:r>
              <a:rPr lang="en-US" dirty="0"/>
              <a:t>New </a:t>
            </a:r>
            <a:r>
              <a:rPr lang="en-US" dirty="0" err="1"/>
              <a:t>bkg</a:t>
            </a:r>
            <a:r>
              <a:rPr lang="en-US" dirty="0"/>
              <a:t> subtraction techniques developed starting to gain confidence</a:t>
            </a:r>
          </a:p>
          <a:p>
            <a:r>
              <a:rPr lang="en-US" dirty="0"/>
              <a:t>Surface </a:t>
            </a:r>
            <a:r>
              <a:rPr lang="en-US" dirty="0" smtClean="0"/>
              <a:t>bias:  but this can be a positive– why it’s good to have both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13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419600"/>
            <a:ext cx="2743200" cy="1673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97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57200"/>
            <a:ext cx="9144000" cy="13335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Same features ?  accessed in h-h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382000" cy="2796663"/>
          </a:xfrm>
        </p:spPr>
        <p:txBody>
          <a:bodyPr>
            <a:normAutofit/>
          </a:bodyPr>
          <a:lstStyle/>
          <a:p>
            <a:r>
              <a:rPr lang="en-US" dirty="0" smtClean="0"/>
              <a:t>Statistical precision good enough for low enhancement in PHENIX result </a:t>
            </a:r>
          </a:p>
          <a:p>
            <a:r>
              <a:rPr lang="en-US" dirty="0" smtClean="0"/>
              <a:t>ALICE </a:t>
            </a:r>
            <a:r>
              <a:rPr lang="en-US" dirty="0" err="1" smtClean="0"/>
              <a:t>Xinye</a:t>
            </a:r>
            <a:r>
              <a:rPr lang="en-US" dirty="0" smtClean="0"/>
              <a:t> Peng HP’16:  Interesting new results comparable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region to PHENIX results – </a:t>
            </a:r>
            <a:r>
              <a:rPr lang="en-US" dirty="0" smtClean="0">
                <a:latin typeface="Symbol" panose="05050102010706020507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-h –&gt; very precise</a:t>
            </a:r>
            <a:endParaRPr lang="en-US" dirty="0" smtClean="0"/>
          </a:p>
          <a:p>
            <a:r>
              <a:rPr lang="en-US" dirty="0" err="1" smtClean="0"/>
              <a:t>Awayside</a:t>
            </a:r>
            <a:r>
              <a:rPr lang="en-US" dirty="0" smtClean="0"/>
              <a:t> suppression/enhancement—enhancement is very large !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14</a:t>
            </a:fld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120" y="2819400"/>
            <a:ext cx="4795080" cy="3403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>
          <a:xfrm>
            <a:off x="4079460" y="2511096"/>
            <a:ext cx="2397540" cy="3164051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20" y="3035223"/>
            <a:ext cx="3886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3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72" y="-381000"/>
            <a:ext cx="9144000" cy="1333500"/>
          </a:xfrm>
        </p:spPr>
        <p:txBody>
          <a:bodyPr/>
          <a:lstStyle/>
          <a:p>
            <a:r>
              <a:rPr lang="en-US" dirty="0" smtClean="0"/>
              <a:t>High z enhancement </a:t>
            </a:r>
            <a:r>
              <a:rPr lang="en-US" dirty="0" smtClean="0">
                <a:sym typeface="Wingdings" panose="05000000000000000000" pitchFamily="2" charset="2"/>
              </a:rPr>
              <a:t> I</a:t>
            </a:r>
            <a:r>
              <a:rPr lang="en-US" baseline="-25000" dirty="0" smtClean="0">
                <a:sym typeface="Wingdings" panose="05000000000000000000" pitchFamily="2" charset="2"/>
              </a:rPr>
              <a:t>AA</a:t>
            </a:r>
            <a:r>
              <a:rPr lang="en-US" dirty="0" smtClean="0">
                <a:sym typeface="Wingdings" panose="05000000000000000000" pitchFamily="2" charset="2"/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45551"/>
            <a:ext cx="2959310" cy="21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574659"/>
            <a:ext cx="238125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109170"/>
            <a:ext cx="3371850" cy="2393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47478"/>
            <a:ext cx="3945537" cy="2347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111710" y="1170106"/>
            <a:ext cx="3286125" cy="3305175"/>
            <a:chOff x="228600" y="2971800"/>
            <a:chExt cx="3286125" cy="3305175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2971800"/>
              <a:ext cx="3286125" cy="3305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762000" y="5389234"/>
              <a:ext cx="25506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PLB 739 (2014) 320–342</a:t>
              </a:r>
            </a:p>
          </p:txBody>
        </p:sp>
      </p:grpSp>
      <p:sp>
        <p:nvSpPr>
          <p:cNvPr id="14" name="Oval 13"/>
          <p:cNvSpPr/>
          <p:nvPr/>
        </p:nvSpPr>
        <p:spPr>
          <a:xfrm>
            <a:off x="5471908" y="2641884"/>
            <a:ext cx="1447800" cy="8858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" y="9144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Common point brought up:  no enhancement in </a:t>
            </a:r>
            <a:r>
              <a:rPr lang="en-US" dirty="0" smtClean="0"/>
              <a:t>IAA across all experiments not just PHENIX </a:t>
            </a:r>
            <a:r>
              <a:rPr lang="en-US" dirty="0" smtClean="0"/>
              <a:t>at high z– why?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7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57200"/>
            <a:ext cx="9144000" cy="13335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Same features ?  accessed in h-h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382000" cy="2796663"/>
          </a:xfrm>
        </p:spPr>
        <p:txBody>
          <a:bodyPr>
            <a:normAutofit/>
          </a:bodyPr>
          <a:lstStyle/>
          <a:p>
            <a:r>
              <a:rPr lang="en-US" dirty="0" smtClean="0"/>
              <a:t>Statistical precision good enough for low enhancement in PHENIX result </a:t>
            </a:r>
          </a:p>
          <a:p>
            <a:r>
              <a:rPr lang="en-US" dirty="0" smtClean="0"/>
              <a:t>ALICE </a:t>
            </a:r>
            <a:r>
              <a:rPr lang="en-US" dirty="0" err="1" smtClean="0"/>
              <a:t>Xinye</a:t>
            </a:r>
            <a:r>
              <a:rPr lang="en-US" dirty="0" smtClean="0"/>
              <a:t> Peng HP’16:  Interesting new results comparable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region to PHENIX results – </a:t>
            </a:r>
            <a:r>
              <a:rPr lang="en-US" dirty="0" smtClean="0">
                <a:latin typeface="Symbol" panose="05050102010706020507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-h</a:t>
            </a:r>
          </a:p>
          <a:p>
            <a:r>
              <a:rPr lang="en-US" dirty="0" err="1" smtClean="0"/>
              <a:t>Awayside</a:t>
            </a:r>
            <a:r>
              <a:rPr lang="en-US" dirty="0" smtClean="0"/>
              <a:t> suppression/enhancement—enhancement is very large !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16</a:t>
            </a:fld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120" y="2819400"/>
            <a:ext cx="4795080" cy="3403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>
          <a:xfrm>
            <a:off x="5374860" y="5334000"/>
            <a:ext cx="3464340" cy="341147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20" y="3035223"/>
            <a:ext cx="3886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6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533400"/>
            <a:ext cx="9144000" cy="1333500"/>
          </a:xfrm>
        </p:spPr>
        <p:txBody>
          <a:bodyPr/>
          <a:lstStyle/>
          <a:p>
            <a:r>
              <a:rPr lang="en-US" dirty="0" smtClean="0"/>
              <a:t>Quick non-PHENIX PYTHIA Study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17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3429000"/>
            <a:ext cx="4154312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74596"/>
            <a:ext cx="4063365" cy="290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" y="685800"/>
            <a:ext cx="8382000" cy="4191000"/>
          </a:xfrm>
        </p:spPr>
        <p:txBody>
          <a:bodyPr/>
          <a:lstStyle/>
          <a:p>
            <a:r>
              <a:rPr lang="en-US" dirty="0" smtClean="0"/>
              <a:t>Presumably it’s washed out by the trigger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not usually corresponding to the whole jet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</a:p>
          <a:p>
            <a:r>
              <a:rPr lang="en-US" dirty="0" smtClean="0"/>
              <a:t>I wanted to get a quick answer to whether we could see such a thing happen in PYTHIA</a:t>
            </a:r>
          </a:p>
          <a:p>
            <a:pPr lvl="1"/>
            <a:r>
              <a:rPr lang="en-US" dirty="0" smtClean="0"/>
              <a:t>1) Chose sample of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&gt; 8 GeV R=3.0 jets</a:t>
            </a:r>
          </a:p>
          <a:p>
            <a:pPr lvl="1"/>
            <a:r>
              <a:rPr lang="en-US" dirty="0" smtClean="0"/>
              <a:t>2) Enhanced high z fragmenting jets with simple weights</a:t>
            </a:r>
          </a:p>
          <a:p>
            <a:pPr lvl="1"/>
            <a:r>
              <a:rPr lang="en-US" dirty="0" smtClean="0"/>
              <a:t>3) looked to see if </a:t>
            </a:r>
            <a:r>
              <a:rPr lang="en-US" i="1" dirty="0" smtClean="0"/>
              <a:t>I</a:t>
            </a:r>
            <a:r>
              <a:rPr lang="en-US" i="1" baseline="-25000" dirty="0" smtClean="0"/>
              <a:t>AA</a:t>
            </a:r>
            <a:r>
              <a:rPr lang="en-US" dirty="0" smtClean="0"/>
              <a:t> did or didn’t show any difference?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60689" y="3657600"/>
                <a:ext cx="3239911" cy="666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PYTHIA  6.X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√</m:t>
                    </m:r>
                    <m:r>
                      <a:rPr lang="en-US" b="0" i="1" smtClean="0">
                        <a:latin typeface="Cambria Math"/>
                      </a:rPr>
                      <m:t>𝑠</m:t>
                    </m:r>
                  </m:oMath>
                </a14:m>
                <a:r>
                  <a:rPr lang="en-US" dirty="0" smtClean="0"/>
                  <a:t> 200 GeV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pTjet</a:t>
                </a:r>
                <a:r>
                  <a:rPr lang="en-US" dirty="0" smtClean="0"/>
                  <a:t> &gt; 8 GeV/c R=3.0</a:t>
                </a:r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689" y="3657600"/>
                <a:ext cx="3239911" cy="666977"/>
              </a:xfrm>
              <a:prstGeom prst="rect">
                <a:avLst/>
              </a:prstGeom>
              <a:blipFill rotWithShape="1">
                <a:blip r:embed="rId4"/>
                <a:stretch>
                  <a:fillRect l="-1504" t="-917" b="-14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6199" y="4007182"/>
                <a:ext cx="45720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𝑑𝑁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9" y="4007182"/>
                <a:ext cx="457200" cy="63478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674533" y="6324600"/>
            <a:ext cx="127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865533" y="6248400"/>
            <a:ext cx="127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5525869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Red: High z weighted</a:t>
            </a:r>
          </a:p>
          <a:p>
            <a:r>
              <a:rPr lang="en-US" b="1" dirty="0" smtClean="0"/>
              <a:t>Black: Normal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943600" y="3932293"/>
            <a:ext cx="27135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Ratio</a:t>
            </a:r>
            <a:endParaRPr lang="en-US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6095999" y="5715000"/>
            <a:ext cx="2286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 = </a:t>
            </a:r>
            <a:r>
              <a:rPr lang="en-US" dirty="0" err="1" smtClean="0"/>
              <a:t>p</a:t>
            </a:r>
            <a:r>
              <a:rPr lang="en-US" i="1" baseline="-25000" dirty="0" err="1" smtClean="0"/>
              <a:t>Ti</a:t>
            </a:r>
            <a:r>
              <a:rPr lang="en-US" dirty="0" smtClean="0"/>
              <a:t> ∙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Tjet</a:t>
            </a:r>
            <a:r>
              <a:rPr lang="en-US" dirty="0" smtClean="0"/>
              <a:t>/p</a:t>
            </a:r>
            <a:r>
              <a:rPr lang="en-US" baseline="-25000" dirty="0" smtClean="0"/>
              <a:t>Tjet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7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-381000"/>
            <a:ext cx="9144000" cy="1333500"/>
          </a:xfrm>
        </p:spPr>
        <p:txBody>
          <a:bodyPr/>
          <a:lstStyle/>
          <a:p>
            <a:r>
              <a:rPr lang="en-US" dirty="0" smtClean="0"/>
              <a:t>PYTHIA: expect washout?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" y="838200"/>
            <a:ext cx="8382000" cy="4191000"/>
          </a:xfrm>
        </p:spPr>
        <p:txBody>
          <a:bodyPr/>
          <a:lstStyle/>
          <a:p>
            <a:r>
              <a:rPr lang="en-US" dirty="0" smtClean="0"/>
              <a:t>The Ratio of IAA’s in the same set of events (e.g. same high z weighting) indeed shows a lower modification than the fragmentation function</a:t>
            </a:r>
          </a:p>
          <a:p>
            <a:r>
              <a:rPr lang="en-US" dirty="0" smtClean="0"/>
              <a:t>Still a small rise?  But definitely lower than for D(z)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249" y="2762223"/>
            <a:ext cx="5000731" cy="314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53663"/>
            <a:ext cx="3220084" cy="230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>
            <a:off x="3048000" y="4003693"/>
            <a:ext cx="1714500" cy="0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048000" y="3109370"/>
            <a:ext cx="1714500" cy="0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470940" y="5725180"/>
            <a:ext cx="1084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p</a:t>
            </a:r>
            <a:r>
              <a:rPr lang="en-US" sz="2800" baseline="-25000" dirty="0" err="1" smtClean="0"/>
              <a:t>T</a:t>
            </a:r>
            <a:r>
              <a:rPr lang="en-US" sz="2800" baseline="-25000" dirty="0" smtClean="0"/>
              <a:t> </a:t>
            </a:r>
            <a:r>
              <a:rPr lang="en-US" sz="2800" baseline="-25000" dirty="0" err="1" smtClean="0"/>
              <a:t>assoc</a:t>
            </a:r>
            <a:endParaRPr lang="en-US" sz="28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724400" y="4254290"/>
                <a:ext cx="4419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“I</a:t>
                </a:r>
                <a:r>
                  <a:rPr lang="en-US" baseline="-25000" dirty="0" smtClean="0"/>
                  <a:t>AA</a:t>
                </a:r>
                <a:r>
                  <a:rPr lang="en-US" dirty="0" smtClean="0"/>
                  <a:t>” Ratio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𝜋</m:t>
                    </m:r>
                  </m:oMath>
                </a14:m>
                <a:r>
                  <a:rPr lang="en-US" dirty="0" smtClean="0"/>
                  <a:t> –h  </a:t>
                </a:r>
                <a:r>
                  <a:rPr lang="en-US" dirty="0" err="1" smtClean="0"/>
                  <a:t>Awayside</a:t>
                </a:r>
                <a:r>
                  <a:rPr lang="en-US" dirty="0" smtClean="0"/>
                  <a:t> Yields: Y</a:t>
                </a:r>
              </a:p>
              <a:p>
                <a:r>
                  <a:rPr lang="en-US" dirty="0" smtClean="0"/>
                  <a:t>      =</a:t>
                </a:r>
                <a:r>
                  <a:rPr lang="en-US" dirty="0" err="1" smtClean="0"/>
                  <a:t>Y</a:t>
                </a:r>
                <a:r>
                  <a:rPr lang="en-US" baseline="-25000" dirty="0" err="1" smtClean="0"/>
                  <a:t>hi</a:t>
                </a:r>
                <a:r>
                  <a:rPr lang="en-US" baseline="-25000" dirty="0" smtClean="0"/>
                  <a:t> z weighted</a:t>
                </a:r>
                <a:r>
                  <a:rPr lang="en-US" dirty="0" smtClean="0"/>
                  <a:t> /  </a:t>
                </a:r>
                <a:r>
                  <a:rPr lang="en-US" dirty="0" err="1" smtClean="0"/>
                  <a:t>Y</a:t>
                </a:r>
                <a:r>
                  <a:rPr lang="en-US" baseline="-25000" dirty="0" err="1" smtClean="0"/>
                  <a:t>normal</a:t>
                </a:r>
                <a:endParaRPr lang="en-US" baseline="-25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4254290"/>
                <a:ext cx="4419600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1103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762500" y="2423570"/>
            <a:ext cx="476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“IAA Ratio”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162684" y="2484331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FF Ratio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010601" y="3128182"/>
            <a:ext cx="2742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</a:t>
            </a:r>
            <a:r>
              <a:rPr lang="en-US" baseline="30000" dirty="0" err="1" smtClean="0"/>
              <a:t>hi</a:t>
            </a:r>
            <a:r>
              <a:rPr lang="en-US" baseline="30000" dirty="0" smtClean="0"/>
              <a:t> z </a:t>
            </a:r>
            <a:r>
              <a:rPr lang="en-US" baseline="30000" dirty="0" err="1" smtClean="0"/>
              <a:t>wt</a:t>
            </a:r>
            <a:r>
              <a:rPr lang="en-US" dirty="0" smtClean="0"/>
              <a:t> (z)  /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normal</a:t>
            </a:r>
            <a:r>
              <a:rPr lang="en-US" dirty="0" smtClean="0"/>
              <a:t>(z)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723516" y="5014370"/>
            <a:ext cx="1086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81000" y="5786735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Interesting to follow up this study in more detail…</a:t>
            </a:r>
            <a:endParaRPr lang="en-US" sz="24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10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609600"/>
            <a:ext cx="9144000" cy="13335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Back to New PHENIX Measurements!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762000"/>
            <a:ext cx="9334500" cy="3886200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PHENIX:  </a:t>
            </a:r>
            <a:r>
              <a:rPr lang="en-US" sz="2000" b="1" dirty="0" err="1" smtClean="0"/>
              <a:t>Remeasure</a:t>
            </a:r>
            <a:r>
              <a:rPr lang="en-US" sz="2000" b="1" dirty="0" smtClean="0"/>
              <a:t>, improve statistics  cross check in </a:t>
            </a:r>
            <a:r>
              <a:rPr lang="en-US" sz="2000" b="1" dirty="0" err="1" smtClean="0">
                <a:solidFill>
                  <a:srgbClr val="FF0000"/>
                </a:solidFill>
              </a:rPr>
              <a:t>d+Au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Systematic errors do not allow us to study even cold nuclear effects w/ IAA</a:t>
            </a:r>
          </a:p>
          <a:p>
            <a:pPr lvl="1"/>
            <a:r>
              <a:rPr lang="en-US" sz="1800" b="1" dirty="0" smtClean="0">
                <a:solidFill>
                  <a:srgbClr val="FF0000"/>
                </a:solidFill>
              </a:rPr>
              <a:t>Look to other observables for small systems.  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19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67840"/>
            <a:ext cx="6553200" cy="4978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43400" y="3276600"/>
            <a:ext cx="1371600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971" y="2362200"/>
            <a:ext cx="9620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5200" y="3390900"/>
            <a:ext cx="182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 data confirms some points “extrapolated” from old data</a:t>
            </a:r>
          </a:p>
          <a:p>
            <a:endParaRPr lang="en-US" dirty="0"/>
          </a:p>
          <a:p>
            <a:r>
              <a:rPr lang="en-US" dirty="0" smtClean="0"/>
              <a:t>Recall the Method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7800" y="1840468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H. Ge HP 16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347" y="1371600"/>
            <a:ext cx="2895600" cy="2326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42900"/>
            <a:ext cx="9144000" cy="11049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Direct Photon-Hadron and h-h Correlations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450520"/>
                <a:ext cx="8915400" cy="4950280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 smtClean="0"/>
                  <a:t>We all know the story of why </a:t>
                </a:r>
                <a:r>
                  <a:rPr lang="en-US" dirty="0" smtClean="0">
                    <a:latin typeface="Symbol" panose="05050102010706020507" pitchFamily="18" charset="2"/>
                  </a:rPr>
                  <a:t>g</a:t>
                </a:r>
                <a:r>
                  <a:rPr lang="en-US" dirty="0" smtClean="0"/>
                  <a:t>-h:  colorless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𝛾</m:t>
                    </m:r>
                  </m:oMath>
                </a14:m>
                <a:r>
                  <a:rPr lang="en-US" dirty="0" smtClean="0"/>
                  <a:t> !</a:t>
                </a:r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The A+A data:  continuing to study jet </a:t>
                </a:r>
                <a:r>
                  <a:rPr lang="en-US" dirty="0" err="1" smtClean="0"/>
                  <a:t>Eloss</a:t>
                </a:r>
                <a:r>
                  <a:rPr lang="en-US" dirty="0" smtClean="0"/>
                  <a:t>:  necessary to compare to jet/h-h results</a:t>
                </a:r>
              </a:p>
              <a:p>
                <a:pPr lvl="1"/>
                <a:r>
                  <a:rPr lang="en-US" dirty="0" smtClean="0"/>
                  <a:t>Thus I will make some comments about these as well.</a:t>
                </a:r>
                <a:endParaRPr lang="en-US" dirty="0"/>
              </a:p>
              <a:p>
                <a:r>
                  <a:rPr lang="en-US" dirty="0" smtClean="0"/>
                  <a:t>The </a:t>
                </a:r>
                <a:r>
                  <a:rPr lang="en-US" dirty="0" err="1" smtClean="0"/>
                  <a:t>p+p</a:t>
                </a:r>
                <a:r>
                  <a:rPr lang="en-US" dirty="0" smtClean="0"/>
                  <a:t> (small system) data :  revisiting the above motivations in small systems, to study “Cold Nuclear Effects”</a:t>
                </a:r>
              </a:p>
              <a:p>
                <a:r>
                  <a:rPr lang="en-US" dirty="0" smtClean="0"/>
                  <a:t>Similar to the A+A motivations, provides insensitivity on photon side of event to :</a:t>
                </a:r>
              </a:p>
              <a:p>
                <a:pPr lvl="1"/>
                <a:r>
                  <a:rPr lang="en-US" dirty="0" smtClean="0"/>
                  <a:t>Not just medium induced QGP radiation</a:t>
                </a:r>
              </a:p>
              <a:p>
                <a:pPr lvl="1"/>
                <a:r>
                  <a:rPr lang="en-US" dirty="0" smtClean="0"/>
                  <a:t>But all non-perturbative color/gluon effects even cold nuclear effects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450520"/>
                <a:ext cx="8915400" cy="4950280"/>
              </a:xfrm>
              <a:blipFill rotWithShape="1">
                <a:blip r:embed="rId3"/>
                <a:stretch>
                  <a:fillRect l="-547" t="-1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2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40691"/>
            <a:ext cx="2717470" cy="194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3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p+p</a:t>
            </a:r>
            <a:r>
              <a:rPr lang="en-US" dirty="0" smtClean="0"/>
              <a:t>/</a:t>
            </a:r>
            <a:r>
              <a:rPr lang="en-US" dirty="0" err="1" smtClean="0"/>
              <a:t>p+A</a:t>
            </a:r>
            <a:r>
              <a:rPr lang="en-US" dirty="0" smtClean="0"/>
              <a:t> Results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8382000" cy="1371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“Cold” non-perturbative QCD studies</a:t>
            </a:r>
          </a:p>
          <a:p>
            <a:r>
              <a:rPr lang="en-US" dirty="0" smtClean="0"/>
              <a:t>Lately QGP in small system? </a:t>
            </a:r>
            <a:r>
              <a:rPr lang="en-US" dirty="0" smtClean="0">
                <a:sym typeface="Wingdings" panose="05000000000000000000" pitchFamily="2" charset="2"/>
              </a:rPr>
              <a:t> Jet </a:t>
            </a:r>
            <a:r>
              <a:rPr lang="en-US" dirty="0" err="1" smtClean="0">
                <a:sym typeface="Wingdings" panose="05000000000000000000" pitchFamily="2" charset="2"/>
              </a:rPr>
              <a:t>Eloss</a:t>
            </a:r>
            <a:r>
              <a:rPr lang="en-US" dirty="0" smtClean="0">
                <a:sym typeface="Wingdings" panose="05000000000000000000" pitchFamily="2" charset="2"/>
              </a:rPr>
              <a:t> too? 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Very different focus here!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20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93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57200"/>
            <a:ext cx="9144000" cy="1333500"/>
          </a:xfrm>
        </p:spPr>
        <p:txBody>
          <a:bodyPr>
            <a:noAutofit/>
          </a:bodyPr>
          <a:lstStyle/>
          <a:p>
            <a:r>
              <a:rPr lang="en-US" sz="4400" dirty="0" smtClean="0"/>
              <a:t>New(</a:t>
            </a:r>
            <a:r>
              <a:rPr lang="en-US" sz="4400" dirty="0" err="1" smtClean="0"/>
              <a:t>er</a:t>
            </a:r>
            <a:r>
              <a:rPr lang="en-US" sz="4400" dirty="0" smtClean="0"/>
              <a:t>) PHENIX 2p Width Ana </a:t>
            </a:r>
            <a:r>
              <a:rPr lang="en-US" sz="4400" dirty="0" err="1" smtClean="0"/>
              <a:t>p+p</a:t>
            </a:r>
            <a:r>
              <a:rPr lang="en-US" sz="4400" dirty="0" smtClean="0"/>
              <a:t>/</a:t>
            </a:r>
            <a:r>
              <a:rPr lang="en-US" sz="4400" dirty="0" err="1" smtClean="0"/>
              <a:t>p+A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0480" y="914400"/>
                <a:ext cx="8427720" cy="3886200"/>
              </a:xfrm>
            </p:spPr>
            <p:txBody>
              <a:bodyPr/>
              <a:lstStyle/>
              <a:p>
                <a:r>
                  <a:rPr lang="en-US" dirty="0" smtClean="0"/>
                  <a:t>Instead of I</a:t>
                </a:r>
                <a:r>
                  <a:rPr lang="en-US" baseline="-25000" dirty="0" smtClean="0"/>
                  <a:t>AA</a:t>
                </a:r>
                <a:r>
                  <a:rPr lang="en-US" dirty="0" smtClean="0"/>
                  <a:t>: PHENIX 500 GeV Data measure </a:t>
                </a:r>
                <a:r>
                  <a:rPr lang="en-US" dirty="0" err="1" smtClean="0"/>
                  <a:t>awayside</a:t>
                </a:r>
                <a:r>
                  <a:rPr lang="en-US" dirty="0" smtClean="0"/>
                  <a:t> peak </a:t>
                </a:r>
                <a:r>
                  <a:rPr lang="en-US" b="1" dirty="0" smtClean="0"/>
                  <a:t>widths</a:t>
                </a:r>
                <a:r>
                  <a:rPr lang="en-US" dirty="0" smtClean="0"/>
                  <a:t> in terms </a:t>
                </a:r>
                <a:r>
                  <a:rPr lang="en-US" dirty="0"/>
                  <a:t>of p</a:t>
                </a:r>
                <a:r>
                  <a:rPr lang="en-US" baseline="-25000" dirty="0"/>
                  <a:t>out </a:t>
                </a:r>
                <a:r>
                  <a:rPr lang="en-US" baseline="-25000" dirty="0" smtClean="0"/>
                  <a:t> </a:t>
                </a:r>
                <a:r>
                  <a:rPr lang="en-US" dirty="0" smtClean="0"/>
                  <a:t>for both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𝛾</m:t>
                    </m:r>
                  </m:oMath>
                </a14:m>
                <a:r>
                  <a:rPr lang="en-US" dirty="0" smtClean="0"/>
                  <a:t>-h and h-h</a:t>
                </a:r>
                <a:endParaRPr lang="en-US" baseline="-25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" y="914400"/>
                <a:ext cx="8427720" cy="3886200"/>
              </a:xfrm>
              <a:blipFill rotWithShape="1">
                <a:blip r:embed="rId2"/>
                <a:stretch>
                  <a:fillRect l="-940" t="-1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21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3124200" cy="443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544" y="2280169"/>
            <a:ext cx="6042696" cy="373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5766551"/>
            <a:ext cx="3089105" cy="56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3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pout 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-h/h-h: different systematics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22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600"/>
            <a:ext cx="7543800" cy="540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" y="3694254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(nicer than)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1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PHENIX 2p Width Ana </a:t>
            </a:r>
            <a:r>
              <a:rPr lang="en-US" dirty="0" err="1" smtClean="0"/>
              <a:t>p+p</a:t>
            </a:r>
            <a:r>
              <a:rPr lang="en-US" dirty="0" smtClean="0"/>
              <a:t>/</a:t>
            </a:r>
            <a:r>
              <a:rPr lang="en-US" dirty="0" err="1" smtClean="0"/>
              <a:t>p+A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" y="1066800"/>
            <a:ext cx="7543800" cy="3886200"/>
          </a:xfrm>
        </p:spPr>
        <p:txBody>
          <a:bodyPr/>
          <a:lstStyle/>
          <a:p>
            <a:r>
              <a:rPr lang="en-US" dirty="0" smtClean="0"/>
              <a:t>Hard – Soft Boundaries (Separate components)</a:t>
            </a:r>
          </a:p>
          <a:p>
            <a:r>
              <a:rPr lang="en-US" dirty="0" smtClean="0"/>
              <a:t>MOTIVATION:  TMD </a:t>
            </a:r>
            <a:r>
              <a:rPr lang="en-US" dirty="0" smtClean="0"/>
              <a:t>Factorization </a:t>
            </a:r>
            <a:r>
              <a:rPr lang="en-US" dirty="0"/>
              <a:t>p</a:t>
            </a:r>
            <a:r>
              <a:rPr lang="en-US" dirty="0" smtClean="0"/>
              <a:t>redicts </a:t>
            </a:r>
            <a:r>
              <a:rPr lang="en-US" dirty="0" smtClean="0"/>
              <a:t>this peak width broadens w/ hard scale 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 </a:t>
            </a:r>
          </a:p>
          <a:p>
            <a:r>
              <a:rPr lang="en-US" sz="3200" baseline="-25000" dirty="0" smtClean="0"/>
              <a:t>Can we see this?  </a:t>
            </a:r>
            <a:endParaRPr lang="en-US" sz="3200" baseline="-25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23</a:t>
            </a:fld>
            <a:endParaRPr 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0495"/>
            <a:ext cx="5916948" cy="366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1" y="5928717"/>
            <a:ext cx="2209800" cy="40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2659943"/>
            <a:ext cx="3657599" cy="243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6408821" y="2095499"/>
            <a:ext cx="950495" cy="876301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086600" y="2095499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Drell</a:t>
            </a:r>
            <a:r>
              <a:rPr lang="en-US" dirty="0" smtClean="0"/>
              <a:t>-Yan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5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-533400"/>
            <a:ext cx="9144000" cy="1333500"/>
          </a:xfrm>
        </p:spPr>
        <p:txBody>
          <a:bodyPr/>
          <a:lstStyle/>
          <a:p>
            <a:r>
              <a:rPr lang="en-US" dirty="0" smtClean="0"/>
              <a:t>Results : </a:t>
            </a:r>
            <a:r>
              <a:rPr lang="en-US" dirty="0" err="1" smtClean="0"/>
              <a:t>p+p</a:t>
            </a:r>
            <a:r>
              <a:rPr lang="en-US" dirty="0" smtClean="0"/>
              <a:t> 510 GeV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85799" y="685800"/>
            <a:ext cx="7086703" cy="8381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Both 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-h/h-h yield consistent results – cross check</a:t>
            </a:r>
          </a:p>
          <a:p>
            <a:r>
              <a:rPr lang="en-US" dirty="0" smtClean="0"/>
              <a:t>Widths fall with </a:t>
            </a:r>
            <a:r>
              <a:rPr lang="en-US" dirty="0" err="1" smtClean="0"/>
              <a:t>pT</a:t>
            </a:r>
            <a:r>
              <a:rPr lang="en-US" dirty="0" smtClean="0"/>
              <a:t> trigger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24</a:t>
            </a:fld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5073"/>
            <a:ext cx="6198781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" y="5465801"/>
            <a:ext cx="9220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Remember theory expectation was that this should decrease</a:t>
            </a:r>
          </a:p>
          <a:p>
            <a:r>
              <a:rPr lang="en-US" sz="2200" b="1" dirty="0" smtClean="0">
                <a:solidFill>
                  <a:srgbClr val="FF0000"/>
                </a:solidFill>
              </a:rPr>
              <a:t>Current perturbative (e.g. TMD) interpretation underway by theorists.</a:t>
            </a:r>
          </a:p>
          <a:p>
            <a:r>
              <a:rPr lang="en-US" b="1" dirty="0" smtClean="0"/>
              <a:t>– interesting twist – PYTHIA reproduces</a:t>
            </a:r>
            <a:endParaRPr lang="en-US" b="1" dirty="0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781" y="2751893"/>
            <a:ext cx="2385445" cy="158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81800" y="228707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Reminder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447800"/>
            <a:ext cx="6294825" cy="411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1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-304800"/>
            <a:ext cx="9144000" cy="1333500"/>
          </a:xfrm>
        </p:spPr>
        <p:txBody>
          <a:bodyPr/>
          <a:lstStyle/>
          <a:p>
            <a:r>
              <a:rPr lang="en-US" dirty="0" smtClean="0"/>
              <a:t>Similar effects in </a:t>
            </a:r>
            <a:r>
              <a:rPr lang="en-US" dirty="0" err="1" smtClean="0"/>
              <a:t>p+A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9296400" cy="206792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Take a look at nuclear systems: stronger Non-perturb gluon effects?</a:t>
            </a:r>
          </a:p>
          <a:p>
            <a:r>
              <a:rPr lang="en-US" dirty="0" smtClean="0"/>
              <a:t>Indeed Same effect but is stronger in </a:t>
            </a:r>
            <a:r>
              <a:rPr lang="en-US" dirty="0" err="1" smtClean="0"/>
              <a:t>p+Au</a:t>
            </a:r>
            <a:r>
              <a:rPr lang="en-US" dirty="0" smtClean="0"/>
              <a:t>?</a:t>
            </a:r>
          </a:p>
          <a:p>
            <a:r>
              <a:rPr lang="en-US" dirty="0" smtClean="0"/>
              <a:t>Look at slightly higher momentum associated particle:  even much stronger effect</a:t>
            </a:r>
            <a:r>
              <a:rPr lang="en-US" b="1" dirty="0" smtClean="0"/>
              <a:t>!   Note the different root(s) energy  </a:t>
            </a:r>
            <a:r>
              <a:rPr lang="en-US" dirty="0" smtClean="0"/>
              <a:t>(but should be property of jet scale)</a:t>
            </a:r>
          </a:p>
          <a:p>
            <a:r>
              <a:rPr lang="en-US" dirty="0" smtClean="0"/>
              <a:t>-200 GeV Ana underway:  will address another way in a moment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25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753728"/>
            <a:ext cx="4644113" cy="36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82328"/>
            <a:ext cx="4292422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41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1000"/>
            <a:ext cx="9144000" cy="13335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Centrality </a:t>
            </a:r>
            <a:r>
              <a:rPr lang="en-US" sz="4800" dirty="0" err="1" smtClean="0"/>
              <a:t>p+A</a:t>
            </a:r>
            <a:r>
              <a:rPr lang="en-US" sz="4800" dirty="0" smtClean="0"/>
              <a:t> p</a:t>
            </a:r>
            <a:r>
              <a:rPr lang="en-US" sz="4800" baseline="-25000" dirty="0" smtClean="0"/>
              <a:t>out</a:t>
            </a:r>
            <a:r>
              <a:rPr lang="en-US" sz="4800" dirty="0" smtClean="0"/>
              <a:t> evolution results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839200" cy="3886200"/>
          </a:xfrm>
        </p:spPr>
        <p:txBody>
          <a:bodyPr/>
          <a:lstStyle/>
          <a:p>
            <a:r>
              <a:rPr lang="en-US" dirty="0" smtClean="0"/>
              <a:t>First look at set of results discussed at QM’17  Joe Osborn talk</a:t>
            </a:r>
          </a:p>
          <a:p>
            <a:r>
              <a:rPr lang="en-US" dirty="0" smtClean="0"/>
              <a:t>Widths are wider in </a:t>
            </a:r>
            <a:r>
              <a:rPr lang="en-US" dirty="0" err="1" smtClean="0"/>
              <a:t>p+A</a:t>
            </a:r>
            <a:r>
              <a:rPr lang="en-US" dirty="0" smtClean="0"/>
              <a:t> and wider with larger centrality (seen previously in “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” measurements)</a:t>
            </a:r>
          </a:p>
          <a:p>
            <a:r>
              <a:rPr lang="en-US" dirty="0" smtClean="0"/>
              <a:t>First RHIC measurement of “CNM” width dependencies on system/centrality !?!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26</a:t>
            </a:fld>
            <a:endParaRPr lang="en-US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98706"/>
            <a:ext cx="5115310" cy="363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3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 a </a:t>
            </a:r>
            <a:r>
              <a:rPr lang="en-US" dirty="0" err="1" smtClean="0"/>
              <a:t>p+p</a:t>
            </a:r>
            <a:r>
              <a:rPr lang="en-US" dirty="0" smtClean="0"/>
              <a:t> reference issue?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3886200"/>
          </a:xfrm>
        </p:spPr>
        <p:txBody>
          <a:bodyPr/>
          <a:lstStyle/>
          <a:p>
            <a:r>
              <a:rPr lang="en-US" dirty="0" smtClean="0"/>
              <a:t>Probably not:  use another variable that we have 200 GeV </a:t>
            </a:r>
            <a:r>
              <a:rPr lang="en-US" dirty="0" err="1" smtClean="0"/>
              <a:t>p+p</a:t>
            </a:r>
            <a:r>
              <a:rPr lang="en-US" dirty="0" smtClean="0"/>
              <a:t> data for--:  just total p</a:t>
            </a:r>
            <a:r>
              <a:rPr lang="en-US" baseline="-25000" dirty="0" smtClean="0"/>
              <a:t>out</a:t>
            </a:r>
            <a:r>
              <a:rPr lang="en-US" dirty="0" smtClean="0"/>
              <a:t> RMS</a:t>
            </a:r>
          </a:p>
          <a:p>
            <a:r>
              <a:rPr lang="en-US" dirty="0" smtClean="0"/>
              <a:t>System size difference less, but clear broadening @ ~4 GeV in </a:t>
            </a:r>
            <a:r>
              <a:rPr lang="en-US" dirty="0" err="1" smtClean="0"/>
              <a:t>p+A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27</a:t>
            </a:fld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199" y="2438400"/>
            <a:ext cx="4905375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0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Looking towards future </a:t>
            </a:r>
            <a:r>
              <a:rPr lang="en-US" dirty="0">
                <a:sym typeface="Wingdings" panose="05000000000000000000" pitchFamily="2" charset="2"/>
              </a:rPr>
              <a:t>&amp;</a:t>
            </a:r>
            <a:r>
              <a:rPr lang="en-US" dirty="0" smtClean="0">
                <a:sym typeface="Wingdings" panose="05000000000000000000" pitchFamily="2" charset="2"/>
              </a:rPr>
              <a:t> back to 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153400" cy="4572000"/>
          </a:xfrm>
        </p:spPr>
        <p:txBody>
          <a:bodyPr>
            <a:normAutofit fontScale="85000" lnSpcReduction="10000"/>
          </a:bodyPr>
          <a:lstStyle/>
          <a:p>
            <a:r>
              <a:rPr lang="en-US" sz="3600" dirty="0" smtClean="0"/>
              <a:t>This is a nice development!</a:t>
            </a:r>
          </a:p>
          <a:p>
            <a:pPr lvl="1"/>
            <a:r>
              <a:rPr lang="en-US" sz="3400" dirty="0" smtClean="0"/>
              <a:t>Related to ”</a:t>
            </a:r>
            <a:r>
              <a:rPr lang="en-US" sz="3400" dirty="0" err="1" smtClean="0"/>
              <a:t>k</a:t>
            </a:r>
            <a:r>
              <a:rPr lang="en-US" sz="3400" baseline="-25000" dirty="0" err="1" smtClean="0"/>
              <a:t>T</a:t>
            </a:r>
            <a:r>
              <a:rPr lang="en-US" sz="3400" dirty="0" smtClean="0"/>
              <a:t> “ physics that has always been hard to understand going back to </a:t>
            </a:r>
            <a:r>
              <a:rPr lang="en-US" sz="3400" dirty="0" err="1" smtClean="0"/>
              <a:t>Tevatron</a:t>
            </a:r>
            <a:r>
              <a:rPr lang="en-US" sz="3400" dirty="0" smtClean="0"/>
              <a:t> data.   -- now with an interested set of theorists!</a:t>
            </a:r>
            <a:endParaRPr lang="en-US" sz="3600" dirty="0" smtClean="0"/>
          </a:p>
          <a:p>
            <a:pPr lvl="1"/>
            <a:r>
              <a:rPr lang="en-US" sz="3400" dirty="0" smtClean="0"/>
              <a:t>Relevant for important EIC physics  (TMD’s)</a:t>
            </a:r>
          </a:p>
          <a:p>
            <a:pPr lvl="1"/>
            <a:r>
              <a:rPr lang="en-US" sz="3400" dirty="0" smtClean="0"/>
              <a:t>back to the point about searching for QGP-like </a:t>
            </a:r>
            <a:r>
              <a:rPr lang="en-US" sz="3400" dirty="0" err="1" smtClean="0"/>
              <a:t>Eloss</a:t>
            </a:r>
            <a:r>
              <a:rPr lang="en-US" sz="3400" dirty="0" smtClean="0"/>
              <a:t> in small systems:</a:t>
            </a:r>
          </a:p>
          <a:p>
            <a:pPr lvl="2"/>
            <a:r>
              <a:rPr lang="en-US" sz="3200" dirty="0" smtClean="0"/>
              <a:t>CNM effects </a:t>
            </a:r>
            <a:r>
              <a:rPr lang="en-US" sz="3200" dirty="0"/>
              <a:t>like </a:t>
            </a:r>
            <a:r>
              <a:rPr lang="en-US" sz="3200" dirty="0" smtClean="0"/>
              <a:t>this probably  need understood at a better level if we want a definitive statement on </a:t>
            </a:r>
            <a:r>
              <a:rPr lang="en-US" sz="3200" dirty="0" err="1" smtClean="0"/>
              <a:t>Eloss</a:t>
            </a:r>
            <a:r>
              <a:rPr lang="en-US" sz="3200" dirty="0" smtClean="0"/>
              <a:t> in small systems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28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6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04800"/>
            <a:ext cx="95250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Collectivity in </a:t>
            </a:r>
            <a:r>
              <a:rPr lang="en-US" dirty="0" err="1" smtClean="0"/>
              <a:t>p+A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 </a:t>
            </a:r>
            <a:r>
              <a:rPr lang="en-US" dirty="0" err="1" smtClean="0">
                <a:sym typeface="Wingdings" panose="05000000000000000000" pitchFamily="2" charset="2"/>
              </a:rPr>
              <a:t>Eloss</a:t>
            </a:r>
            <a:r>
              <a:rPr lang="en-US" dirty="0" smtClean="0">
                <a:sym typeface="Wingdings" panose="05000000000000000000" pitchFamily="2" charset="2"/>
              </a:rPr>
              <a:t> too?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90600"/>
            <a:ext cx="8991600" cy="4191000"/>
          </a:xfrm>
        </p:spPr>
        <p:txBody>
          <a:bodyPr/>
          <a:lstStyle/>
          <a:p>
            <a:r>
              <a:rPr lang="en-US" dirty="0" smtClean="0"/>
              <a:t>Signatures of collectivity in </a:t>
            </a:r>
            <a:r>
              <a:rPr lang="en-US" dirty="0" err="1" smtClean="0"/>
              <a:t>p+A</a:t>
            </a:r>
            <a:r>
              <a:rPr lang="en-US" dirty="0" smtClean="0"/>
              <a:t> established</a:t>
            </a:r>
          </a:p>
          <a:p>
            <a:r>
              <a:rPr lang="en-US" b="1" dirty="0" err="1" smtClean="0">
                <a:solidFill>
                  <a:srgbClr val="FF0000"/>
                </a:solidFill>
              </a:rPr>
              <a:t>Eloss</a:t>
            </a:r>
            <a:r>
              <a:rPr lang="en-US" b="1" dirty="0" smtClean="0">
                <a:solidFill>
                  <a:srgbClr val="FF0000"/>
                </a:solidFill>
              </a:rPr>
              <a:t> ? </a:t>
            </a:r>
            <a:r>
              <a:rPr lang="en-US" dirty="0"/>
              <a:t>Single particle/jet </a:t>
            </a:r>
            <a:r>
              <a:rPr lang="en-US" dirty="0" err="1"/>
              <a:t>R</a:t>
            </a:r>
            <a:r>
              <a:rPr lang="en-US" baseline="-25000" dirty="0" err="1"/>
              <a:t>pA</a:t>
            </a:r>
            <a:r>
              <a:rPr lang="en-US" dirty="0"/>
              <a:t> / </a:t>
            </a:r>
            <a:r>
              <a:rPr lang="en-US" dirty="0" err="1"/>
              <a:t>R</a:t>
            </a:r>
            <a:r>
              <a:rPr lang="en-US" baseline="-25000" dirty="0" err="1"/>
              <a:t>dA</a:t>
            </a:r>
            <a:r>
              <a:rPr lang="en-US" dirty="0"/>
              <a:t> suffer from “</a:t>
            </a:r>
            <a:r>
              <a:rPr lang="en-US" dirty="0" err="1"/>
              <a:t>Ncoll</a:t>
            </a:r>
            <a:r>
              <a:rPr lang="en-US" dirty="0"/>
              <a:t>” </a:t>
            </a:r>
            <a:r>
              <a:rPr lang="en-US" dirty="0" smtClean="0"/>
              <a:t>systematics</a:t>
            </a:r>
          </a:p>
          <a:p>
            <a:r>
              <a:rPr lang="en-US" b="1" dirty="0" err="1" smtClean="0">
                <a:solidFill>
                  <a:srgbClr val="FF0000"/>
                </a:solidFill>
              </a:rPr>
              <a:t>Eloss</a:t>
            </a:r>
            <a:r>
              <a:rPr lang="en-US" b="1" dirty="0" smtClean="0">
                <a:solidFill>
                  <a:srgbClr val="FF0000"/>
                </a:solidFill>
              </a:rPr>
              <a:t> signatures could just be too small to see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LOOK @ INTERMEDIATE PT </a:t>
            </a:r>
            <a:r>
              <a:rPr lang="en-US" b="1" dirty="0" err="1" smtClean="0">
                <a:solidFill>
                  <a:schemeClr val="tx1"/>
                </a:solidFill>
              </a:rPr>
              <a:t>E</a:t>
            </a:r>
            <a:r>
              <a:rPr lang="en-US" b="1" baseline="-25000" dirty="0" err="1" smtClean="0">
                <a:solidFill>
                  <a:schemeClr val="tx1"/>
                </a:solidFill>
              </a:rPr>
              <a:t>jet</a:t>
            </a:r>
            <a:r>
              <a:rPr lang="en-US" b="1" dirty="0" smtClean="0">
                <a:solidFill>
                  <a:schemeClr val="tx1"/>
                </a:solidFill>
              </a:rPr>
              <a:t> = [5-15] 2pc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818" y="3097349"/>
            <a:ext cx="3602182" cy="338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90458" y="2819400"/>
            <a:ext cx="2097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Zakarov</a:t>
            </a:r>
            <a:r>
              <a:rPr lang="en-US" b="1" dirty="0" smtClean="0"/>
              <a:t>  1311.1159</a:t>
            </a:r>
            <a:endParaRPr lang="en-US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938" y="3066869"/>
            <a:ext cx="3581400" cy="3006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4223266"/>
            <a:ext cx="137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Lots of things to be resolved: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Cold Effects +Hot</a:t>
            </a:r>
            <a:endParaRPr lang="en-US" b="1" dirty="0">
              <a:solidFill>
                <a:srgbClr val="FF000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063836" y="6019800"/>
            <a:ext cx="1801091" cy="762000"/>
            <a:chOff x="5063836" y="6019800"/>
            <a:chExt cx="1801091" cy="762000"/>
          </a:xfrm>
        </p:grpSpPr>
        <p:sp>
          <p:nvSpPr>
            <p:cNvPr id="12" name="TextBox 11"/>
            <p:cNvSpPr txBox="1"/>
            <p:nvPr/>
          </p:nvSpPr>
          <p:spPr>
            <a:xfrm>
              <a:off x="5063836" y="6197025"/>
              <a:ext cx="18010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Can we see more studies  like this?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5257800" y="6019800"/>
              <a:ext cx="304800" cy="17722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33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A+A Results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QGP </a:t>
            </a:r>
            <a:r>
              <a:rPr lang="en-US" dirty="0" err="1" smtClean="0"/>
              <a:t>Eloss</a:t>
            </a:r>
            <a:r>
              <a:rPr lang="en-US" dirty="0" smtClean="0"/>
              <a:t> </a:t>
            </a:r>
            <a:r>
              <a:rPr lang="en-US" dirty="0" smtClean="0"/>
              <a:t>studies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3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01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609600"/>
            <a:ext cx="9144000" cy="13335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suppression signature in </a:t>
            </a:r>
            <a:r>
              <a:rPr lang="en-US" dirty="0" err="1" smtClean="0"/>
              <a:t>d+Au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077200" cy="17525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Reminder:  PHENIX RI result in </a:t>
            </a:r>
            <a:r>
              <a:rPr lang="en-US" dirty="0" err="1" smtClean="0"/>
              <a:t>d+Au</a:t>
            </a:r>
            <a:r>
              <a:rPr lang="en-US" dirty="0" smtClean="0"/>
              <a:t> reminiscent of </a:t>
            </a:r>
            <a:r>
              <a:rPr lang="en-US" dirty="0" err="1" smtClean="0"/>
              <a:t>Au+Au</a:t>
            </a:r>
            <a:r>
              <a:rPr lang="en-US" dirty="0" smtClean="0"/>
              <a:t> behavior but much smaller.</a:t>
            </a:r>
          </a:p>
          <a:p>
            <a:r>
              <a:rPr lang="en-US" dirty="0" smtClean="0"/>
              <a:t>RI uncertainty cancellations allows statistical significance for small effect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THIS OBSERVABLE IS SENSTIVE TO BROADENING</a:t>
            </a:r>
          </a:p>
          <a:p>
            <a:r>
              <a:rPr lang="en-US" dirty="0" smtClean="0"/>
              <a:t>Input from theory new pout observables </a:t>
            </a:r>
            <a:r>
              <a:rPr lang="en-US" dirty="0" smtClean="0">
                <a:sym typeface="Wingdings" panose="05000000000000000000" pitchFamily="2" charset="2"/>
              </a:rPr>
              <a:t>  inform </a:t>
            </a:r>
            <a:r>
              <a:rPr lang="en-US" dirty="0" err="1" smtClean="0">
                <a:sym typeface="Wingdings" panose="05000000000000000000" pitchFamily="2" charset="2"/>
              </a:rPr>
              <a:t>Eloss</a:t>
            </a:r>
            <a:r>
              <a:rPr lang="en-US" dirty="0" smtClean="0">
                <a:sym typeface="Wingdings" panose="05000000000000000000" pitchFamily="2" charset="2"/>
              </a:rPr>
              <a:t> vs cold matter conclusions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-76200" y="6569075"/>
            <a:ext cx="4873869" cy="365125"/>
          </a:xfrm>
        </p:spPr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08034" y="6491703"/>
            <a:ext cx="762000" cy="365125"/>
          </a:xfrm>
        </p:spPr>
        <p:txBody>
          <a:bodyPr/>
          <a:lstStyle/>
          <a:p>
            <a:fld id="{5A2B3AFB-DE16-43BD-983F-BE2F4E031EBB}" type="slidenum">
              <a:rPr lang="en-US" smtClean="0"/>
              <a:t>30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14600"/>
            <a:ext cx="5791200" cy="4198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1600200" y="3013710"/>
            <a:ext cx="990600" cy="17716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826327" y="4461510"/>
            <a:ext cx="3048000" cy="647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219200" y="4785360"/>
            <a:ext cx="61722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-76200" y="44196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Remember</a:t>
            </a:r>
          </a:p>
          <a:p>
            <a:r>
              <a:rPr lang="en-US" dirty="0" smtClean="0"/>
              <a:t>Look here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05199"/>
            <a:ext cx="2957315" cy="211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5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482"/>
            <a:ext cx="9144000" cy="1333500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31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295400"/>
            <a:ext cx="7543800" cy="3886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New 2-particle jet data is available and interesting</a:t>
            </a:r>
          </a:p>
          <a:p>
            <a:r>
              <a:rPr lang="en-US" dirty="0"/>
              <a:t>New PHENIX Gamma-Jet data confirms previous picture with unresolved question but interesting physics:</a:t>
            </a:r>
          </a:p>
          <a:p>
            <a:pPr lvl="1"/>
            <a:r>
              <a:rPr lang="en-US" dirty="0"/>
              <a:t>Comparing to STAR </a:t>
            </a:r>
            <a:r>
              <a:rPr lang="en-US" dirty="0" err="1"/>
              <a:t>AuAu</a:t>
            </a:r>
            <a:r>
              <a:rPr lang="en-US" dirty="0"/>
              <a:t>:  Interesting CONCLUSIONS from comparison:  low </a:t>
            </a:r>
            <a:r>
              <a:rPr lang="en-US" dirty="0" err="1"/>
              <a:t>Ejet</a:t>
            </a:r>
            <a:r>
              <a:rPr lang="en-US" dirty="0"/>
              <a:t> </a:t>
            </a:r>
            <a:r>
              <a:rPr lang="en-US" dirty="0" err="1"/>
              <a:t>Eloss</a:t>
            </a:r>
            <a:r>
              <a:rPr lang="en-US" dirty="0"/>
              <a:t> diff </a:t>
            </a:r>
            <a:r>
              <a:rPr lang="en-US" b="1" dirty="0"/>
              <a:t>or</a:t>
            </a:r>
            <a:r>
              <a:rPr lang="en-US" dirty="0"/>
              <a:t> </a:t>
            </a:r>
            <a:r>
              <a:rPr lang="en-US" dirty="0" err="1"/>
              <a:t>FragFn</a:t>
            </a:r>
            <a:r>
              <a:rPr lang="en-US" dirty="0"/>
              <a:t> Mod function of </a:t>
            </a:r>
            <a:r>
              <a:rPr lang="en-US" dirty="0" err="1"/>
              <a:t>pt</a:t>
            </a:r>
            <a:r>
              <a:rPr lang="en-US" dirty="0"/>
              <a:t> not z-universal</a:t>
            </a:r>
          </a:p>
          <a:p>
            <a:pPr lvl="1"/>
            <a:r>
              <a:rPr lang="en-US" dirty="0"/>
              <a:t>Still need to check if there’s quantitative tension? 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High z rise </a:t>
            </a:r>
            <a:r>
              <a:rPr lang="en-US" dirty="0" smtClean="0"/>
              <a:t>feature in jet-</a:t>
            </a:r>
            <a:r>
              <a:rPr lang="en-US" dirty="0" err="1" smtClean="0"/>
              <a:t>reco</a:t>
            </a:r>
            <a:r>
              <a:rPr lang="en-US" dirty="0" smtClean="0"/>
              <a:t> results  </a:t>
            </a:r>
            <a:r>
              <a:rPr lang="en-US" dirty="0" smtClean="0"/>
              <a:t>is likely washed out in 2-p </a:t>
            </a:r>
            <a:r>
              <a:rPr lang="en-US" dirty="0" smtClean="0"/>
              <a:t>correlations I</a:t>
            </a:r>
            <a:r>
              <a:rPr lang="en-US" baseline="-25000" dirty="0" smtClean="0"/>
              <a:t>AA</a:t>
            </a:r>
            <a:endParaRPr lang="en-US" baseline="-25000" dirty="0" smtClean="0"/>
          </a:p>
          <a:p>
            <a:endParaRPr lang="en-US" dirty="0"/>
          </a:p>
          <a:p>
            <a:r>
              <a:rPr lang="en-US" dirty="0"/>
              <a:t>New g-h/</a:t>
            </a:r>
            <a:r>
              <a:rPr lang="en-US" dirty="0" err="1"/>
              <a:t>hh</a:t>
            </a:r>
            <a:r>
              <a:rPr lang="en-US" dirty="0"/>
              <a:t>  pout broadening evolution results from </a:t>
            </a:r>
            <a:r>
              <a:rPr lang="en-US" dirty="0" err="1"/>
              <a:t>phenix</a:t>
            </a:r>
            <a:r>
              <a:rPr lang="en-US" dirty="0"/>
              <a:t> in </a:t>
            </a:r>
            <a:r>
              <a:rPr lang="en-US" dirty="0" err="1"/>
              <a:t>p+p</a:t>
            </a:r>
            <a:r>
              <a:rPr lang="en-US" dirty="0"/>
              <a:t> and </a:t>
            </a:r>
            <a:r>
              <a:rPr lang="en-US" dirty="0" err="1"/>
              <a:t>p+A</a:t>
            </a:r>
            <a:r>
              <a:rPr lang="en-US" dirty="0"/>
              <a:t> </a:t>
            </a:r>
            <a:r>
              <a:rPr lang="en-US" dirty="0" smtClean="0"/>
              <a:t>have many interesting implications!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0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32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03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33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600"/>
            <a:ext cx="7543800" cy="540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73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686800" cy="1502888"/>
          </a:xfrm>
        </p:spPr>
        <p:txBody>
          <a:bodyPr>
            <a:normAutofit/>
          </a:bodyPr>
          <a:lstStyle/>
          <a:p>
            <a:r>
              <a:rPr lang="en-US" sz="4400" dirty="0" smtClean="0"/>
              <a:t>NS/AS Ratios: A Nice Observable for searching for </a:t>
            </a:r>
            <a:r>
              <a:rPr lang="en-US" sz="4400" dirty="0" err="1" smtClean="0"/>
              <a:t>E</a:t>
            </a:r>
            <a:r>
              <a:rPr lang="en-US" sz="4400" baseline="-25000" dirty="0" err="1" smtClean="0"/>
              <a:t>loss</a:t>
            </a:r>
            <a:r>
              <a:rPr lang="en-US" sz="4400" baseline="-25000" dirty="0" smtClean="0"/>
              <a:t>  </a:t>
            </a:r>
            <a:r>
              <a:rPr lang="en-US" sz="4400" dirty="0"/>
              <a:t> </a:t>
            </a:r>
            <a:r>
              <a:rPr lang="en-US" sz="4400" dirty="0" smtClean="0"/>
              <a:t>in small systems?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327" y="1752600"/>
            <a:ext cx="8305800" cy="4068763"/>
          </a:xfrm>
        </p:spPr>
        <p:txBody>
          <a:bodyPr/>
          <a:lstStyle/>
          <a:p>
            <a:r>
              <a:rPr lang="en-US" dirty="0" smtClean="0"/>
              <a:t>Assume well-known surface bias picture for </a:t>
            </a:r>
            <a:r>
              <a:rPr lang="en-US" dirty="0" err="1" smtClean="0"/>
              <a:t>Au+Au</a:t>
            </a:r>
            <a:r>
              <a:rPr lang="en-US" dirty="0"/>
              <a:t>  </a:t>
            </a:r>
            <a:r>
              <a:rPr lang="en-US" dirty="0" smtClean="0"/>
              <a:t>should apply to a smaller </a:t>
            </a:r>
            <a:r>
              <a:rPr lang="en-US" dirty="0" err="1" smtClean="0"/>
              <a:t>d+Au</a:t>
            </a:r>
            <a:endParaRPr lang="en-US" dirty="0" smtClean="0"/>
          </a:p>
          <a:p>
            <a:r>
              <a:rPr lang="en-US" dirty="0"/>
              <a:t>Look for Differences in </a:t>
            </a:r>
            <a:r>
              <a:rPr lang="en-US" dirty="0" err="1"/>
              <a:t>Awayside</a:t>
            </a:r>
            <a:r>
              <a:rPr lang="en-US" dirty="0"/>
              <a:t> Modification compared to Nearside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477000"/>
            <a:ext cx="4953000" cy="365125"/>
          </a:xfrm>
        </p:spPr>
        <p:txBody>
          <a:bodyPr/>
          <a:lstStyle/>
          <a:p>
            <a:r>
              <a:rPr lang="en-US" smtClean="0"/>
              <a:t>Justin Frantz      Ohio  University    ISMD17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6126-1343-414B-8CF1-848B482B2D62}" type="slidenum">
              <a:rPr lang="en-US" smtClean="0"/>
              <a:t>34</a:t>
            </a:fld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331662" y="2732566"/>
            <a:ext cx="5943600" cy="3255801"/>
            <a:chOff x="2209800" y="2572082"/>
            <a:chExt cx="5943600" cy="3255801"/>
          </a:xfrm>
        </p:grpSpPr>
        <p:sp>
          <p:nvSpPr>
            <p:cNvPr id="35" name="Oval 34"/>
            <p:cNvSpPr/>
            <p:nvPr/>
          </p:nvSpPr>
          <p:spPr>
            <a:xfrm>
              <a:off x="2209800" y="3124200"/>
              <a:ext cx="3303462" cy="2581662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Oval 35"/>
            <p:cNvSpPr/>
            <p:nvPr/>
          </p:nvSpPr>
          <p:spPr>
            <a:xfrm rot="20597093">
              <a:off x="4238309" y="3735370"/>
              <a:ext cx="1304001" cy="1205621"/>
            </a:xfrm>
            <a:prstGeom prst="ellipse">
              <a:avLst/>
            </a:prstGeom>
            <a:solidFill>
              <a:srgbClr val="E1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Aft>
                  <a:spcPts val="600"/>
                </a:spcAft>
              </a:pPr>
              <a:endParaRPr lang="en-US" sz="2000" dirty="0" smtClean="0">
                <a:solidFill>
                  <a:schemeClr val="tx1"/>
                </a:solidFill>
                <a:latin typeface="Joy Like Sunshine Through My Wi" pitchFamily="2" charset="0"/>
              </a:endParaRPr>
            </a:p>
            <a:p>
              <a:pPr>
                <a:spcAft>
                  <a:spcPts val="600"/>
                </a:spcAft>
              </a:pPr>
              <a:endParaRPr lang="en-US" sz="2000" dirty="0">
                <a:solidFill>
                  <a:schemeClr val="tx1"/>
                </a:solidFill>
                <a:latin typeface="Joy Like Sunshine Through My Wi" pitchFamily="2" charset="0"/>
              </a:endParaRPr>
            </a:p>
            <a:p>
              <a:pPr>
                <a:spcAft>
                  <a:spcPts val="600"/>
                </a:spcAft>
              </a:pPr>
              <a:endParaRPr lang="en-US" sz="2000" dirty="0" smtClean="0">
                <a:solidFill>
                  <a:schemeClr val="tx1"/>
                </a:solidFill>
                <a:latin typeface="Joy Like Sunshine Through My Wi" pitchFamily="2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3600" dirty="0" err="1" smtClean="0">
                  <a:solidFill>
                    <a:schemeClr val="tx1"/>
                  </a:solidFill>
                  <a:latin typeface="Joy Like Sunshine Through My Wi" pitchFamily="2" charset="0"/>
                </a:rPr>
                <a:t>p+A</a:t>
              </a:r>
              <a:r>
                <a:rPr lang="en-US" sz="3600" dirty="0" smtClean="0">
                  <a:solidFill>
                    <a:schemeClr val="tx1"/>
                  </a:solidFill>
                  <a:latin typeface="Joy Like Sunshine Through My Wi" pitchFamily="2" charset="0"/>
                </a:rPr>
                <a:t>?</a:t>
              </a:r>
            </a:p>
            <a:p>
              <a:pPr>
                <a:spcAft>
                  <a:spcPts val="600"/>
                </a:spcAft>
              </a:pPr>
              <a:r>
                <a:rPr lang="en-US" sz="2000" dirty="0">
                  <a:solidFill>
                    <a:schemeClr val="tx1"/>
                  </a:solidFill>
                  <a:latin typeface="Joy Like Sunshine Through My Wi" pitchFamily="2" charset="0"/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  <a:latin typeface="Joy Like Sunshine Through My Wi" pitchFamily="2" charset="0"/>
                </a:rPr>
                <a:t> </a:t>
              </a:r>
              <a:endParaRPr lang="en-US" dirty="0">
                <a:solidFill>
                  <a:schemeClr val="tx1"/>
                </a:solidFill>
                <a:latin typeface="Joy Like Sunshine Through My Wi" pitchFamily="2" charset="0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5466661" y="2572082"/>
              <a:ext cx="1604081" cy="2014768"/>
              <a:chOff x="3960251" y="1868824"/>
              <a:chExt cx="1604081" cy="2014768"/>
            </a:xfrm>
          </p:grpSpPr>
          <p:cxnSp>
            <p:nvCxnSpPr>
              <p:cNvPr id="49" name="Straight Arrow Connector 48"/>
              <p:cNvCxnSpPr/>
              <p:nvPr/>
            </p:nvCxnSpPr>
            <p:spPr>
              <a:xfrm rot="1781603" flipV="1">
                <a:off x="4166741" y="1923520"/>
                <a:ext cx="1397591" cy="1960072"/>
              </a:xfrm>
              <a:prstGeom prst="straightConnector1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 rot="1781603" flipV="1">
                <a:off x="4079520" y="2367587"/>
                <a:ext cx="1350232" cy="1452831"/>
              </a:xfrm>
              <a:prstGeom prst="straightConnector1">
                <a:avLst/>
              </a:prstGeom>
              <a:ln w="57150">
                <a:solidFill>
                  <a:schemeClr val="accent2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 rot="1781603" flipV="1">
                <a:off x="3974769" y="2698347"/>
                <a:ext cx="1147920" cy="1017541"/>
              </a:xfrm>
              <a:prstGeom prst="straightConnector1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 rot="1781603" flipV="1">
                <a:off x="3960251" y="2753115"/>
                <a:ext cx="1556403" cy="1067207"/>
              </a:xfrm>
              <a:prstGeom prst="straightConnector1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 rot="1781603" flipV="1">
                <a:off x="4083517" y="2263919"/>
                <a:ext cx="792247" cy="1384814"/>
              </a:xfrm>
              <a:prstGeom prst="straightConnector1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 rot="1781603" flipV="1">
                <a:off x="4188250" y="1868824"/>
                <a:ext cx="792247" cy="1807672"/>
              </a:xfrm>
              <a:prstGeom prst="straightConnector1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 rot="10800000">
              <a:off x="3066297" y="3813115"/>
              <a:ext cx="1604081" cy="2014768"/>
              <a:chOff x="3960251" y="1868824"/>
              <a:chExt cx="1604081" cy="2014768"/>
            </a:xfrm>
          </p:grpSpPr>
          <p:cxnSp>
            <p:nvCxnSpPr>
              <p:cNvPr id="43" name="Straight Arrow Connector 42"/>
              <p:cNvCxnSpPr/>
              <p:nvPr/>
            </p:nvCxnSpPr>
            <p:spPr>
              <a:xfrm rot="1781603" flipV="1">
                <a:off x="4166741" y="1923520"/>
                <a:ext cx="1397591" cy="1960072"/>
              </a:xfrm>
              <a:prstGeom prst="straightConnector1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 rot="1781603" flipV="1">
                <a:off x="4079520" y="2367587"/>
                <a:ext cx="1350232" cy="1452831"/>
              </a:xfrm>
              <a:prstGeom prst="straightConnector1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 rot="1781603" flipV="1">
                <a:off x="3974769" y="2698347"/>
                <a:ext cx="1147920" cy="1017541"/>
              </a:xfrm>
              <a:prstGeom prst="straightConnector1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 rot="1781603" flipV="1">
                <a:off x="3960251" y="2753115"/>
                <a:ext cx="1556403" cy="1067207"/>
              </a:xfrm>
              <a:prstGeom prst="straightConnector1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 rot="1781603" flipV="1">
                <a:off x="4083517" y="2263919"/>
                <a:ext cx="792247" cy="1384814"/>
              </a:xfrm>
              <a:prstGeom prst="straightConnector1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 rot="1781603" flipV="1">
                <a:off x="4188250" y="1868824"/>
                <a:ext cx="792247" cy="1807672"/>
              </a:xfrm>
              <a:prstGeom prst="straightConnector1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Arc 38"/>
            <p:cNvSpPr/>
            <p:nvPr/>
          </p:nvSpPr>
          <p:spPr>
            <a:xfrm>
              <a:off x="3541409" y="2722089"/>
              <a:ext cx="3014340" cy="3014340"/>
            </a:xfrm>
            <a:prstGeom prst="arc">
              <a:avLst>
                <a:gd name="adj1" fmla="val 19272487"/>
                <a:gd name="adj2" fmla="val 20502295"/>
              </a:avLst>
            </a:prstGeom>
            <a:ln w="38100">
              <a:solidFill>
                <a:srgbClr val="FF0000"/>
              </a:solidFill>
              <a:prstDash val="sysDash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154951" y="3377466"/>
              <a:ext cx="998449" cy="414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2000" dirty="0" smtClean="0">
                  <a:latin typeface="Joy Like Sunshine Through My Wi" pitchFamily="2" charset="0"/>
                </a:rPr>
                <a:t>trigger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 rot="20277105">
              <a:off x="2618189" y="3444591"/>
              <a:ext cx="18339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3600" dirty="0" smtClean="0">
                  <a:latin typeface="Joy Like Sunshine Through My Wi" pitchFamily="2" charset="0"/>
                </a:rPr>
                <a:t>A+A plasma</a:t>
              </a:r>
            </a:p>
          </p:txBody>
        </p:sp>
        <p:cxnSp>
          <p:nvCxnSpPr>
            <p:cNvPr id="42" name="Straight Connector 41"/>
            <p:cNvCxnSpPr/>
            <p:nvPr/>
          </p:nvCxnSpPr>
          <p:spPr>
            <a:xfrm flipV="1">
              <a:off x="4843310" y="4065738"/>
              <a:ext cx="434996" cy="228600"/>
            </a:xfrm>
            <a:prstGeom prst="line">
              <a:avLst/>
            </a:prstGeom>
            <a:ln w="76200">
              <a:solidFill>
                <a:schemeClr val="accent2">
                  <a:lumMod val="5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133571"/>
            <a:ext cx="2737554" cy="2413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7086600" y="3048000"/>
            <a:ext cx="0" cy="2701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629400" y="4389743"/>
            <a:ext cx="4572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7162800" y="4267200"/>
            <a:ext cx="3810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813" y="5454232"/>
            <a:ext cx="3486379" cy="1098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855177" y="5698575"/>
            <a:ext cx="1831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Black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Red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6781800" y="6021740"/>
            <a:ext cx="91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Double Bracket 57"/>
          <p:cNvSpPr/>
          <p:nvPr/>
        </p:nvSpPr>
        <p:spPr>
          <a:xfrm>
            <a:off x="6799757" y="5559035"/>
            <a:ext cx="952500" cy="925409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3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044" y="228600"/>
            <a:ext cx="1397174" cy="868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782" y="228600"/>
            <a:ext cx="9144000" cy="13335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HI: Using 2-p Correlations for </a:t>
            </a:r>
            <a:r>
              <a:rPr lang="en-US" sz="4800" i="1" dirty="0" err="1" smtClean="0"/>
              <a:t>E</a:t>
            </a:r>
            <a:r>
              <a:rPr lang="en-US" sz="4800" i="1" baseline="-25000" dirty="0" err="1" smtClean="0"/>
              <a:t>loss</a:t>
            </a:r>
            <a:r>
              <a:rPr lang="en-US" sz="4800" dirty="0" smtClean="0"/>
              <a:t>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905000"/>
            <a:ext cx="9105900" cy="3886200"/>
          </a:xfrm>
        </p:spPr>
        <p:txBody>
          <a:bodyPr/>
          <a:lstStyle/>
          <a:p>
            <a:r>
              <a:rPr lang="en-US" dirty="0" smtClean="0"/>
              <a:t>As a tool for studying jet </a:t>
            </a:r>
            <a:r>
              <a:rPr lang="en-US" dirty="0" err="1" smtClean="0"/>
              <a:t>Eloss</a:t>
            </a:r>
            <a:r>
              <a:rPr lang="en-US" dirty="0" smtClean="0"/>
              <a:t>, “high” (mid)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baseline="-25000" dirty="0" smtClean="0"/>
              <a:t> </a:t>
            </a:r>
            <a:r>
              <a:rPr lang="en-US" dirty="0" smtClean="0"/>
              <a:t>2PC remain important</a:t>
            </a:r>
          </a:p>
          <a:p>
            <a:r>
              <a:rPr lang="en-US" dirty="0" smtClean="0"/>
              <a:t>Allows for study of lowest Q</a:t>
            </a:r>
            <a:r>
              <a:rPr lang="en-US" baseline="30000" dirty="0" smtClean="0"/>
              <a:t>2</a:t>
            </a:r>
            <a:r>
              <a:rPr lang="en-US" dirty="0" smtClean="0"/>
              <a:t> possible (a la </a:t>
            </a:r>
            <a:r>
              <a:rPr lang="en-US" dirty="0" err="1" smtClean="0"/>
              <a:t>sPHENIX</a:t>
            </a:r>
            <a:r>
              <a:rPr lang="en-US" dirty="0" smtClean="0"/>
              <a:t>)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jet</a:t>
            </a:r>
            <a:r>
              <a:rPr lang="en-US" dirty="0" smtClean="0"/>
              <a:t>= 5-20 GeV   (Jet </a:t>
            </a:r>
            <a:r>
              <a:rPr lang="en-US" dirty="0" err="1" smtClean="0"/>
              <a:t>Reco</a:t>
            </a:r>
            <a:r>
              <a:rPr lang="en-US" dirty="0" smtClean="0"/>
              <a:t> systematics large there)  </a:t>
            </a:r>
            <a:r>
              <a:rPr lang="en-US" dirty="0" err="1" smtClean="0"/>
              <a:t>sPHENIX</a:t>
            </a:r>
            <a:endParaRPr lang="en-US" dirty="0" smtClean="0"/>
          </a:p>
          <a:p>
            <a:r>
              <a:rPr lang="en-US" dirty="0" smtClean="0"/>
              <a:t>Lots of new 2-p results at Hard Probes/QM17 conference!  Alive and healthy set of measurements</a:t>
            </a:r>
            <a:endParaRPr lang="en-US" b="1" dirty="0"/>
          </a:p>
          <a:p>
            <a:r>
              <a:rPr lang="en-US" dirty="0" smtClean="0"/>
              <a:t>Used in combination with Jet </a:t>
            </a:r>
            <a:r>
              <a:rPr lang="en-US" dirty="0" err="1" smtClean="0"/>
              <a:t>Reco</a:t>
            </a:r>
            <a:r>
              <a:rPr lang="en-US" dirty="0" smtClean="0"/>
              <a:t> (best case)</a:t>
            </a:r>
          </a:p>
          <a:p>
            <a:r>
              <a:rPr lang="en-US" dirty="0" smtClean="0"/>
              <a:t>But also by itself at low </a:t>
            </a:r>
            <a:r>
              <a:rPr lang="en-US" dirty="0" err="1" smtClean="0"/>
              <a:t>pt</a:t>
            </a:r>
            <a:r>
              <a:rPr lang="en-US" dirty="0" smtClean="0"/>
              <a:t> where jet </a:t>
            </a:r>
            <a:r>
              <a:rPr lang="en-US" dirty="0" err="1" smtClean="0"/>
              <a:t>reco</a:t>
            </a:r>
            <a:r>
              <a:rPr lang="en-US" dirty="0" smtClean="0"/>
              <a:t> is not possible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4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5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341" y="-533400"/>
                <a:ext cx="9144000" cy="1333500"/>
              </a:xfrm>
            </p:spPr>
            <p:txBody>
              <a:bodyPr>
                <a:noAutofit/>
              </a:bodyPr>
              <a:lstStyle/>
              <a:p>
                <a:r>
                  <a:rPr lang="en-US" sz="3200" dirty="0" smtClean="0"/>
                  <a:t>Example Fragmentation </a:t>
                </a:r>
                <a:r>
                  <a:rPr lang="en-US" sz="3200" dirty="0" err="1" smtClean="0"/>
                  <a:t>Fn</a:t>
                </a:r>
                <a:r>
                  <a:rPr lang="en-US" sz="3200" dirty="0" smtClean="0"/>
                  <a:t> /I</a:t>
                </a:r>
                <a:r>
                  <a:rPr lang="en-US" sz="3200" baseline="-25000" dirty="0" smtClean="0"/>
                  <a:t>AA</a:t>
                </a:r>
                <a:r>
                  <a:rPr lang="en-US" sz="3200" dirty="0" smtClean="0"/>
                  <a:t> Correspondence :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/>
                      </a:rPr>
                      <m:t>𝛾</m:t>
                    </m:r>
                  </m:oMath>
                </a14:m>
                <a:r>
                  <a:rPr lang="en-US" sz="3200" dirty="0" smtClean="0"/>
                  <a:t>-h 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41" y="-533400"/>
                <a:ext cx="9144000" cy="1333500"/>
              </a:xfrm>
              <a:blipFill rotWithShape="1">
                <a:blip r:embed="rId2"/>
                <a:stretch>
                  <a:fillRect l="-1667" b="-146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" y="838200"/>
            <a:ext cx="4724400" cy="3688080"/>
          </a:xfrm>
        </p:spPr>
        <p:txBody>
          <a:bodyPr/>
          <a:lstStyle/>
          <a:p>
            <a:r>
              <a:rPr lang="en-US" dirty="0" smtClean="0"/>
              <a:t>LHC Measure </a:t>
            </a:r>
            <a:r>
              <a:rPr lang="en-US" dirty="0" err="1" smtClean="0"/>
              <a:t>Reco</a:t>
            </a:r>
            <a:r>
              <a:rPr lang="en-US" dirty="0" smtClean="0"/>
              <a:t> Jets (Much higher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 look at  </a:t>
            </a:r>
            <a:r>
              <a:rPr lang="en-US" i="1" dirty="0" smtClean="0"/>
              <a:t>z = p</a:t>
            </a:r>
            <a:r>
              <a:rPr lang="en-US" i="1" baseline="-25000" dirty="0" smtClean="0"/>
              <a:t>i</a:t>
            </a:r>
            <a:r>
              <a:rPr lang="en-US" i="1" dirty="0" smtClean="0"/>
              <a:t>/</a:t>
            </a:r>
            <a:r>
              <a:rPr lang="en-US" i="1" dirty="0" err="1"/>
              <a:t>p</a:t>
            </a:r>
            <a:r>
              <a:rPr lang="en-US" i="1" baseline="-25000" dirty="0" err="1" smtClean="0"/>
              <a:t>jet</a:t>
            </a:r>
            <a:endParaRPr lang="en-US" i="1" baseline="-25000" dirty="0" smtClean="0"/>
          </a:p>
          <a:p>
            <a:r>
              <a:rPr lang="en-US" dirty="0" smtClean="0"/>
              <a:t>Normalized per-found jet (so suppression implicit)</a:t>
            </a:r>
          </a:p>
          <a:p>
            <a:r>
              <a:rPr lang="en-US" dirty="0" smtClean="0"/>
              <a:t>Enhancement/Suppression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81150"/>
            <a:ext cx="405765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229475" y="1978967"/>
            <a:ext cx="1781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2013"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PHENIX RESULT</a:t>
            </a:r>
          </a:p>
          <a:p>
            <a:pPr lvl="0"/>
            <a:r>
              <a:rPr lang="en-US" b="1" dirty="0" smtClean="0">
                <a:solidFill>
                  <a:srgbClr val="FF0000"/>
                </a:solidFill>
                <a:latin typeface="Palatino Linotype"/>
              </a:rPr>
              <a:t>PRL </a:t>
            </a:r>
            <a:r>
              <a:rPr lang="en-US" b="1" dirty="0">
                <a:solidFill>
                  <a:srgbClr val="FF0000"/>
                </a:solidFill>
                <a:latin typeface="Palatino Linotype"/>
              </a:rPr>
              <a:t>111, </a:t>
            </a:r>
            <a:r>
              <a:rPr lang="en-US" b="1" dirty="0" smtClean="0">
                <a:solidFill>
                  <a:srgbClr val="FF0000"/>
                </a:solidFill>
                <a:latin typeface="Palatino Linotype"/>
              </a:rPr>
              <a:t>32301</a:t>
            </a:r>
            <a:endParaRPr lang="en-US" b="1" dirty="0" smtClean="0">
              <a:solidFill>
                <a:srgbClr val="FF0000"/>
              </a:solidFill>
            </a:endParaRPr>
          </a:p>
          <a:p>
            <a:pPr lvl="0"/>
            <a:r>
              <a:rPr lang="en-US" b="1" dirty="0" smtClean="0">
                <a:solidFill>
                  <a:srgbClr val="FF0000"/>
                </a:solidFill>
                <a:latin typeface="Palatino Linotype"/>
              </a:rPr>
              <a:t>     Run 7+10</a:t>
            </a:r>
            <a:endParaRPr lang="en-US" b="1" dirty="0">
              <a:solidFill>
                <a:srgbClr val="FF0000"/>
              </a:solidFill>
              <a:latin typeface="Palatino Linotype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76957" y="2895600"/>
            <a:ext cx="3286125" cy="3305175"/>
            <a:chOff x="228600" y="2971800"/>
            <a:chExt cx="3286125" cy="3305175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2971800"/>
              <a:ext cx="3286125" cy="3305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762000" y="5389234"/>
              <a:ext cx="25506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PLB 739 (2014) 320–342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200400" y="6339167"/>
            <a:ext cx="4123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 = ~1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1067171" y="6200775"/>
            <a:ext cx="3055418" cy="5218"/>
          </a:xfrm>
          <a:prstGeom prst="line">
            <a:avLst/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581400" y="6200775"/>
            <a:ext cx="0" cy="104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57600" y="6175099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38200" y="3889099"/>
            <a:ext cx="1371600" cy="13621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610225" y="4381416"/>
            <a:ext cx="1371600" cy="13621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870980" y="4996083"/>
            <a:ext cx="1710420" cy="6862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115481" y="3733800"/>
            <a:ext cx="989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? see later</a:t>
            </a:r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2948940" y="4146274"/>
            <a:ext cx="1447800" cy="8858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981825" y="5252264"/>
            <a:ext cx="1710420" cy="6862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762000"/>
            <a:ext cx="10382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Content Placeholder 5"/>
          <p:cNvSpPr txBox="1">
            <a:spLocks/>
          </p:cNvSpPr>
          <p:nvPr/>
        </p:nvSpPr>
        <p:spPr>
          <a:xfrm>
            <a:off x="5262221" y="962066"/>
            <a:ext cx="4724400" cy="36880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2PC 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-h: use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681571" y="5983069"/>
            <a:ext cx="1386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even more info in IAA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7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5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267200" y="3353972"/>
            <a:ext cx="4419600" cy="3634680"/>
            <a:chOff x="7243002" y="19752187"/>
            <a:chExt cx="6714120" cy="519167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3002" y="19752187"/>
              <a:ext cx="6714120" cy="519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8246377" y="20809357"/>
              <a:ext cx="4707370" cy="1538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914400"/>
              <a:r>
                <a:rPr lang="en-US" sz="1600" b="1" dirty="0">
                  <a:solidFill>
                    <a:srgbClr val="FF0000"/>
                  </a:solidFill>
                  <a:latin typeface="Palatino Linotype"/>
                </a:rPr>
                <a:t>PHENIX</a:t>
              </a:r>
            </a:p>
            <a:p>
              <a:pPr lvl="0" defTabSz="914400"/>
              <a:r>
                <a:rPr lang="en-US" sz="1600" b="1" dirty="0" smtClean="0">
                  <a:solidFill>
                    <a:srgbClr val="FF0000"/>
                  </a:solidFill>
                  <a:latin typeface="Palatino Linotype"/>
                </a:rPr>
                <a:t>PRL </a:t>
              </a:r>
              <a:r>
                <a:rPr lang="en-US" sz="1600" b="1" dirty="0">
                  <a:solidFill>
                    <a:srgbClr val="FF0000"/>
                  </a:solidFill>
                  <a:latin typeface="Palatino Linotype"/>
                </a:rPr>
                <a:t>111, </a:t>
              </a:r>
              <a:r>
                <a:rPr lang="en-US" sz="1600" b="1" dirty="0" smtClean="0">
                  <a:solidFill>
                    <a:srgbClr val="FF0000"/>
                  </a:solidFill>
                  <a:latin typeface="Palatino Linotype"/>
                </a:rPr>
                <a:t>32301</a:t>
              </a:r>
            </a:p>
            <a:p>
              <a:pPr lvl="0" defTabSz="914400"/>
              <a:r>
                <a:rPr lang="en-US" sz="1600" b="1" dirty="0" smtClean="0">
                  <a:solidFill>
                    <a:srgbClr val="FF0000"/>
                  </a:solidFill>
                  <a:latin typeface="Palatino Linotype"/>
                </a:rPr>
                <a:t>0-20% </a:t>
              </a:r>
              <a:r>
                <a:rPr lang="en-US" sz="1600" b="1" dirty="0" err="1" smtClean="0">
                  <a:solidFill>
                    <a:srgbClr val="FF0000"/>
                  </a:solidFill>
                  <a:latin typeface="Palatino Linotype"/>
                </a:rPr>
                <a:t>Au+Au</a:t>
              </a:r>
              <a:endParaRPr lang="en-US" sz="1600" b="1" dirty="0" smtClean="0">
                <a:solidFill>
                  <a:srgbClr val="FF0000"/>
                </a:solidFill>
                <a:latin typeface="Palatino Linotype"/>
              </a:endParaRPr>
            </a:p>
            <a:p>
              <a:pPr lvl="0" defTabSz="914400"/>
              <a:r>
                <a:rPr lang="en-US" sz="1600" b="1" dirty="0" smtClean="0">
                  <a:solidFill>
                    <a:srgbClr val="FF0000"/>
                  </a:solidFill>
                  <a:latin typeface="Symbol" panose="05050102010706020507" pitchFamily="18" charset="2"/>
                </a:rPr>
                <a:t>g</a:t>
              </a:r>
              <a:r>
                <a:rPr lang="en-US" sz="1600" b="1" dirty="0" smtClean="0">
                  <a:solidFill>
                    <a:srgbClr val="FF0000"/>
                  </a:solidFill>
                  <a:latin typeface="Palatino Linotype"/>
                </a:rPr>
                <a:t>-h I</a:t>
              </a:r>
              <a:r>
                <a:rPr lang="en-US" sz="1600" b="1" baseline="-25000" dirty="0" smtClean="0">
                  <a:solidFill>
                    <a:srgbClr val="FF0000"/>
                  </a:solidFill>
                  <a:latin typeface="Palatino Linotype"/>
                </a:rPr>
                <a:t>AA</a:t>
              </a:r>
              <a:r>
                <a:rPr lang="en-US" sz="1600" b="1" dirty="0" smtClean="0">
                  <a:solidFill>
                    <a:srgbClr val="FF0000"/>
                  </a:solidFill>
                  <a:latin typeface="Palatino Linotype"/>
                </a:rPr>
                <a:t> </a:t>
              </a:r>
              <a:endParaRPr lang="en-US" sz="1600" b="1" dirty="0">
                <a:solidFill>
                  <a:srgbClr val="FF0000"/>
                </a:solidFill>
                <a:latin typeface="Palatino Linotype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647700"/>
            <a:ext cx="9144000" cy="1333500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4000" dirty="0" smtClean="0"/>
              <a:t>Status </a:t>
            </a:r>
            <a:r>
              <a:rPr lang="en-US" sz="4000" dirty="0" smtClean="0">
                <a:latin typeface="Symbol" panose="05050102010706020507" pitchFamily="18" charset="2"/>
              </a:rPr>
              <a:t>g</a:t>
            </a:r>
            <a:r>
              <a:rPr lang="en-US" sz="4000" dirty="0" smtClean="0"/>
              <a:t>-h Last Year:  STAR also measures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728" y="889140"/>
            <a:ext cx="9020472" cy="3886200"/>
          </a:xfrm>
        </p:spPr>
        <p:txBody>
          <a:bodyPr/>
          <a:lstStyle/>
          <a:p>
            <a:r>
              <a:rPr lang="en-US" dirty="0" smtClean="0"/>
              <a:t>Qualitatively similar (rise at low z </a:t>
            </a:r>
            <a:r>
              <a:rPr lang="en-US" dirty="0" smtClean="0">
                <a:sym typeface="Wingdings" panose="05000000000000000000" pitchFamily="2" charset="2"/>
              </a:rPr>
              <a:t> enhancement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But sizable disagreement @ low z if expect FF </a:t>
            </a:r>
            <a:r>
              <a:rPr lang="en-US" dirty="0" err="1" smtClean="0"/>
              <a:t>AuAu</a:t>
            </a:r>
            <a:r>
              <a:rPr lang="en-US" dirty="0" smtClean="0"/>
              <a:t>/pp universal?</a:t>
            </a:r>
          </a:p>
          <a:p>
            <a:r>
              <a:rPr lang="en-US" dirty="0" smtClean="0"/>
              <a:t>Different jet E  &amp;   Min </a:t>
            </a:r>
            <a:r>
              <a:rPr lang="en-US" dirty="0" err="1" smtClean="0"/>
              <a:t>pt</a:t>
            </a:r>
            <a:r>
              <a:rPr lang="en-US" dirty="0" smtClean="0"/>
              <a:t> Difference 1.2 STAR vs 0.5 PHENIX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Disagreement could tell us INTERESTING PHYSICS – RESOLVE? </a:t>
            </a:r>
          </a:p>
          <a:p>
            <a:pPr lvl="1"/>
            <a:r>
              <a:rPr lang="en-US" dirty="0" smtClean="0"/>
              <a:t>Non FF mod (IAA) universality: </a:t>
            </a:r>
            <a:r>
              <a:rPr lang="en-US" dirty="0" err="1" smtClean="0"/>
              <a:t>pT</a:t>
            </a:r>
            <a:r>
              <a:rPr lang="en-US" dirty="0" smtClean="0"/>
              <a:t> matters not z (medium scale?)</a:t>
            </a:r>
          </a:p>
          <a:p>
            <a:pPr lvl="1"/>
            <a:r>
              <a:rPr lang="en-US" dirty="0" smtClean="0"/>
              <a:t>OR: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loss</a:t>
            </a:r>
            <a:r>
              <a:rPr lang="en-US" dirty="0" smtClean="0"/>
              <a:t> for low </a:t>
            </a:r>
            <a:r>
              <a:rPr lang="en-US" dirty="0" err="1" smtClean="0"/>
              <a:t>Ejet</a:t>
            </a:r>
            <a:r>
              <a:rPr lang="en-US" dirty="0" smtClean="0"/>
              <a:t> different!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9034" y="7254875"/>
            <a:ext cx="762000" cy="365125"/>
          </a:xfrm>
        </p:spPr>
        <p:txBody>
          <a:bodyPr/>
          <a:lstStyle/>
          <a:p>
            <a:fld id="{5A2B3AFB-DE16-43BD-983F-BE2F4E031EBB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3429000"/>
            <a:ext cx="4821454" cy="350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389034" y="7254875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2B3AFB-DE16-43BD-983F-BE2F4E031EB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410200" y="306084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PHENIX: </a:t>
            </a:r>
            <a:r>
              <a:rPr lang="en-US" b="1" dirty="0" smtClean="0">
                <a:solidFill>
                  <a:srgbClr val="0070C0"/>
                </a:solidFill>
                <a:latin typeface="Symbol" panose="05050102010706020507" pitchFamily="18" charset="2"/>
              </a:rPr>
              <a:t>g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</a:t>
            </a:r>
            <a:r>
              <a:rPr lang="en-US" b="1" baseline="-25000" dirty="0" err="1" smtClean="0">
                <a:solidFill>
                  <a:srgbClr val="0070C0"/>
                </a:solidFill>
              </a:rPr>
              <a:t>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5-9 GeV/c</a:t>
            </a:r>
            <a:endParaRPr lang="en-US" b="1" dirty="0">
              <a:solidFill>
                <a:srgbClr val="0070C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685800" y="3429000"/>
            <a:ext cx="214952" cy="1202531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c 23"/>
          <p:cNvSpPr/>
          <p:nvPr/>
        </p:nvSpPr>
        <p:spPr>
          <a:xfrm rot="8299329" flipH="1" flipV="1">
            <a:off x="4789052" y="5366325"/>
            <a:ext cx="4074618" cy="1417333"/>
          </a:xfrm>
          <a:prstGeom prst="arc">
            <a:avLst>
              <a:gd name="adj1" fmla="val 16200000"/>
              <a:gd name="adj2" fmla="val 87782"/>
            </a:avLst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105400" y="2971800"/>
            <a:ext cx="3594322" cy="52173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7696200" y="3708839"/>
            <a:ext cx="381000" cy="549139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328122" y="3429000"/>
            <a:ext cx="2654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p</a:t>
            </a:r>
            <a:r>
              <a:rPr lang="en-US" b="1" baseline="-25000" dirty="0" err="1" smtClean="0">
                <a:solidFill>
                  <a:srgbClr val="00B050"/>
                </a:solidFill>
              </a:rPr>
              <a:t>T</a:t>
            </a:r>
            <a:r>
              <a:rPr lang="en-US" b="1" baseline="30000" dirty="0" smtClean="0">
                <a:solidFill>
                  <a:srgbClr val="00B050"/>
                </a:solidFill>
              </a:rPr>
              <a:t> </a:t>
            </a:r>
            <a:r>
              <a:rPr lang="en-US" b="1" baseline="30000" dirty="0" err="1" smtClean="0">
                <a:solidFill>
                  <a:srgbClr val="00B050"/>
                </a:solidFill>
              </a:rPr>
              <a:t>assoc</a:t>
            </a:r>
            <a:r>
              <a:rPr lang="en-US" b="1" baseline="30000" dirty="0" smtClean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~ 0.8 GeV/c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93276" y="3983408"/>
            <a:ext cx="1388851" cy="2277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13880605" flipV="1">
            <a:off x="-668501" y="4753946"/>
            <a:ext cx="4074618" cy="1417333"/>
          </a:xfrm>
          <a:prstGeom prst="arc">
            <a:avLst>
              <a:gd name="adj1" fmla="val 16200000"/>
              <a:gd name="adj2" fmla="val 87782"/>
            </a:avLst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48352" y="3886200"/>
            <a:ext cx="1613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STAR: PLB </a:t>
            </a:r>
            <a:r>
              <a:rPr lang="en-US" b="1" dirty="0"/>
              <a:t>B760 (2016) 689-696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23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9" grpId="0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609600"/>
            <a:ext cx="9144000" cy="13335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New PHENIX Measurements!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762000"/>
            <a:ext cx="9334500" cy="38862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Resolve question?  </a:t>
            </a:r>
            <a:r>
              <a:rPr lang="en-US" sz="2000" dirty="0" smtClean="0"/>
              <a:t>STAR / PHENIX measure same </a:t>
            </a:r>
            <a:r>
              <a:rPr lang="en-US" sz="2000" dirty="0" err="1" smtClean="0"/>
              <a:t>pT</a:t>
            </a:r>
            <a:r>
              <a:rPr lang="en-US" sz="2000" dirty="0" smtClean="0"/>
              <a:t> ranges: still not completed</a:t>
            </a:r>
          </a:p>
          <a:p>
            <a:r>
              <a:rPr lang="en-US" sz="2000" b="1" dirty="0" smtClean="0"/>
              <a:t>PHENIX:  </a:t>
            </a:r>
            <a:r>
              <a:rPr lang="en-US" sz="2000" b="1" dirty="0" err="1" smtClean="0"/>
              <a:t>Remeasure</a:t>
            </a:r>
            <a:r>
              <a:rPr lang="en-US" sz="2000" b="1" dirty="0" smtClean="0"/>
              <a:t>, improve statistics  cross check in </a:t>
            </a:r>
            <a:r>
              <a:rPr lang="en-US" sz="2000" b="1" dirty="0" err="1" smtClean="0"/>
              <a:t>d+Au</a:t>
            </a:r>
            <a:endParaRPr lang="en-US" sz="20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7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67840"/>
            <a:ext cx="6553200" cy="4978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43400" y="3276600"/>
            <a:ext cx="1371600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971" y="2362200"/>
            <a:ext cx="9620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15200" y="3390900"/>
            <a:ext cx="182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 data confirms some points “extrapolated” from old data</a:t>
            </a:r>
          </a:p>
          <a:p>
            <a:endParaRPr lang="en-US" dirty="0"/>
          </a:p>
          <a:p>
            <a:r>
              <a:rPr lang="en-US" dirty="0" smtClean="0"/>
              <a:t>Recall the Method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7800" y="1840468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H. Ge HP 16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6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9928" y="476746"/>
            <a:ext cx="3280009" cy="22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2-p/</a:t>
            </a: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  <a:latin typeface="Symbol" panose="05050102010706020507" pitchFamily="18" charset="2"/>
              </a:rPr>
              <a:t>g</a:t>
            </a: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-h STATISTICAL  method</a:t>
            </a:r>
            <a:endParaRPr lang="en-US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6" name="Content Placeholder 35"/>
          <p:cNvSpPr>
            <a:spLocks noGrp="1"/>
          </p:cNvSpPr>
          <p:nvPr>
            <p:ph idx="1"/>
          </p:nvPr>
        </p:nvSpPr>
        <p:spPr>
          <a:xfrm>
            <a:off x="-135835" y="4090976"/>
            <a:ext cx="9965635" cy="2209800"/>
          </a:xfrm>
        </p:spPr>
        <p:txBody>
          <a:bodyPr>
            <a:normAutofit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Subtraction w/ flow modulation included (low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Tassoc</a:t>
            </a:r>
            <a:r>
              <a:rPr lang="en-US" dirty="0" smtClean="0"/>
              <a:t>)</a:t>
            </a:r>
          </a:p>
          <a:p>
            <a:pPr marL="640398" lvl="1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>
                <a:sym typeface="Wingdings" pitchFamily="2" charset="2"/>
              </a:rPr>
              <a:t>Underlying event level still relevant   </a:t>
            </a:r>
            <a:r>
              <a:rPr lang="en-US" sz="2400" dirty="0" err="1" smtClean="0">
                <a:sym typeface="Wingdings" pitchFamily="2" charset="2"/>
              </a:rPr>
              <a:t>Abs.Norm</a:t>
            </a:r>
            <a:r>
              <a:rPr lang="en-US" sz="2400" dirty="0" smtClean="0">
                <a:sym typeface="Wingdings" pitchFamily="2" charset="2"/>
              </a:rPr>
              <a:t>/ subtraction method</a:t>
            </a:r>
          </a:p>
          <a:p>
            <a:pPr marL="640398" lvl="1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>
              <a:sym typeface="Wingdings" pitchFamily="2" charset="2"/>
            </a:endParaRPr>
          </a:p>
          <a:p>
            <a:pPr marL="640398" lvl="1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>
                <a:sym typeface="Wingdings" pitchFamily="2" charset="2"/>
              </a:rPr>
              <a:t>In low multiplicity (</a:t>
            </a:r>
            <a:r>
              <a:rPr lang="en-US" sz="2400" dirty="0" err="1" smtClean="0">
                <a:sym typeface="Wingdings" pitchFamily="2" charset="2"/>
              </a:rPr>
              <a:t>p+p</a:t>
            </a:r>
            <a:r>
              <a:rPr lang="en-US" sz="2400" dirty="0" smtClean="0">
                <a:sym typeface="Wingdings" pitchFamily="2" charset="2"/>
              </a:rPr>
              <a:t>, </a:t>
            </a:r>
            <a:r>
              <a:rPr lang="en-US" sz="2400" dirty="0" err="1" smtClean="0">
                <a:sym typeface="Wingdings" pitchFamily="2" charset="2"/>
              </a:rPr>
              <a:t>d+Au</a:t>
            </a:r>
            <a:r>
              <a:rPr lang="en-US" sz="2400" dirty="0" smtClean="0">
                <a:sym typeface="Wingdings" pitchFamily="2" charset="2"/>
              </a:rPr>
              <a:t>)  we can apply a standard isolation cut</a:t>
            </a:r>
          </a:p>
          <a:p>
            <a:pPr marL="914718" lvl="2" indent="-283464">
              <a:buFont typeface="Wingdings 2"/>
              <a:buChar char=""/>
              <a:defRPr/>
            </a:pPr>
            <a:r>
              <a:rPr lang="en-US" dirty="0" smtClean="0">
                <a:sym typeface="Wingdings" pitchFamily="2" charset="2"/>
              </a:rPr>
              <a:t> e.g.  E</a:t>
            </a:r>
            <a:r>
              <a:rPr lang="en-US" baseline="-25000" dirty="0" smtClean="0">
                <a:sym typeface="Wingdings" pitchFamily="2" charset="2"/>
              </a:rPr>
              <a:t>R=0.3</a:t>
            </a:r>
            <a:r>
              <a:rPr lang="en-US" dirty="0" smtClean="0">
                <a:sym typeface="Wingdings" pitchFamily="2" charset="2"/>
              </a:rPr>
              <a:t>/E &lt; 10% </a:t>
            </a:r>
            <a:endParaRPr lang="en-US" dirty="0" smtClean="0"/>
          </a:p>
        </p:txBody>
      </p:sp>
      <p:sp>
        <p:nvSpPr>
          <p:cNvPr id="64517" name="Slide Number Placeholder 5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07A7E3-0F43-4EF5-8B10-378DC3F43856}" type="slidenum">
              <a:rPr lang="en-US">
                <a:solidFill>
                  <a:srgbClr val="42424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solidFill>
                <a:srgbClr val="424242"/>
              </a:solidFill>
            </a:endParaRPr>
          </a:p>
        </p:txBody>
      </p:sp>
      <p:pic>
        <p:nvPicPr>
          <p:cNvPr id="645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243007"/>
            <a:ext cx="44275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>
            <a:off x="3505200" y="1166807"/>
            <a:ext cx="1295400" cy="609600"/>
          </a:xfrm>
          <a:prstGeom prst="ellipse">
            <a:avLst/>
          </a:prstGeom>
          <a:solidFill>
            <a:srgbClr val="FF6600">
              <a:alpha val="3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876800" y="1166807"/>
            <a:ext cx="1295400" cy="609600"/>
          </a:xfrm>
          <a:prstGeom prst="ellipse">
            <a:avLst/>
          </a:prstGeom>
          <a:solidFill>
            <a:srgbClr val="FF6600">
              <a:alpha val="3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452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79400" y="3181344"/>
            <a:ext cx="87725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22" name="TextBox 19"/>
          <p:cNvSpPr txBox="1">
            <a:spLocks noChangeArrowheads="1"/>
          </p:cNvSpPr>
          <p:nvPr/>
        </p:nvSpPr>
        <p:spPr bwMode="auto">
          <a:xfrm>
            <a:off x="5648325" y="3867144"/>
            <a:ext cx="3429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solidFill>
                  <a:srgbClr val="000000"/>
                </a:solidFill>
                <a:latin typeface="Gill Sans MT" pitchFamily="34" charset="0"/>
              </a:rPr>
              <a:t>Bkg(Flow)</a:t>
            </a:r>
          </a:p>
        </p:txBody>
      </p:sp>
      <p:sp>
        <p:nvSpPr>
          <p:cNvPr id="21" name="Left Brace 20"/>
          <p:cNvSpPr/>
          <p:nvPr/>
        </p:nvSpPr>
        <p:spPr>
          <a:xfrm rot="16200000">
            <a:off x="6067425" y="1951032"/>
            <a:ext cx="228600" cy="36576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3743325" y="3148007"/>
            <a:ext cx="990600" cy="1100137"/>
            <a:chOff x="4114800" y="5638800"/>
            <a:chExt cx="990600" cy="1100852"/>
          </a:xfrm>
        </p:grpSpPr>
        <p:sp>
          <p:nvSpPr>
            <p:cNvPr id="22" name="Oval 21"/>
            <p:cNvSpPr/>
            <p:nvPr/>
          </p:nvSpPr>
          <p:spPr>
            <a:xfrm>
              <a:off x="4267200" y="5638800"/>
              <a:ext cx="533400" cy="686246"/>
            </a:xfrm>
            <a:prstGeom prst="ellipse">
              <a:avLst/>
            </a:prstGeom>
            <a:solidFill>
              <a:srgbClr val="00B050">
                <a:alpha val="31765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00B0F0"/>
                </a:solidFill>
              </a:endParaRPr>
            </a:p>
          </p:txBody>
        </p:sp>
        <p:sp>
          <p:nvSpPr>
            <p:cNvPr id="64542" name="TextBox 22"/>
            <p:cNvSpPr txBox="1">
              <a:spLocks noChangeArrowheads="1"/>
            </p:cNvSpPr>
            <p:nvPr/>
          </p:nvSpPr>
          <p:spPr bwMode="auto">
            <a:xfrm>
              <a:off x="4114800" y="6370320"/>
              <a:ext cx="990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Gill Sans MT" pitchFamily="34" charset="0"/>
                </a:rPr>
                <a:t>Norm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 rot="5400000">
              <a:off x="4343301" y="6325046"/>
              <a:ext cx="30499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525" name="TextBox 45"/>
          <p:cNvSpPr txBox="1">
            <a:spLocks noChangeArrowheads="1"/>
          </p:cNvSpPr>
          <p:nvPr/>
        </p:nvSpPr>
        <p:spPr bwMode="auto">
          <a:xfrm>
            <a:off x="161925" y="636581"/>
            <a:ext cx="716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Symbol" pitchFamily="18" charset="2"/>
              </a:rPr>
              <a:t>g</a:t>
            </a:r>
            <a:r>
              <a:rPr lang="en-US" sz="2400" dirty="0">
                <a:solidFill>
                  <a:srgbClr val="000000"/>
                </a:solidFill>
                <a:latin typeface="Gill Sans MT" pitchFamily="34" charset="0"/>
              </a:rPr>
              <a:t>-h: double subtraction of 2-p measurements</a:t>
            </a:r>
          </a:p>
        </p:txBody>
      </p: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-76200" y="1672845"/>
            <a:ext cx="9220200" cy="1330698"/>
            <a:chOff x="228600" y="3292599"/>
            <a:chExt cx="9220200" cy="1330776"/>
          </a:xfrm>
        </p:grpSpPr>
        <p:sp>
          <p:nvSpPr>
            <p:cNvPr id="64531" name="TextBox 29"/>
            <p:cNvSpPr txBox="1">
              <a:spLocks noChangeArrowheads="1"/>
            </p:cNvSpPr>
            <p:nvPr/>
          </p:nvSpPr>
          <p:spPr bwMode="auto">
            <a:xfrm>
              <a:off x="6934200" y="4110335"/>
              <a:ext cx="21336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i="1">
                  <a:solidFill>
                    <a:srgbClr val="000000"/>
                  </a:solidFill>
                  <a:latin typeface="Gill Sans MT" pitchFamily="34" charset="0"/>
                </a:rPr>
                <a:t>Bkg</a:t>
              </a:r>
              <a:r>
                <a:rPr lang="en-US" sz="2000" baseline="-25000">
                  <a:solidFill>
                    <a:srgbClr val="000000"/>
                  </a:solidFill>
                  <a:latin typeface="Gill Sans MT" pitchFamily="34" charset="0"/>
                </a:rPr>
                <a:t>decay</a:t>
              </a:r>
              <a:r>
                <a:rPr lang="en-US" sz="2400" i="1">
                  <a:solidFill>
                    <a:srgbClr val="000000"/>
                  </a:solidFill>
                  <a:latin typeface="Gill Sans MT" pitchFamily="34" charset="0"/>
                </a:rPr>
                <a:t>(Flow)</a:t>
              </a:r>
            </a:p>
          </p:txBody>
        </p:sp>
        <p:sp>
          <p:nvSpPr>
            <p:cNvPr id="64532" name="TextBox 30"/>
            <p:cNvSpPr txBox="1">
              <a:spLocks noChangeArrowheads="1"/>
            </p:cNvSpPr>
            <p:nvPr/>
          </p:nvSpPr>
          <p:spPr bwMode="auto">
            <a:xfrm>
              <a:off x="228600" y="3962400"/>
              <a:ext cx="25908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3200" i="1">
                  <a:solidFill>
                    <a:srgbClr val="000000"/>
                  </a:solidFill>
                  <a:latin typeface="Gill Sans MT" pitchFamily="34" charset="0"/>
                </a:rPr>
                <a:t>Y</a:t>
              </a:r>
              <a:r>
                <a:rPr lang="en-US" sz="3200" i="1" baseline="-25000">
                  <a:solidFill>
                    <a:srgbClr val="000000"/>
                  </a:solidFill>
                  <a:latin typeface="Gill Sans MT" pitchFamily="34" charset="0"/>
                </a:rPr>
                <a:t>direct</a:t>
              </a:r>
              <a:r>
                <a:rPr lang="en-US" sz="3200" i="1">
                  <a:solidFill>
                    <a:srgbClr val="000000"/>
                  </a:solidFill>
                  <a:latin typeface="Gill Sans MT" pitchFamily="34" charset="0"/>
                </a:rPr>
                <a:t> </a:t>
              </a:r>
              <a:r>
                <a:rPr lang="en-US" sz="3200">
                  <a:solidFill>
                    <a:srgbClr val="000000"/>
                  </a:solidFill>
                  <a:latin typeface="Gill Sans MT" pitchFamily="34" charset="0"/>
                </a:rPr>
                <a:t>∝   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 rot="16200000" flipH="1">
              <a:off x="5829282" y="3696223"/>
              <a:ext cx="609636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13" idx="5"/>
              <a:endCxn id="64531" idx="0"/>
            </p:cNvCxnSpPr>
            <p:nvPr/>
          </p:nvCxnSpPr>
          <p:spPr>
            <a:xfrm rot="16200000" flipH="1">
              <a:off x="6735278" y="2844613"/>
              <a:ext cx="817736" cy="17137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535" name="TextBox 44"/>
            <p:cNvSpPr txBox="1">
              <a:spLocks noChangeArrowheads="1"/>
            </p:cNvSpPr>
            <p:nvPr/>
          </p:nvSpPr>
          <p:spPr bwMode="auto">
            <a:xfrm>
              <a:off x="5638800" y="3987225"/>
              <a:ext cx="14478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i="1">
                  <a:solidFill>
                    <a:srgbClr val="000000"/>
                  </a:solidFill>
                  <a:latin typeface="Gill Sans MT" pitchFamily="34" charset="0"/>
                </a:rPr>
                <a:t> </a:t>
              </a:r>
              <a:r>
                <a:rPr lang="en-US" sz="2800" i="1">
                  <a:solidFill>
                    <a:srgbClr val="000000"/>
                  </a:solidFill>
                  <a:latin typeface="Gill Sans MT" pitchFamily="34" charset="0"/>
                </a:rPr>
                <a:t>C</a:t>
              </a:r>
              <a:r>
                <a:rPr lang="en-US" sz="2400" baseline="-25000">
                  <a:solidFill>
                    <a:srgbClr val="000000"/>
                  </a:solidFill>
                  <a:latin typeface="Gill Sans MT" pitchFamily="34" charset="0"/>
                </a:rPr>
                <a:t>decay</a:t>
              </a:r>
              <a:r>
                <a:rPr lang="en-US" sz="2800" i="1" baseline="-25000">
                  <a:solidFill>
                    <a:srgbClr val="000000"/>
                  </a:solidFill>
                  <a:latin typeface="Gill Sans MT" pitchFamily="34" charset="0"/>
                </a:rPr>
                <a:t> </a:t>
              </a:r>
              <a:r>
                <a:rPr lang="en-US" sz="2800" i="1">
                  <a:solidFill>
                    <a:srgbClr val="000000"/>
                  </a:solidFill>
                  <a:latin typeface="Gill Sans MT" pitchFamily="34" charset="0"/>
                </a:rPr>
                <a:t> </a:t>
              </a:r>
              <a:r>
                <a:rPr lang="en-US" sz="3200" i="1">
                  <a:solidFill>
                    <a:srgbClr val="000000"/>
                  </a:solidFill>
                  <a:latin typeface="Gill Sans MT" pitchFamily="34" charset="0"/>
                </a:rPr>
                <a:t>-</a:t>
              </a:r>
              <a:endParaRPr lang="en-US" sz="2400" i="1" baseline="-2500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p:sp>
          <p:nvSpPr>
            <p:cNvPr id="64536" name="TextBox 47"/>
            <p:cNvSpPr txBox="1">
              <a:spLocks noChangeArrowheads="1"/>
            </p:cNvSpPr>
            <p:nvPr/>
          </p:nvSpPr>
          <p:spPr bwMode="auto">
            <a:xfrm>
              <a:off x="2286000" y="3962400"/>
              <a:ext cx="36576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i="1">
                  <a:solidFill>
                    <a:srgbClr val="000000"/>
                  </a:solidFill>
                  <a:latin typeface="Gill Sans MT" pitchFamily="34" charset="0"/>
                </a:rPr>
                <a:t> </a:t>
              </a:r>
              <a:r>
                <a:rPr lang="en-US" sz="2800" i="1">
                  <a:solidFill>
                    <a:srgbClr val="000000"/>
                  </a:solidFill>
                  <a:latin typeface="Gill Sans MT" pitchFamily="34" charset="0"/>
                </a:rPr>
                <a:t>C</a:t>
              </a:r>
              <a:r>
                <a:rPr lang="en-US" sz="2400" baseline="-25000">
                  <a:solidFill>
                    <a:srgbClr val="000000"/>
                  </a:solidFill>
                  <a:latin typeface="Gill Sans MT" pitchFamily="34" charset="0"/>
                </a:rPr>
                <a:t>incl</a:t>
              </a:r>
              <a:r>
                <a:rPr lang="en-US" sz="2800" i="1" baseline="-25000">
                  <a:solidFill>
                    <a:srgbClr val="000000"/>
                  </a:solidFill>
                  <a:latin typeface="Gill Sans MT" pitchFamily="34" charset="0"/>
                </a:rPr>
                <a:t> </a:t>
              </a:r>
              <a:r>
                <a:rPr lang="en-US" sz="2800" i="1">
                  <a:solidFill>
                    <a:srgbClr val="000000"/>
                  </a:solidFill>
                  <a:latin typeface="Gill Sans MT" pitchFamily="34" charset="0"/>
                </a:rPr>
                <a:t> </a:t>
              </a:r>
              <a:r>
                <a:rPr lang="en-US" sz="3200" i="1">
                  <a:solidFill>
                    <a:srgbClr val="000000"/>
                  </a:solidFill>
                  <a:latin typeface="Gill Sans MT" pitchFamily="34" charset="0"/>
                </a:rPr>
                <a:t>-</a:t>
              </a:r>
              <a:endParaRPr lang="en-US" sz="2400" i="1" baseline="-2500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p:sp>
          <p:nvSpPr>
            <p:cNvPr id="64537" name="TextBox 48"/>
            <p:cNvSpPr txBox="1">
              <a:spLocks noChangeArrowheads="1"/>
            </p:cNvSpPr>
            <p:nvPr/>
          </p:nvSpPr>
          <p:spPr bwMode="auto">
            <a:xfrm>
              <a:off x="3429000" y="4110335"/>
              <a:ext cx="21336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i="1">
                  <a:solidFill>
                    <a:srgbClr val="000000"/>
                  </a:solidFill>
                  <a:latin typeface="Gill Sans MT" pitchFamily="34" charset="0"/>
                </a:rPr>
                <a:t>Bkg</a:t>
              </a:r>
              <a:r>
                <a:rPr lang="en-US" sz="2000" baseline="-25000">
                  <a:solidFill>
                    <a:srgbClr val="000000"/>
                  </a:solidFill>
                  <a:latin typeface="Gill Sans MT" pitchFamily="34" charset="0"/>
                </a:rPr>
                <a:t>incl </a:t>
              </a:r>
              <a:r>
                <a:rPr lang="en-US" sz="2400" i="1">
                  <a:solidFill>
                    <a:srgbClr val="000000"/>
                  </a:solidFill>
                  <a:latin typeface="Gill Sans MT" pitchFamily="34" charset="0"/>
                </a:rPr>
                <a:t>(Flow)</a:t>
              </a:r>
            </a:p>
          </p:txBody>
        </p:sp>
        <p:sp>
          <p:nvSpPr>
            <p:cNvPr id="64538" name="TextBox 49"/>
            <p:cNvSpPr txBox="1">
              <a:spLocks noChangeArrowheads="1"/>
            </p:cNvSpPr>
            <p:nvPr/>
          </p:nvSpPr>
          <p:spPr bwMode="auto">
            <a:xfrm>
              <a:off x="5257800" y="4038600"/>
              <a:ext cx="41910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i="1">
                  <a:solidFill>
                    <a:srgbClr val="000000"/>
                  </a:solidFill>
                  <a:latin typeface="Gill Sans MT" pitchFamily="34" charset="0"/>
                </a:rPr>
                <a:t>- [    </a:t>
              </a:r>
              <a:r>
                <a:rPr lang="en-US" sz="3200" i="1">
                  <a:solidFill>
                    <a:srgbClr val="FFC000"/>
                  </a:solidFill>
                  <a:latin typeface="Gill Sans MT" pitchFamily="34" charset="0"/>
                </a:rPr>
                <a:t>                         </a:t>
              </a:r>
              <a:r>
                <a:rPr lang="en-US" sz="3200" i="1">
                  <a:solidFill>
                    <a:srgbClr val="000000"/>
                  </a:solidFill>
                  <a:latin typeface="Gill Sans MT" pitchFamily="34" charset="0"/>
                </a:rPr>
                <a:t>]</a:t>
              </a:r>
              <a:endParaRPr lang="en-US" sz="2400" i="1" baseline="-2500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p:cxnSp>
          <p:nvCxnSpPr>
            <p:cNvPr id="52" name="Straight Connector 51"/>
            <p:cNvCxnSpPr/>
            <p:nvPr/>
          </p:nvCxnSpPr>
          <p:spPr>
            <a:xfrm rot="5400000">
              <a:off x="3962384" y="3734325"/>
              <a:ext cx="533431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0800000" flipV="1">
              <a:off x="2819400" y="3496184"/>
              <a:ext cx="1295400" cy="6191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527" name="TextBox 13"/>
          <p:cNvSpPr txBox="1">
            <a:spLocks noChangeArrowheads="1"/>
          </p:cNvSpPr>
          <p:nvPr/>
        </p:nvSpPr>
        <p:spPr bwMode="auto">
          <a:xfrm>
            <a:off x="0" y="3105144"/>
            <a:ext cx="2276475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i="1">
                <a:solidFill>
                  <a:srgbClr val="000000"/>
                </a:solidFill>
                <a:latin typeface="Gill Sans MT" pitchFamily="34" charset="0"/>
              </a:rPr>
              <a:t>Y</a:t>
            </a:r>
            <a:r>
              <a:rPr lang="en-US" sz="3200" i="1" baseline="-25000">
                <a:solidFill>
                  <a:srgbClr val="000000"/>
                </a:solidFill>
                <a:latin typeface="Gill Sans MT" pitchFamily="34" charset="0"/>
              </a:rPr>
              <a:t>xxx</a:t>
            </a:r>
            <a:r>
              <a:rPr lang="en-US" sz="3200" i="1">
                <a:solidFill>
                  <a:srgbClr val="000000"/>
                </a:solidFill>
                <a:latin typeface="Gill Sans MT" pitchFamily="34" charset="0"/>
              </a:rPr>
              <a:t> </a:t>
            </a:r>
            <a:r>
              <a:rPr lang="en-US" sz="3200">
                <a:solidFill>
                  <a:srgbClr val="000000"/>
                </a:solidFill>
                <a:latin typeface="Gill Sans MT" pitchFamily="34" charset="0"/>
              </a:rPr>
              <a:t>∝   </a:t>
            </a:r>
          </a:p>
        </p:txBody>
      </p:sp>
      <p:sp>
        <p:nvSpPr>
          <p:cNvPr id="64529" name="TextBox 23"/>
          <p:cNvSpPr txBox="1">
            <a:spLocks noChangeArrowheads="1"/>
          </p:cNvSpPr>
          <p:nvPr/>
        </p:nvSpPr>
        <p:spPr bwMode="auto">
          <a:xfrm>
            <a:off x="7772400" y="819144"/>
            <a:ext cx="2792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</a:t>
            </a:r>
            <a:endParaRPr lang="en-US" b="1" baseline="-250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4530" name="TextBox 22"/>
          <p:cNvSpPr txBox="1">
            <a:spLocks noChangeArrowheads="1"/>
          </p:cNvSpPr>
          <p:nvPr/>
        </p:nvSpPr>
        <p:spPr bwMode="auto">
          <a:xfrm>
            <a:off x="7762875" y="1098544"/>
            <a:ext cx="390525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66FF"/>
                </a:solidFill>
                <a:latin typeface="Calibri" pitchFamily="34" charset="0"/>
                <a:sym typeface="Symbol" pitchFamily="18" charset="2"/>
              </a:rPr>
              <a:t></a:t>
            </a:r>
            <a:r>
              <a:rPr lang="en-US" b="1" baseline="30000">
                <a:solidFill>
                  <a:srgbClr val="3366FF"/>
                </a:solidFill>
                <a:latin typeface="Calibri" pitchFamily="34" charset="0"/>
                <a:sym typeface="Symbol" pitchFamily="18" charset="2"/>
              </a:rPr>
              <a:t>0</a:t>
            </a:r>
            <a:endParaRPr lang="en-US" b="1" baseline="30000">
              <a:solidFill>
                <a:srgbClr val="3366FF"/>
              </a:solidFill>
              <a:latin typeface="Calibri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794500" y="3665531"/>
            <a:ext cx="184150" cy="2945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175500" y="3879052"/>
            <a:ext cx="2298700" cy="369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+v</a:t>
            </a:r>
            <a:r>
              <a:rPr lang="en-US" baseline="-25000" dirty="0" smtClean="0"/>
              <a:t>3</a:t>
            </a:r>
            <a:r>
              <a:rPr lang="en-US" dirty="0" smtClean="0"/>
              <a:t> + v</a:t>
            </a:r>
            <a:r>
              <a:rPr lang="en-US" baseline="-25000" dirty="0" smtClean="0"/>
              <a:t>4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5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9144000" cy="1143000"/>
          </a:xfrm>
        </p:spPr>
        <p:txBody>
          <a:bodyPr/>
          <a:lstStyle/>
          <a:p>
            <a:r>
              <a:rPr lang="en-US" dirty="0" smtClean="0"/>
              <a:t>How results look in </a:t>
            </a:r>
            <a:r>
              <a:rPr lang="en-US" dirty="0" err="1" smtClean="0"/>
              <a:t>Dphi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Justin Frantz      Ohio  University    ISMD17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AFB-DE16-43BD-983F-BE2F4E031EBB}" type="slidenum">
              <a:rPr lang="en-US" smtClean="0"/>
              <a:t>9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03960"/>
            <a:ext cx="751594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29400" y="834628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H. Ge HP 16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1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29577</TotalTime>
  <Words>1871</Words>
  <Application>Microsoft Office PowerPoint</Application>
  <PresentationFormat>On-screen Show (4:3)</PresentationFormat>
  <Paragraphs>319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NewsPrint</vt:lpstr>
      <vt:lpstr>Jet-related 2-particle   (g-h,h-h) Correlations : Recent PHENIX Developments</vt:lpstr>
      <vt:lpstr>Direct Photon-Hadron and h-h Correlations</vt:lpstr>
      <vt:lpstr>A+A Results</vt:lpstr>
      <vt:lpstr>HI: Using 2-p Correlations for Eloss </vt:lpstr>
      <vt:lpstr>Example Fragmentation Fn /IAA Correspondence : γ-h </vt:lpstr>
      <vt:lpstr>Status g-h Last Year:  STAR also measures</vt:lpstr>
      <vt:lpstr>New PHENIX Measurements!</vt:lpstr>
      <vt:lpstr>2-p/g-h STATISTICAL  method</vt:lpstr>
      <vt:lpstr>How results look in Dphi</vt:lpstr>
      <vt:lpstr>Low z enhancement details: angle</vt:lpstr>
      <vt:lpstr>Low z enhancement details pT</vt:lpstr>
      <vt:lpstr>Comparisons to Theory</vt:lpstr>
      <vt:lpstr>Comparing h-h to g-h</vt:lpstr>
      <vt:lpstr>Same features ?  accessed in h-h</vt:lpstr>
      <vt:lpstr>High z enhancement  IAA?</vt:lpstr>
      <vt:lpstr>Same features ?  accessed in h-h</vt:lpstr>
      <vt:lpstr>Quick non-PHENIX PYTHIA Study</vt:lpstr>
      <vt:lpstr>PYTHIA: expect washout?</vt:lpstr>
      <vt:lpstr>Back to New PHENIX Measurements!</vt:lpstr>
      <vt:lpstr>p+p/p+A Results</vt:lpstr>
      <vt:lpstr>New(er) PHENIX 2p Width Ana p+p/p+A</vt:lpstr>
      <vt:lpstr>pout g-h/h-h: different systematics</vt:lpstr>
      <vt:lpstr>PHENIX 2p Width Ana p+p/p+A</vt:lpstr>
      <vt:lpstr>Results : p+p 510 GeV </vt:lpstr>
      <vt:lpstr>Similar effects in p+A?</vt:lpstr>
      <vt:lpstr>Centrality p+A pout evolution results </vt:lpstr>
      <vt:lpstr>Just a p+p reference issue?</vt:lpstr>
      <vt:lpstr>Looking towards future &amp; back to HI</vt:lpstr>
      <vt:lpstr>Collectivity in p+A   Eloss too?</vt:lpstr>
      <vt:lpstr>A suppression signature in d+Au?</vt:lpstr>
      <vt:lpstr>Conclusions</vt:lpstr>
      <vt:lpstr>Backup</vt:lpstr>
      <vt:lpstr>PowerPoint Presentation</vt:lpstr>
      <vt:lpstr>NS/AS Ratios: A Nice Observable for searching for Eloss   in small systems?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Jet-h and Direct Photon-h 2p Correlations Update</dc:title>
  <dc:creator>jfrantz</dc:creator>
  <cp:lastModifiedBy>jfrantz</cp:lastModifiedBy>
  <cp:revision>236</cp:revision>
  <cp:lastPrinted>2017-09-10T22:19:31Z</cp:lastPrinted>
  <dcterms:created xsi:type="dcterms:W3CDTF">2015-01-25T03:01:45Z</dcterms:created>
  <dcterms:modified xsi:type="dcterms:W3CDTF">2017-09-13T00:26:26Z</dcterms:modified>
</cp:coreProperties>
</file>