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74" r:id="rId3"/>
    <p:sldId id="383" r:id="rId4"/>
    <p:sldId id="279" r:id="rId5"/>
    <p:sldId id="345" r:id="rId6"/>
    <p:sldId id="351" r:id="rId7"/>
    <p:sldId id="352" r:id="rId8"/>
    <p:sldId id="350" r:id="rId9"/>
    <p:sldId id="353" r:id="rId10"/>
    <p:sldId id="349" r:id="rId11"/>
    <p:sldId id="346" r:id="rId12"/>
    <p:sldId id="354" r:id="rId13"/>
    <p:sldId id="355" r:id="rId14"/>
    <p:sldId id="379" r:id="rId15"/>
    <p:sldId id="360" r:id="rId16"/>
    <p:sldId id="382" r:id="rId17"/>
    <p:sldId id="380" r:id="rId18"/>
    <p:sldId id="381" r:id="rId19"/>
    <p:sldId id="384" r:id="rId20"/>
    <p:sldId id="385" r:id="rId21"/>
    <p:sldId id="364" r:id="rId22"/>
    <p:sldId id="372" r:id="rId23"/>
    <p:sldId id="386" r:id="rId24"/>
    <p:sldId id="365" r:id="rId25"/>
    <p:sldId id="375" r:id="rId26"/>
    <p:sldId id="366" r:id="rId27"/>
    <p:sldId id="376" r:id="rId28"/>
    <p:sldId id="377" r:id="rId29"/>
    <p:sldId id="373" r:id="rId30"/>
    <p:sldId id="369" r:id="rId31"/>
    <p:sldId id="311" r:id="rId32"/>
    <p:sldId id="286" r:id="rId33"/>
    <p:sldId id="370" r:id="rId34"/>
    <p:sldId id="273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0" autoAdjust="0"/>
    <p:restoredTop sz="94660"/>
  </p:normalViewPr>
  <p:slideViewPr>
    <p:cSldViewPr>
      <p:cViewPr>
        <p:scale>
          <a:sx n="59" d="100"/>
          <a:sy n="59" d="100"/>
        </p:scale>
        <p:origin x="-132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153D5A-B57E-430D-8BF2-25183DAB504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8E1B23B-B58C-4ADF-BC37-CD6F9DBF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2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B23B-B58C-4ADF-BC37-CD6F9DBF0A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1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9/12/2017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69075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Justin Frantz      Ohio  University    ISMD17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034" y="649170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A2B3AFB-DE16-43BD-983F-BE2F4E031E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0"/>
            <a:ext cx="7543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1" y="6532499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59522" y="6529877"/>
            <a:ext cx="1150678" cy="32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539719" cy="2834573"/>
          </a:xfrm>
        </p:spPr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  <a:effectLst>
                  <a:glow rad="152400">
                    <a:schemeClr val="bg2">
                      <a:alpha val="40000"/>
                    </a:schemeClr>
                  </a:glow>
                </a:effectLst>
              </a:rPr>
              <a:t>Jet-related 2-particle   (</a:t>
            </a:r>
            <a:r>
              <a:rPr lang="en-US" sz="6600" dirty="0" smtClean="0">
                <a:solidFill>
                  <a:schemeClr val="tx1"/>
                </a:solidFill>
                <a:effectLst>
                  <a:glow rad="152400">
                    <a:schemeClr val="bg2">
                      <a:alpha val="40000"/>
                    </a:schemeClr>
                  </a:glow>
                </a:effectLst>
                <a:latin typeface="Symbol" panose="05050102010706020507" pitchFamily="18" charset="2"/>
              </a:rPr>
              <a:t>g</a:t>
            </a:r>
            <a:r>
              <a:rPr lang="en-US" sz="6600" dirty="0" smtClean="0">
                <a:solidFill>
                  <a:schemeClr val="tx1"/>
                </a:solidFill>
                <a:effectLst>
                  <a:glow rad="152400">
                    <a:schemeClr val="bg2">
                      <a:alpha val="40000"/>
                    </a:schemeClr>
                  </a:glow>
                </a:effectLst>
              </a:rPr>
              <a:t>-</a:t>
            </a:r>
            <a:r>
              <a:rPr lang="en-US" sz="6600" dirty="0" err="1" smtClean="0">
                <a:solidFill>
                  <a:schemeClr val="tx1"/>
                </a:solidFill>
                <a:effectLst>
                  <a:glow rad="152400">
                    <a:schemeClr val="bg2">
                      <a:alpha val="40000"/>
                    </a:schemeClr>
                  </a:glow>
                </a:effectLst>
              </a:rPr>
              <a:t>h,h</a:t>
            </a:r>
            <a:r>
              <a:rPr lang="en-US" sz="6600" dirty="0" smtClean="0">
                <a:solidFill>
                  <a:schemeClr val="tx1"/>
                </a:solidFill>
                <a:effectLst>
                  <a:glow rad="152400">
                    <a:schemeClr val="bg2">
                      <a:alpha val="40000"/>
                    </a:schemeClr>
                  </a:glow>
                </a:effectLst>
              </a:rPr>
              <a:t>-h) Correlations </a:t>
            </a:r>
            <a:r>
              <a:rPr lang="en-US" sz="6600" dirty="0" smtClean="0">
                <a:solidFill>
                  <a:schemeClr val="tx1"/>
                </a:solidFill>
                <a:effectLst>
                  <a:glow rad="152400">
                    <a:schemeClr val="bg2">
                      <a:alpha val="40000"/>
                    </a:schemeClr>
                  </a:glow>
                </a:effectLst>
              </a:rPr>
              <a:t>: Recent </a:t>
            </a:r>
            <a:r>
              <a:rPr lang="en-US" sz="6600" dirty="0" smtClean="0">
                <a:solidFill>
                  <a:schemeClr val="tx1"/>
                </a:solidFill>
                <a:effectLst>
                  <a:glow rad="152400">
                    <a:schemeClr val="bg2">
                      <a:alpha val="40000"/>
                    </a:schemeClr>
                  </a:glow>
                </a:effectLst>
              </a:rPr>
              <a:t>PHENIX Developments</a:t>
            </a:r>
            <a:endParaRPr lang="en-US" sz="6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601082"/>
            <a:ext cx="2758436" cy="7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94" y="5601082"/>
            <a:ext cx="970898" cy="87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727481"/>
            <a:ext cx="1981200" cy="62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59" y="4419600"/>
            <a:ext cx="68580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Justin Frantz    ISMD 17 </a:t>
            </a:r>
            <a:endParaRPr lang="en-US" dirty="0" smtClean="0"/>
          </a:p>
          <a:p>
            <a:r>
              <a:rPr lang="en-US" dirty="0" smtClean="0"/>
              <a:t>9/12/2017</a:t>
            </a:r>
            <a:r>
              <a:rPr lang="en-US" dirty="0" smtClean="0"/>
              <a:t>  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7" y="3915157"/>
            <a:ext cx="34194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619223"/>
            <a:ext cx="3350830" cy="271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" y="-541020"/>
            <a:ext cx="9144000" cy="1333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z enhancement details: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7543800" cy="3886200"/>
          </a:xfrm>
        </p:spPr>
        <p:txBody>
          <a:bodyPr/>
          <a:lstStyle/>
          <a:p>
            <a:r>
              <a:rPr lang="en-US" dirty="0" smtClean="0"/>
              <a:t>Most enhancement in largest angular regions: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4270"/>
            <a:ext cx="7848600" cy="240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1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3619223"/>
            <a:ext cx="3146954" cy="315850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6172200" y="497992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CMS Result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z enhancement details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0"/>
                <a:ext cx="8610600" cy="4724400"/>
              </a:xfrm>
            </p:spPr>
            <p:txBody>
              <a:bodyPr/>
              <a:lstStyle/>
              <a:p>
                <a:r>
                  <a:rPr lang="en-US" dirty="0" smtClean="0"/>
                  <a:t>PT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dependence </a:t>
                </a:r>
                <a:r>
                  <a:rPr lang="en-US" dirty="0" smtClean="0"/>
                  <a:t>shows </a:t>
                </a:r>
                <a:r>
                  <a:rPr lang="en-US" dirty="0" smtClean="0"/>
                  <a:t>smaller enhancement at larger trigger</a:t>
                </a:r>
              </a:p>
              <a:p>
                <a:pPr lvl="1"/>
                <a:r>
                  <a:rPr lang="en-US" dirty="0" smtClean="0"/>
                  <a:t>remember enhancement must be measured relative to overall suppressed jet level – still there for other trigger </a:t>
                </a:r>
                <a:r>
                  <a:rPr lang="en-US" dirty="0" err="1" smtClean="0"/>
                  <a:t>pt</a:t>
                </a:r>
                <a:r>
                  <a:rPr lang="en-US" dirty="0" smtClean="0"/>
                  <a:t> bins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610600" cy="4724400"/>
              </a:xfrm>
              <a:blipFill rotWithShape="1">
                <a:blip r:embed="rId2"/>
                <a:stretch>
                  <a:fillRect l="-992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11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10400" cy="417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629400" y="4371109"/>
            <a:ext cx="1676400" cy="277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5410200"/>
            <a:ext cx="2590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019800" y="3798333"/>
            <a:ext cx="2286000" cy="572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162800" y="3352800"/>
            <a:ext cx="1143000" cy="22860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to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10439400" cy="3886200"/>
          </a:xfrm>
        </p:spPr>
        <p:txBody>
          <a:bodyPr/>
          <a:lstStyle/>
          <a:p>
            <a:r>
              <a:rPr lang="en-US" dirty="0" smtClean="0"/>
              <a:t>New calculations by LBT ~match data </a:t>
            </a:r>
            <a:r>
              <a:rPr lang="en-US" dirty="0" smtClean="0">
                <a:sym typeface="Wingdings" panose="05000000000000000000" pitchFamily="2" charset="2"/>
              </a:rPr>
              <a:t> enhancement E recovery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82000" cy="49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9187"/>
            <a:ext cx="2590800" cy="20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333500"/>
          </a:xfrm>
        </p:spPr>
        <p:txBody>
          <a:bodyPr/>
          <a:lstStyle/>
          <a:p>
            <a:r>
              <a:rPr lang="en-US" dirty="0" smtClean="0"/>
              <a:t>Comparing h-h to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4031"/>
            <a:ext cx="8229600" cy="3886200"/>
          </a:xfrm>
        </p:spPr>
        <p:txBody>
          <a:bodyPr/>
          <a:lstStyle/>
          <a:p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-h is clean but low statistics </a:t>
            </a:r>
          </a:p>
          <a:p>
            <a:r>
              <a:rPr lang="en-US" i="1" dirty="0" smtClean="0"/>
              <a:t>h-h</a:t>
            </a:r>
            <a:r>
              <a:rPr lang="en-US" dirty="0" smtClean="0"/>
              <a:t> should be able to probe similar physics and  has more statistics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have been limited by lack of confidence in background subtraction</a:t>
            </a:r>
          </a:p>
          <a:p>
            <a:pPr lvl="1"/>
            <a:r>
              <a:rPr lang="en-US" dirty="0"/>
              <a:t>New </a:t>
            </a:r>
            <a:r>
              <a:rPr lang="en-US" dirty="0" err="1"/>
              <a:t>bkg</a:t>
            </a:r>
            <a:r>
              <a:rPr lang="en-US" dirty="0"/>
              <a:t> subtraction techniques developed starting to gain confidence</a:t>
            </a:r>
          </a:p>
          <a:p>
            <a:r>
              <a:rPr lang="en-US" dirty="0"/>
              <a:t>Surface </a:t>
            </a:r>
            <a:r>
              <a:rPr lang="en-US" dirty="0" smtClean="0"/>
              <a:t>bias:  but this can be a positive– why it’s good to have both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2743200" cy="167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1333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Same features ?  accessed in h-h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382000" cy="2796663"/>
          </a:xfrm>
        </p:spPr>
        <p:txBody>
          <a:bodyPr>
            <a:normAutofit/>
          </a:bodyPr>
          <a:lstStyle/>
          <a:p>
            <a:r>
              <a:rPr lang="en-US" dirty="0" smtClean="0"/>
              <a:t>Statistical precision good enough for low enhancement in PHENIX result </a:t>
            </a:r>
          </a:p>
          <a:p>
            <a:r>
              <a:rPr lang="en-US" dirty="0" smtClean="0"/>
              <a:t>ALICE </a:t>
            </a:r>
            <a:r>
              <a:rPr lang="en-US" dirty="0" err="1" smtClean="0"/>
              <a:t>Xinye</a:t>
            </a:r>
            <a:r>
              <a:rPr lang="en-US" dirty="0" smtClean="0"/>
              <a:t> Peng HP’16:  Interesting new results comparable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region to PHENIX results –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-h –&gt; very precise</a:t>
            </a:r>
            <a:endParaRPr lang="en-US" dirty="0" smtClean="0"/>
          </a:p>
          <a:p>
            <a:r>
              <a:rPr lang="en-US" dirty="0" err="1" smtClean="0"/>
              <a:t>Awayside</a:t>
            </a:r>
            <a:r>
              <a:rPr lang="en-US" dirty="0" smtClean="0"/>
              <a:t> suppression/enhancement—enhancement is very large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14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20" y="2819400"/>
            <a:ext cx="4795080" cy="340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079460" y="2511096"/>
            <a:ext cx="2397540" cy="316405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0" y="3035223"/>
            <a:ext cx="3886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72" y="-381000"/>
            <a:ext cx="9144000" cy="1333500"/>
          </a:xfrm>
        </p:spPr>
        <p:txBody>
          <a:bodyPr/>
          <a:lstStyle/>
          <a:p>
            <a:r>
              <a:rPr lang="en-US" dirty="0" smtClean="0"/>
              <a:t>High z enhancement </a:t>
            </a:r>
            <a:r>
              <a:rPr lang="en-US" dirty="0" smtClean="0">
                <a:sym typeface="Wingdings" panose="05000000000000000000" pitchFamily="2" charset="2"/>
              </a:rPr>
              <a:t> I</a:t>
            </a:r>
            <a:r>
              <a:rPr lang="en-US" baseline="-25000" dirty="0" smtClean="0">
                <a:sym typeface="Wingdings" panose="05000000000000000000" pitchFamily="2" charset="2"/>
              </a:rPr>
              <a:t>AA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5551"/>
            <a:ext cx="2959310" cy="21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74659"/>
            <a:ext cx="23812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09170"/>
            <a:ext cx="3371850" cy="239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7478"/>
            <a:ext cx="3945537" cy="234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11710" y="1170106"/>
            <a:ext cx="3286125" cy="3305175"/>
            <a:chOff x="228600" y="2971800"/>
            <a:chExt cx="3286125" cy="33051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971800"/>
              <a:ext cx="3286125" cy="330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62000" y="5389234"/>
              <a:ext cx="255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PLB 739 (2014) 320–342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5471908" y="2641884"/>
            <a:ext cx="1447800" cy="885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point brought up:  no enhancement in </a:t>
            </a:r>
            <a:r>
              <a:rPr lang="en-US" dirty="0" smtClean="0"/>
              <a:t>IAA across all experiments not just PHENIX </a:t>
            </a:r>
            <a:r>
              <a:rPr lang="en-US" dirty="0" smtClean="0"/>
              <a:t>at high z– why?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1333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Same features ?  accessed in h-h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382000" cy="2796663"/>
          </a:xfrm>
        </p:spPr>
        <p:txBody>
          <a:bodyPr>
            <a:normAutofit/>
          </a:bodyPr>
          <a:lstStyle/>
          <a:p>
            <a:r>
              <a:rPr lang="en-US" dirty="0" smtClean="0"/>
              <a:t>Statistical precision good enough for low enhancement in PHENIX result </a:t>
            </a:r>
          </a:p>
          <a:p>
            <a:r>
              <a:rPr lang="en-US" dirty="0" smtClean="0"/>
              <a:t>ALICE </a:t>
            </a:r>
            <a:r>
              <a:rPr lang="en-US" dirty="0" err="1" smtClean="0"/>
              <a:t>Xinye</a:t>
            </a:r>
            <a:r>
              <a:rPr lang="en-US" dirty="0" smtClean="0"/>
              <a:t> Peng HP’16:  Interesting new results comparable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region to PHENIX results –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-h</a:t>
            </a:r>
          </a:p>
          <a:p>
            <a:r>
              <a:rPr lang="en-US" dirty="0" err="1" smtClean="0"/>
              <a:t>Awayside</a:t>
            </a:r>
            <a:r>
              <a:rPr lang="en-US" dirty="0" smtClean="0"/>
              <a:t> suppression/enhancement—enhancement is very large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16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20" y="2819400"/>
            <a:ext cx="4795080" cy="340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374860" y="5334000"/>
            <a:ext cx="3464340" cy="34114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0" y="3035223"/>
            <a:ext cx="3886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33400"/>
            <a:ext cx="9144000" cy="1333500"/>
          </a:xfrm>
        </p:spPr>
        <p:txBody>
          <a:bodyPr/>
          <a:lstStyle/>
          <a:p>
            <a:r>
              <a:rPr lang="en-US" dirty="0" smtClean="0"/>
              <a:t>Quick non-PHENIX PYTHIA Study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17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429000"/>
            <a:ext cx="41543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74596"/>
            <a:ext cx="4063365" cy="290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685800"/>
            <a:ext cx="8382000" cy="4191000"/>
          </a:xfrm>
        </p:spPr>
        <p:txBody>
          <a:bodyPr/>
          <a:lstStyle/>
          <a:p>
            <a:r>
              <a:rPr lang="en-US" dirty="0" smtClean="0"/>
              <a:t>Presumably it’s washed out by the trigger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not usually corresponding to the whole jet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</a:p>
          <a:p>
            <a:r>
              <a:rPr lang="en-US" dirty="0" smtClean="0"/>
              <a:t>I wanted to get a quick answer to whether we could see such a thing happen in PYTHIA</a:t>
            </a:r>
          </a:p>
          <a:p>
            <a:pPr lvl="1"/>
            <a:r>
              <a:rPr lang="en-US" dirty="0" smtClean="0"/>
              <a:t>1) Chose sample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 8 GeV R=3.0 jets</a:t>
            </a:r>
          </a:p>
          <a:p>
            <a:pPr lvl="1"/>
            <a:r>
              <a:rPr lang="en-US" dirty="0" smtClean="0"/>
              <a:t>2) Enhanced high z fragmenting jets with simple weights</a:t>
            </a:r>
          </a:p>
          <a:p>
            <a:pPr lvl="1"/>
            <a:r>
              <a:rPr lang="en-US" dirty="0" smtClean="0"/>
              <a:t>3) looked to see if </a:t>
            </a:r>
            <a:r>
              <a:rPr lang="en-US" i="1" dirty="0" smtClean="0"/>
              <a:t>I</a:t>
            </a:r>
            <a:r>
              <a:rPr lang="en-US" i="1" baseline="-25000" dirty="0" smtClean="0"/>
              <a:t>AA</a:t>
            </a:r>
            <a:r>
              <a:rPr lang="en-US" dirty="0" smtClean="0"/>
              <a:t> did or didn’t show any difference?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0689" y="3657600"/>
                <a:ext cx="3239911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PYTHIA  6.X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√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200 GeV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pTjet</a:t>
                </a:r>
                <a:r>
                  <a:rPr lang="en-US" dirty="0" smtClean="0"/>
                  <a:t> &gt; 8 GeV/c R=3.0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89" y="3657600"/>
                <a:ext cx="3239911" cy="666977"/>
              </a:xfrm>
              <a:prstGeom prst="rect">
                <a:avLst/>
              </a:prstGeom>
              <a:blipFill rotWithShape="1">
                <a:blip r:embed="rId4"/>
                <a:stretch>
                  <a:fillRect l="-1504" t="-917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199" y="4007182"/>
                <a:ext cx="4572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4007182"/>
                <a:ext cx="457200" cy="6347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74533" y="6324600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65533" y="6248400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5258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Red: High z weighted</a:t>
            </a:r>
          </a:p>
          <a:p>
            <a:r>
              <a:rPr lang="en-US" b="1" dirty="0" smtClean="0"/>
              <a:t>Black: Normal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3932293"/>
            <a:ext cx="2713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Ratio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5999" y="5715000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= </a:t>
            </a:r>
            <a:r>
              <a:rPr lang="en-US" dirty="0" err="1" smtClean="0"/>
              <a:t>p</a:t>
            </a:r>
            <a:r>
              <a:rPr lang="en-US" i="1" baseline="-25000" dirty="0" err="1" smtClean="0"/>
              <a:t>Ti</a:t>
            </a:r>
            <a:r>
              <a:rPr lang="en-US" dirty="0" smtClean="0"/>
              <a:t> ∙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Tjet</a:t>
            </a:r>
            <a:r>
              <a:rPr lang="en-US" dirty="0" smtClean="0"/>
              <a:t>/p</a:t>
            </a:r>
            <a:r>
              <a:rPr lang="en-US" baseline="-25000" dirty="0" smtClean="0"/>
              <a:t>Tjet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-381000"/>
            <a:ext cx="9144000" cy="1333500"/>
          </a:xfrm>
        </p:spPr>
        <p:txBody>
          <a:bodyPr/>
          <a:lstStyle/>
          <a:p>
            <a:r>
              <a:rPr lang="en-US" dirty="0" smtClean="0"/>
              <a:t>PYTHIA: expect washout?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" y="838200"/>
            <a:ext cx="8382000" cy="4191000"/>
          </a:xfrm>
        </p:spPr>
        <p:txBody>
          <a:bodyPr/>
          <a:lstStyle/>
          <a:p>
            <a:r>
              <a:rPr lang="en-US" dirty="0" smtClean="0"/>
              <a:t>The Ratio of IAA’s in the same set of events (e.g. same high z weighting) indeed shows a lower modification than the fragmentation function</a:t>
            </a:r>
          </a:p>
          <a:p>
            <a:r>
              <a:rPr lang="en-US" dirty="0" smtClean="0"/>
              <a:t>Still a small rise?  But definitely lower than for D(z)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49" y="2762223"/>
            <a:ext cx="5000731" cy="314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3663"/>
            <a:ext cx="3220084" cy="23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048000" y="4003693"/>
            <a:ext cx="17145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3109370"/>
            <a:ext cx="17145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70940" y="5725180"/>
            <a:ext cx="1084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baseline="-25000" dirty="0" smtClean="0"/>
              <a:t> </a:t>
            </a:r>
            <a:r>
              <a:rPr lang="en-US" sz="2800" baseline="-25000" dirty="0" err="1" smtClean="0"/>
              <a:t>assoc</a:t>
            </a:r>
            <a:endParaRPr lang="en-US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4400" y="4254290"/>
                <a:ext cx="441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“I</a:t>
                </a:r>
                <a:r>
                  <a:rPr lang="en-US" baseline="-25000" dirty="0" smtClean="0"/>
                  <a:t>AA</a:t>
                </a:r>
                <a:r>
                  <a:rPr lang="en-US" dirty="0" smtClean="0"/>
                  <a:t>” Ratio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–h  </a:t>
                </a:r>
                <a:r>
                  <a:rPr lang="en-US" dirty="0" err="1" smtClean="0"/>
                  <a:t>Awayside</a:t>
                </a:r>
                <a:r>
                  <a:rPr lang="en-US" dirty="0" smtClean="0"/>
                  <a:t> Yields: Y</a:t>
                </a:r>
              </a:p>
              <a:p>
                <a:r>
                  <a:rPr lang="en-US" dirty="0" smtClean="0"/>
                  <a:t>      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hi</a:t>
                </a:r>
                <a:r>
                  <a:rPr lang="en-US" baseline="-25000" dirty="0" smtClean="0"/>
                  <a:t> z weighted</a:t>
                </a:r>
                <a:r>
                  <a:rPr lang="en-US" dirty="0" smtClean="0"/>
                  <a:t> / 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normal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254290"/>
                <a:ext cx="44196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10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62500" y="2423570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“IAA Ratio”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62684" y="248433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 Ratio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10601" y="3128182"/>
            <a:ext cx="274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30000" dirty="0" err="1" smtClean="0"/>
              <a:t>hi</a:t>
            </a:r>
            <a:r>
              <a:rPr lang="en-US" baseline="30000" dirty="0" smtClean="0"/>
              <a:t> z </a:t>
            </a:r>
            <a:r>
              <a:rPr lang="en-US" baseline="30000" dirty="0" err="1" smtClean="0"/>
              <a:t>wt</a:t>
            </a:r>
            <a:r>
              <a:rPr lang="en-US" dirty="0" smtClean="0"/>
              <a:t> (z)  /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normal</a:t>
            </a:r>
            <a:r>
              <a:rPr lang="en-US" dirty="0" smtClean="0"/>
              <a:t>(z)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23516" y="5014370"/>
            <a:ext cx="108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57867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Interesting to follow up this study in more detail…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609600"/>
            <a:ext cx="9144000" cy="13335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Back to New PHENIX Measurements!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762000"/>
            <a:ext cx="9334500" cy="3886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PHENIX:  </a:t>
            </a:r>
            <a:r>
              <a:rPr lang="en-US" sz="2000" b="1" dirty="0" err="1" smtClean="0"/>
              <a:t>Remeasure</a:t>
            </a:r>
            <a:r>
              <a:rPr lang="en-US" sz="2000" b="1" dirty="0" smtClean="0"/>
              <a:t>, improve statistics  cross check in </a:t>
            </a:r>
            <a:r>
              <a:rPr lang="en-US" sz="2000" b="1" dirty="0" err="1" smtClean="0">
                <a:solidFill>
                  <a:srgbClr val="FF0000"/>
                </a:solidFill>
              </a:rPr>
              <a:t>d+Au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Systematic errors do not allow us to study even cold nuclear effects w/ IAA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Look to other observables for small systems. 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7840"/>
            <a:ext cx="6553200" cy="49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3276600"/>
            <a:ext cx="1371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971" y="2362200"/>
            <a:ext cx="962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5200" y="339090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data confirms some points “extrapolated” from old data</a:t>
            </a:r>
          </a:p>
          <a:p>
            <a:endParaRPr lang="en-US" dirty="0"/>
          </a:p>
          <a:p>
            <a:r>
              <a:rPr lang="en-US" dirty="0" smtClean="0"/>
              <a:t>Recall the Method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18404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H. Ge HP 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47" y="1371600"/>
            <a:ext cx="2895600" cy="232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2900"/>
            <a:ext cx="9144000" cy="1104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Photon-Hadron and h-h Correlations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50520"/>
                <a:ext cx="8915400" cy="495028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We all know the story of why </a:t>
                </a:r>
                <a:r>
                  <a:rPr lang="en-US" dirty="0" smtClean="0">
                    <a:latin typeface="Symbol" panose="05050102010706020507" pitchFamily="18" charset="2"/>
                  </a:rPr>
                  <a:t>g</a:t>
                </a:r>
                <a:r>
                  <a:rPr lang="en-US" dirty="0" smtClean="0"/>
                  <a:t>-h:  colorless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!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A+A data:  continuing to study jet </a:t>
                </a:r>
                <a:r>
                  <a:rPr lang="en-US" dirty="0" err="1" smtClean="0"/>
                  <a:t>Eloss</a:t>
                </a:r>
                <a:r>
                  <a:rPr lang="en-US" dirty="0" smtClean="0"/>
                  <a:t>:  necessary to compare to jet/h-h results</a:t>
                </a:r>
              </a:p>
              <a:p>
                <a:pPr lvl="1"/>
                <a:r>
                  <a:rPr lang="en-US" dirty="0" smtClean="0"/>
                  <a:t>Thus I will make some comments about these as well.</a:t>
                </a:r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p+p</a:t>
                </a:r>
                <a:r>
                  <a:rPr lang="en-US" dirty="0" smtClean="0"/>
                  <a:t> (small system) data :  revisiting the above motivations in small systems, to study “Cold Nuclear Effects”</a:t>
                </a:r>
              </a:p>
              <a:p>
                <a:r>
                  <a:rPr lang="en-US" dirty="0" smtClean="0"/>
                  <a:t>Similar to the A+A motivations, provides insensitivity on photon side of event to :</a:t>
                </a:r>
              </a:p>
              <a:p>
                <a:pPr lvl="1"/>
                <a:r>
                  <a:rPr lang="en-US" dirty="0" smtClean="0"/>
                  <a:t>Not just medium induced QGP radiation</a:t>
                </a:r>
              </a:p>
              <a:p>
                <a:pPr lvl="1"/>
                <a:r>
                  <a:rPr lang="en-US" dirty="0" smtClean="0"/>
                  <a:t>But all non-perturbative color/gluon effects even cold nuclear effects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50520"/>
                <a:ext cx="8915400" cy="4950280"/>
              </a:xfrm>
              <a:blipFill rotWithShape="1">
                <a:blip r:embed="rId3"/>
                <a:stretch>
                  <a:fillRect l="-547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40691"/>
            <a:ext cx="2717470" cy="194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p+p</a:t>
            </a:r>
            <a:r>
              <a:rPr lang="en-US" dirty="0" smtClean="0"/>
              <a:t>/</a:t>
            </a:r>
            <a:r>
              <a:rPr lang="en-US" dirty="0" err="1" smtClean="0"/>
              <a:t>p+A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83820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“Cold” non-perturbative QCD studies</a:t>
            </a:r>
          </a:p>
          <a:p>
            <a:r>
              <a:rPr lang="en-US" dirty="0" smtClean="0"/>
              <a:t>Lately QGP in small system? </a:t>
            </a:r>
            <a:r>
              <a:rPr lang="en-US" dirty="0" smtClean="0">
                <a:sym typeface="Wingdings" panose="05000000000000000000" pitchFamily="2" charset="2"/>
              </a:rPr>
              <a:t> Jet </a:t>
            </a:r>
            <a:r>
              <a:rPr lang="en-US" dirty="0" err="1" smtClean="0">
                <a:sym typeface="Wingdings" panose="05000000000000000000" pitchFamily="2" charset="2"/>
              </a:rPr>
              <a:t>Eloss</a:t>
            </a:r>
            <a:r>
              <a:rPr lang="en-US" dirty="0" smtClean="0">
                <a:sym typeface="Wingdings" panose="05000000000000000000" pitchFamily="2" charset="2"/>
              </a:rPr>
              <a:t> too?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Very different focus here!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20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1333500"/>
          </a:xfrm>
        </p:spPr>
        <p:txBody>
          <a:bodyPr>
            <a:noAutofit/>
          </a:bodyPr>
          <a:lstStyle/>
          <a:p>
            <a:r>
              <a:rPr lang="en-US" sz="4400" dirty="0" smtClean="0"/>
              <a:t>New(</a:t>
            </a:r>
            <a:r>
              <a:rPr lang="en-US" sz="4400" dirty="0" err="1" smtClean="0"/>
              <a:t>er</a:t>
            </a:r>
            <a:r>
              <a:rPr lang="en-US" sz="4400" dirty="0" smtClean="0"/>
              <a:t>) PHENIX 2p Width Ana </a:t>
            </a:r>
            <a:r>
              <a:rPr lang="en-US" sz="4400" dirty="0" err="1" smtClean="0"/>
              <a:t>p+p</a:t>
            </a:r>
            <a:r>
              <a:rPr lang="en-US" sz="4400" dirty="0" smtClean="0"/>
              <a:t>/</a:t>
            </a:r>
            <a:r>
              <a:rPr lang="en-US" sz="4400" dirty="0" err="1" smtClean="0"/>
              <a:t>p+A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" y="914400"/>
                <a:ext cx="8427720" cy="3886200"/>
              </a:xfrm>
            </p:spPr>
            <p:txBody>
              <a:bodyPr/>
              <a:lstStyle/>
              <a:p>
                <a:r>
                  <a:rPr lang="en-US" dirty="0" smtClean="0"/>
                  <a:t>Instead of I</a:t>
                </a:r>
                <a:r>
                  <a:rPr lang="en-US" baseline="-25000" dirty="0" smtClean="0"/>
                  <a:t>AA</a:t>
                </a:r>
                <a:r>
                  <a:rPr lang="en-US" dirty="0" smtClean="0"/>
                  <a:t>: PHENIX 500 GeV Data measure </a:t>
                </a:r>
                <a:r>
                  <a:rPr lang="en-US" dirty="0" err="1" smtClean="0"/>
                  <a:t>awayside</a:t>
                </a:r>
                <a:r>
                  <a:rPr lang="en-US" dirty="0" smtClean="0"/>
                  <a:t> peak </a:t>
                </a:r>
                <a:r>
                  <a:rPr lang="en-US" b="1" dirty="0" smtClean="0"/>
                  <a:t>widths</a:t>
                </a:r>
                <a:r>
                  <a:rPr lang="en-US" dirty="0" smtClean="0"/>
                  <a:t> in terms </a:t>
                </a:r>
                <a:r>
                  <a:rPr lang="en-US" dirty="0"/>
                  <a:t>of p</a:t>
                </a:r>
                <a:r>
                  <a:rPr lang="en-US" baseline="-25000" dirty="0"/>
                  <a:t>out 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for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-h and h-h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" y="914400"/>
                <a:ext cx="8427720" cy="3886200"/>
              </a:xfrm>
              <a:blipFill rotWithShape="1">
                <a:blip r:embed="rId2"/>
                <a:stretch>
                  <a:fillRect l="-940" t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21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124200" cy="443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44" y="2280169"/>
            <a:ext cx="6042696" cy="3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766551"/>
            <a:ext cx="3089105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pout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-h/h-h: different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22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43800" cy="54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69425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(nicer than)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PHENIX 2p Width Ana </a:t>
            </a:r>
            <a:r>
              <a:rPr lang="en-US" dirty="0" err="1" smtClean="0"/>
              <a:t>p+p</a:t>
            </a:r>
            <a:r>
              <a:rPr lang="en-US" dirty="0" smtClean="0"/>
              <a:t>/</a:t>
            </a:r>
            <a:r>
              <a:rPr lang="en-US" dirty="0" err="1" smtClean="0"/>
              <a:t>p+A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066800"/>
            <a:ext cx="7543800" cy="3886200"/>
          </a:xfrm>
        </p:spPr>
        <p:txBody>
          <a:bodyPr/>
          <a:lstStyle/>
          <a:p>
            <a:r>
              <a:rPr lang="en-US" dirty="0" smtClean="0"/>
              <a:t>Hard – Soft Boundaries (Separate components)</a:t>
            </a:r>
          </a:p>
          <a:p>
            <a:r>
              <a:rPr lang="en-US" dirty="0" smtClean="0"/>
              <a:t>MOTIVATION:  TMD </a:t>
            </a:r>
            <a:r>
              <a:rPr lang="en-US" dirty="0" smtClean="0"/>
              <a:t>Factorization </a:t>
            </a:r>
            <a:r>
              <a:rPr lang="en-US" dirty="0"/>
              <a:t>p</a:t>
            </a:r>
            <a:r>
              <a:rPr lang="en-US" dirty="0" smtClean="0"/>
              <a:t>redicts </a:t>
            </a:r>
            <a:r>
              <a:rPr lang="en-US" dirty="0" smtClean="0"/>
              <a:t>this peak width broadens w/ hard scale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 </a:t>
            </a:r>
          </a:p>
          <a:p>
            <a:r>
              <a:rPr lang="en-US" sz="3200" baseline="-25000" dirty="0" smtClean="0"/>
              <a:t>Can we see this?  </a:t>
            </a:r>
            <a:endParaRPr lang="en-US" sz="3200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23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0495"/>
            <a:ext cx="5916948" cy="366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5928717"/>
            <a:ext cx="2209800" cy="40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659943"/>
            <a:ext cx="3657599" cy="243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408821" y="2095499"/>
            <a:ext cx="950495" cy="87630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6600" y="209549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-533400"/>
            <a:ext cx="9144000" cy="1333500"/>
          </a:xfrm>
        </p:spPr>
        <p:txBody>
          <a:bodyPr/>
          <a:lstStyle/>
          <a:p>
            <a:r>
              <a:rPr lang="en-US" dirty="0" smtClean="0"/>
              <a:t>Results : </a:t>
            </a:r>
            <a:r>
              <a:rPr lang="en-US" dirty="0" err="1" smtClean="0"/>
              <a:t>p+p</a:t>
            </a:r>
            <a:r>
              <a:rPr lang="en-US" dirty="0" smtClean="0"/>
              <a:t> 510 GeV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799" y="685800"/>
            <a:ext cx="7086703" cy="838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Both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-h/h-h yield consistent results – cross check</a:t>
            </a:r>
          </a:p>
          <a:p>
            <a:r>
              <a:rPr lang="en-US" dirty="0" smtClean="0"/>
              <a:t>Widths fall with </a:t>
            </a:r>
            <a:r>
              <a:rPr lang="en-US" dirty="0" err="1" smtClean="0"/>
              <a:t>pT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24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5073"/>
            <a:ext cx="619878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465801"/>
            <a:ext cx="922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theory expectation was that this should decrease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Current perturbative (e.g. TMD) interpretation underway by theorists.</a:t>
            </a:r>
          </a:p>
          <a:p>
            <a:r>
              <a:rPr lang="en-US" b="1" dirty="0" smtClean="0"/>
              <a:t>– interesting twist – PYTHIA reproduces</a:t>
            </a:r>
            <a:endParaRPr lang="en-US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81" y="2751893"/>
            <a:ext cx="2385445" cy="15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228707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6294825" cy="411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04800"/>
            <a:ext cx="9144000" cy="1333500"/>
          </a:xfrm>
        </p:spPr>
        <p:txBody>
          <a:bodyPr/>
          <a:lstStyle/>
          <a:p>
            <a:r>
              <a:rPr lang="en-US" dirty="0" smtClean="0"/>
              <a:t>Similar effects in </a:t>
            </a:r>
            <a:r>
              <a:rPr lang="en-US" dirty="0" err="1" smtClean="0"/>
              <a:t>p+A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296400" cy="20679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Take a look at nuclear systems: stronger Non-perturb gluon effects?</a:t>
            </a:r>
          </a:p>
          <a:p>
            <a:r>
              <a:rPr lang="en-US" dirty="0" smtClean="0"/>
              <a:t>Indeed Same effect but is stronger in </a:t>
            </a:r>
            <a:r>
              <a:rPr lang="en-US" dirty="0" err="1" smtClean="0"/>
              <a:t>p+Au</a:t>
            </a:r>
            <a:r>
              <a:rPr lang="en-US" dirty="0" smtClean="0"/>
              <a:t>?</a:t>
            </a:r>
          </a:p>
          <a:p>
            <a:r>
              <a:rPr lang="en-US" dirty="0" smtClean="0"/>
              <a:t>Look at slightly higher momentum associated particle:  even much stronger effect</a:t>
            </a:r>
            <a:r>
              <a:rPr lang="en-US" b="1" dirty="0" smtClean="0"/>
              <a:t>!   Note the different root(s) energy  </a:t>
            </a:r>
            <a:r>
              <a:rPr lang="en-US" dirty="0" smtClean="0"/>
              <a:t>(but should be property of jet scale)</a:t>
            </a:r>
          </a:p>
          <a:p>
            <a:r>
              <a:rPr lang="en-US" dirty="0" smtClean="0"/>
              <a:t>-200 GeV Ana underway:  will address another way in a moment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25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53728"/>
            <a:ext cx="4644113" cy="36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82328"/>
            <a:ext cx="429242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3335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Centrality </a:t>
            </a:r>
            <a:r>
              <a:rPr lang="en-US" sz="4800" dirty="0" err="1" smtClean="0"/>
              <a:t>p+A</a:t>
            </a:r>
            <a:r>
              <a:rPr lang="en-US" sz="4800" dirty="0" smtClean="0"/>
              <a:t> p</a:t>
            </a:r>
            <a:r>
              <a:rPr lang="en-US" sz="4800" baseline="-25000" dirty="0" smtClean="0"/>
              <a:t>out</a:t>
            </a:r>
            <a:r>
              <a:rPr lang="en-US" sz="4800" dirty="0" smtClean="0"/>
              <a:t> evolution results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3886200"/>
          </a:xfrm>
        </p:spPr>
        <p:txBody>
          <a:bodyPr/>
          <a:lstStyle/>
          <a:p>
            <a:r>
              <a:rPr lang="en-US" dirty="0" smtClean="0"/>
              <a:t>First look at set of results discussed at QM’17  Joe Osborn talk</a:t>
            </a:r>
          </a:p>
          <a:p>
            <a:r>
              <a:rPr lang="en-US" dirty="0" smtClean="0"/>
              <a:t>Widths are wider in </a:t>
            </a:r>
            <a:r>
              <a:rPr lang="en-US" dirty="0" err="1" smtClean="0"/>
              <a:t>p+A</a:t>
            </a:r>
            <a:r>
              <a:rPr lang="en-US" dirty="0" smtClean="0"/>
              <a:t> and wider with larger centrality (seen previously in “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” measurements)</a:t>
            </a:r>
          </a:p>
          <a:p>
            <a:r>
              <a:rPr lang="en-US" dirty="0" smtClean="0"/>
              <a:t>First RHIC measurement of “CNM” width dependencies on system/centrality !?!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26</a:t>
            </a:fld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98706"/>
            <a:ext cx="5115310" cy="363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 </a:t>
            </a:r>
            <a:r>
              <a:rPr lang="en-US" dirty="0" err="1" smtClean="0"/>
              <a:t>p+p</a:t>
            </a:r>
            <a:r>
              <a:rPr lang="en-US" dirty="0" smtClean="0"/>
              <a:t> reference issue?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3886200"/>
          </a:xfrm>
        </p:spPr>
        <p:txBody>
          <a:bodyPr/>
          <a:lstStyle/>
          <a:p>
            <a:r>
              <a:rPr lang="en-US" dirty="0" smtClean="0"/>
              <a:t>Probably not:  use another variable that we have 200 GeV </a:t>
            </a:r>
            <a:r>
              <a:rPr lang="en-US" dirty="0" err="1" smtClean="0"/>
              <a:t>p+p</a:t>
            </a:r>
            <a:r>
              <a:rPr lang="en-US" dirty="0" smtClean="0"/>
              <a:t> data for--:  just total p</a:t>
            </a:r>
            <a:r>
              <a:rPr lang="en-US" baseline="-25000" dirty="0" smtClean="0"/>
              <a:t>out</a:t>
            </a:r>
            <a:r>
              <a:rPr lang="en-US" dirty="0" smtClean="0"/>
              <a:t> RMS</a:t>
            </a:r>
          </a:p>
          <a:p>
            <a:r>
              <a:rPr lang="en-US" dirty="0" smtClean="0"/>
              <a:t>System size difference less, but clear broadening @ ~4 GeV in </a:t>
            </a:r>
            <a:r>
              <a:rPr lang="en-US" dirty="0" err="1" smtClean="0"/>
              <a:t>p+A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27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438400"/>
            <a:ext cx="49053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towards future </a:t>
            </a:r>
            <a:r>
              <a:rPr lang="en-US" dirty="0">
                <a:sym typeface="Wingdings" panose="05000000000000000000" pitchFamily="2" charset="2"/>
              </a:rPr>
              <a:t>&amp;</a:t>
            </a:r>
            <a:r>
              <a:rPr lang="en-US" dirty="0" smtClean="0">
                <a:sym typeface="Wingdings" panose="05000000000000000000" pitchFamily="2" charset="2"/>
              </a:rPr>
              <a:t> back to 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This is a nice development!</a:t>
            </a:r>
          </a:p>
          <a:p>
            <a:pPr lvl="1"/>
            <a:r>
              <a:rPr lang="en-US" sz="3400" dirty="0" smtClean="0"/>
              <a:t>Related to ”</a:t>
            </a:r>
            <a:r>
              <a:rPr lang="en-US" sz="3400" dirty="0" err="1" smtClean="0"/>
              <a:t>k</a:t>
            </a:r>
            <a:r>
              <a:rPr lang="en-US" sz="3400" baseline="-25000" dirty="0" err="1" smtClean="0"/>
              <a:t>T</a:t>
            </a:r>
            <a:r>
              <a:rPr lang="en-US" sz="3400" dirty="0" smtClean="0"/>
              <a:t> “ physics that has always been hard to understand going back to </a:t>
            </a:r>
            <a:r>
              <a:rPr lang="en-US" sz="3400" dirty="0" err="1" smtClean="0"/>
              <a:t>Tevatron</a:t>
            </a:r>
            <a:r>
              <a:rPr lang="en-US" sz="3400" dirty="0" smtClean="0"/>
              <a:t> data.   -- now with an interested set of theorists!</a:t>
            </a:r>
            <a:endParaRPr lang="en-US" sz="3600" dirty="0" smtClean="0"/>
          </a:p>
          <a:p>
            <a:pPr lvl="1"/>
            <a:r>
              <a:rPr lang="en-US" sz="3400" dirty="0" smtClean="0"/>
              <a:t>Relevant for important EIC physics  (TMD’s)</a:t>
            </a:r>
          </a:p>
          <a:p>
            <a:pPr lvl="1"/>
            <a:r>
              <a:rPr lang="en-US" sz="3400" dirty="0" smtClean="0"/>
              <a:t>back to the point about searching for QGP-like </a:t>
            </a:r>
            <a:r>
              <a:rPr lang="en-US" sz="3400" dirty="0" err="1" smtClean="0"/>
              <a:t>Eloss</a:t>
            </a:r>
            <a:r>
              <a:rPr lang="en-US" sz="3400" dirty="0" smtClean="0"/>
              <a:t> in small systems:</a:t>
            </a:r>
          </a:p>
          <a:p>
            <a:pPr lvl="2"/>
            <a:r>
              <a:rPr lang="en-US" sz="3200" dirty="0" smtClean="0"/>
              <a:t>CNM effects </a:t>
            </a:r>
            <a:r>
              <a:rPr lang="en-US" sz="3200" dirty="0"/>
              <a:t>like </a:t>
            </a:r>
            <a:r>
              <a:rPr lang="en-US" sz="3200" dirty="0" smtClean="0"/>
              <a:t>this probably  need understood at a better level if we want a definitive statement on </a:t>
            </a:r>
            <a:r>
              <a:rPr lang="en-US" sz="3200" dirty="0" err="1" smtClean="0"/>
              <a:t>Eloss</a:t>
            </a:r>
            <a:r>
              <a:rPr lang="en-US" sz="3200" dirty="0" smtClean="0"/>
              <a:t> in small systems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525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Collectivity in </a:t>
            </a:r>
            <a:r>
              <a:rPr lang="en-US" dirty="0" err="1" smtClean="0"/>
              <a:t>p+A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dirty="0" err="1" smtClean="0">
                <a:sym typeface="Wingdings" panose="05000000000000000000" pitchFamily="2" charset="2"/>
              </a:rPr>
              <a:t>Eloss</a:t>
            </a:r>
            <a:r>
              <a:rPr lang="en-US" dirty="0" smtClean="0">
                <a:sym typeface="Wingdings" panose="05000000000000000000" pitchFamily="2" charset="2"/>
              </a:rPr>
              <a:t> too?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4191000"/>
          </a:xfrm>
        </p:spPr>
        <p:txBody>
          <a:bodyPr/>
          <a:lstStyle/>
          <a:p>
            <a:r>
              <a:rPr lang="en-US" dirty="0" smtClean="0"/>
              <a:t>Signatures of collectivity in </a:t>
            </a:r>
            <a:r>
              <a:rPr lang="en-US" dirty="0" err="1" smtClean="0"/>
              <a:t>p+A</a:t>
            </a:r>
            <a:r>
              <a:rPr lang="en-US" dirty="0" smtClean="0"/>
              <a:t> established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Eloss</a:t>
            </a:r>
            <a:r>
              <a:rPr lang="en-US" b="1" dirty="0" smtClean="0">
                <a:solidFill>
                  <a:srgbClr val="FF0000"/>
                </a:solidFill>
              </a:rPr>
              <a:t> ? </a:t>
            </a:r>
            <a:r>
              <a:rPr lang="en-US" dirty="0"/>
              <a:t>Single particle/jet </a:t>
            </a:r>
            <a:r>
              <a:rPr lang="en-US" dirty="0" err="1"/>
              <a:t>R</a:t>
            </a:r>
            <a:r>
              <a:rPr lang="en-US" baseline="-25000" dirty="0" err="1"/>
              <a:t>pA</a:t>
            </a:r>
            <a:r>
              <a:rPr lang="en-US" dirty="0"/>
              <a:t> / </a:t>
            </a:r>
            <a:r>
              <a:rPr lang="en-US" dirty="0" err="1"/>
              <a:t>R</a:t>
            </a:r>
            <a:r>
              <a:rPr lang="en-US" baseline="-25000" dirty="0" err="1"/>
              <a:t>dA</a:t>
            </a:r>
            <a:r>
              <a:rPr lang="en-US" dirty="0"/>
              <a:t> suffer from “</a:t>
            </a:r>
            <a:r>
              <a:rPr lang="en-US" dirty="0" err="1"/>
              <a:t>Ncoll</a:t>
            </a:r>
            <a:r>
              <a:rPr lang="en-US" dirty="0"/>
              <a:t>” </a:t>
            </a:r>
            <a:r>
              <a:rPr lang="en-US" dirty="0" smtClean="0"/>
              <a:t>systematics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Eloss</a:t>
            </a:r>
            <a:r>
              <a:rPr lang="en-US" b="1" dirty="0" smtClean="0">
                <a:solidFill>
                  <a:srgbClr val="FF0000"/>
                </a:solidFill>
              </a:rPr>
              <a:t> signatures could just be too small to see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LOOK @ INTERMEDIATE PT </a:t>
            </a:r>
            <a:r>
              <a:rPr lang="en-US" b="1" dirty="0" err="1" smtClean="0">
                <a:solidFill>
                  <a:schemeClr val="tx1"/>
                </a:solidFill>
              </a:rPr>
              <a:t>E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jet</a:t>
            </a:r>
            <a:r>
              <a:rPr lang="en-US" b="1" dirty="0" smtClean="0">
                <a:solidFill>
                  <a:schemeClr val="tx1"/>
                </a:solidFill>
              </a:rPr>
              <a:t> = [5-15] 2pc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18" y="3097349"/>
            <a:ext cx="3602182" cy="338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0458" y="2819400"/>
            <a:ext cx="2097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Zakarov</a:t>
            </a:r>
            <a:r>
              <a:rPr lang="en-US" b="1" dirty="0" smtClean="0"/>
              <a:t>  1311.1159</a:t>
            </a: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38" y="3066869"/>
            <a:ext cx="3581400" cy="300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4223266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Lots of things to be resolved: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Cold Effects +Hot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63836" y="6019800"/>
            <a:ext cx="1801091" cy="762000"/>
            <a:chOff x="5063836" y="6019800"/>
            <a:chExt cx="1801091" cy="762000"/>
          </a:xfrm>
        </p:grpSpPr>
        <p:sp>
          <p:nvSpPr>
            <p:cNvPr id="12" name="TextBox 11"/>
            <p:cNvSpPr txBox="1"/>
            <p:nvPr/>
          </p:nvSpPr>
          <p:spPr>
            <a:xfrm>
              <a:off x="5063836" y="6197025"/>
              <a:ext cx="18010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Can we see more studies  like this?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257800" y="6019800"/>
              <a:ext cx="304800" cy="1772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3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A+A Results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QGP </a:t>
            </a:r>
            <a:r>
              <a:rPr lang="en-US" dirty="0" err="1" smtClean="0"/>
              <a:t>Eloss</a:t>
            </a:r>
            <a:r>
              <a:rPr lang="en-US" dirty="0" smtClean="0"/>
              <a:t>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609600"/>
            <a:ext cx="9144000" cy="1333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suppression signature in </a:t>
            </a:r>
            <a:r>
              <a:rPr lang="en-US" dirty="0" err="1" smtClean="0"/>
              <a:t>d+Au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077200" cy="1752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Reminder:  PHENIX RI result in </a:t>
            </a:r>
            <a:r>
              <a:rPr lang="en-US" dirty="0" err="1" smtClean="0"/>
              <a:t>d+Au</a:t>
            </a:r>
            <a:r>
              <a:rPr lang="en-US" dirty="0" smtClean="0"/>
              <a:t> reminiscent of </a:t>
            </a:r>
            <a:r>
              <a:rPr lang="en-US" dirty="0" err="1" smtClean="0"/>
              <a:t>Au+Au</a:t>
            </a:r>
            <a:r>
              <a:rPr lang="en-US" dirty="0" smtClean="0"/>
              <a:t> behavior but much smaller.</a:t>
            </a:r>
          </a:p>
          <a:p>
            <a:r>
              <a:rPr lang="en-US" dirty="0" smtClean="0"/>
              <a:t>RI uncertainty cancellations allows statistical significance for small effect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OBSERVABLE IS SENSTIVE TO BROADENING</a:t>
            </a:r>
          </a:p>
          <a:p>
            <a:r>
              <a:rPr lang="en-US" dirty="0" smtClean="0"/>
              <a:t>Input from theory new pout observables </a:t>
            </a:r>
            <a:r>
              <a:rPr lang="en-US" dirty="0" smtClean="0">
                <a:sym typeface="Wingdings" panose="05000000000000000000" pitchFamily="2" charset="2"/>
              </a:rPr>
              <a:t>  inform </a:t>
            </a:r>
            <a:r>
              <a:rPr lang="en-US" dirty="0" err="1" smtClean="0">
                <a:sym typeface="Wingdings" panose="05000000000000000000" pitchFamily="2" charset="2"/>
              </a:rPr>
              <a:t>Eloss</a:t>
            </a:r>
            <a:r>
              <a:rPr lang="en-US" dirty="0" smtClean="0">
                <a:sym typeface="Wingdings" panose="05000000000000000000" pitchFamily="2" charset="2"/>
              </a:rPr>
              <a:t> vs cold matter conclusions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76200" y="6569075"/>
            <a:ext cx="4873869" cy="365125"/>
          </a:xfrm>
        </p:spPr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8034" y="6491703"/>
            <a:ext cx="762000" cy="365125"/>
          </a:xfrm>
        </p:spPr>
        <p:txBody>
          <a:bodyPr/>
          <a:lstStyle/>
          <a:p>
            <a:fld id="{5A2B3AFB-DE16-43BD-983F-BE2F4E031EBB}" type="slidenum">
              <a:rPr lang="en-US" smtClean="0"/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5791200" cy="419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600200" y="3013710"/>
            <a:ext cx="990600" cy="1771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26327" y="4461510"/>
            <a:ext cx="3048000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19200" y="4785360"/>
            <a:ext cx="6172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76200" y="4419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</a:t>
            </a:r>
          </a:p>
          <a:p>
            <a:r>
              <a:rPr lang="en-US" dirty="0" smtClean="0"/>
              <a:t>Look here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199"/>
            <a:ext cx="2957315" cy="211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482"/>
            <a:ext cx="9144000" cy="13335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75438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New 2-particle jet data is available and interesting</a:t>
            </a:r>
          </a:p>
          <a:p>
            <a:r>
              <a:rPr lang="en-US" dirty="0"/>
              <a:t>New PHENIX Gamma-Jet data confirms previous picture with unresolved question but interesting physics:</a:t>
            </a:r>
          </a:p>
          <a:p>
            <a:pPr lvl="1"/>
            <a:r>
              <a:rPr lang="en-US" dirty="0"/>
              <a:t>Comparing to STAR </a:t>
            </a:r>
            <a:r>
              <a:rPr lang="en-US" dirty="0" err="1"/>
              <a:t>AuAu</a:t>
            </a:r>
            <a:r>
              <a:rPr lang="en-US" dirty="0"/>
              <a:t>:  Interesting CONCLUSIONS from comparison:  low </a:t>
            </a:r>
            <a:r>
              <a:rPr lang="en-US" dirty="0" err="1"/>
              <a:t>Ejet</a:t>
            </a:r>
            <a:r>
              <a:rPr lang="en-US" dirty="0"/>
              <a:t> </a:t>
            </a:r>
            <a:r>
              <a:rPr lang="en-US" dirty="0" err="1"/>
              <a:t>Eloss</a:t>
            </a:r>
            <a:r>
              <a:rPr lang="en-US" dirty="0"/>
              <a:t> diff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dirty="0" err="1"/>
              <a:t>FragFn</a:t>
            </a:r>
            <a:r>
              <a:rPr lang="en-US" dirty="0"/>
              <a:t> Mod function of </a:t>
            </a:r>
            <a:r>
              <a:rPr lang="en-US" dirty="0" err="1"/>
              <a:t>pt</a:t>
            </a:r>
            <a:r>
              <a:rPr lang="en-US" dirty="0"/>
              <a:t> not z-universal</a:t>
            </a:r>
          </a:p>
          <a:p>
            <a:pPr lvl="1"/>
            <a:r>
              <a:rPr lang="en-US" dirty="0"/>
              <a:t>Still need to check if there’s quantitative tension?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High z rise </a:t>
            </a:r>
            <a:r>
              <a:rPr lang="en-US" dirty="0" smtClean="0"/>
              <a:t>feature in jet-</a:t>
            </a:r>
            <a:r>
              <a:rPr lang="en-US" dirty="0" err="1" smtClean="0"/>
              <a:t>reco</a:t>
            </a:r>
            <a:r>
              <a:rPr lang="en-US" dirty="0" smtClean="0"/>
              <a:t> results  </a:t>
            </a:r>
            <a:r>
              <a:rPr lang="en-US" dirty="0" smtClean="0"/>
              <a:t>is likely washed out in 2-p </a:t>
            </a:r>
            <a:r>
              <a:rPr lang="en-US" dirty="0" smtClean="0"/>
              <a:t>correlations I</a:t>
            </a:r>
            <a:r>
              <a:rPr lang="en-US" baseline="-25000" dirty="0" smtClean="0"/>
              <a:t>AA</a:t>
            </a:r>
            <a:endParaRPr lang="en-US" baseline="-25000" dirty="0" smtClean="0"/>
          </a:p>
          <a:p>
            <a:endParaRPr lang="en-US" dirty="0"/>
          </a:p>
          <a:p>
            <a:r>
              <a:rPr lang="en-US" dirty="0"/>
              <a:t>New g-h/</a:t>
            </a:r>
            <a:r>
              <a:rPr lang="en-US" dirty="0" err="1"/>
              <a:t>hh</a:t>
            </a:r>
            <a:r>
              <a:rPr lang="en-US" dirty="0"/>
              <a:t>  pout broadening evolution results from </a:t>
            </a:r>
            <a:r>
              <a:rPr lang="en-US" dirty="0" err="1"/>
              <a:t>phenix</a:t>
            </a:r>
            <a:r>
              <a:rPr lang="en-US" dirty="0"/>
              <a:t> in </a:t>
            </a:r>
            <a:r>
              <a:rPr lang="en-US" dirty="0" err="1"/>
              <a:t>p+p</a:t>
            </a:r>
            <a:r>
              <a:rPr lang="en-US" dirty="0"/>
              <a:t> and </a:t>
            </a:r>
            <a:r>
              <a:rPr lang="en-US" dirty="0" err="1"/>
              <a:t>p+A</a:t>
            </a:r>
            <a:r>
              <a:rPr lang="en-US" dirty="0"/>
              <a:t> </a:t>
            </a:r>
            <a:r>
              <a:rPr lang="en-US" dirty="0" smtClean="0"/>
              <a:t>have many interesting implications!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32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33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43800" cy="54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6800" cy="150288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NS/AS Ratios: A Nice Observable for searching for </a:t>
            </a:r>
            <a:r>
              <a:rPr lang="en-US" sz="4400" dirty="0" err="1" smtClean="0"/>
              <a:t>E</a:t>
            </a:r>
            <a:r>
              <a:rPr lang="en-US" sz="4400" baseline="-25000" dirty="0" err="1" smtClean="0"/>
              <a:t>loss</a:t>
            </a:r>
            <a:r>
              <a:rPr lang="en-US" sz="4400" baseline="-25000" dirty="0" smtClean="0"/>
              <a:t>  </a:t>
            </a:r>
            <a:r>
              <a:rPr lang="en-US" sz="4400" dirty="0"/>
              <a:t> </a:t>
            </a:r>
            <a:r>
              <a:rPr lang="en-US" sz="4400" dirty="0" smtClean="0"/>
              <a:t>in small systems?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27" y="1752600"/>
            <a:ext cx="8305800" cy="4068763"/>
          </a:xfrm>
        </p:spPr>
        <p:txBody>
          <a:bodyPr/>
          <a:lstStyle/>
          <a:p>
            <a:r>
              <a:rPr lang="en-US" dirty="0" smtClean="0"/>
              <a:t>Assume well-known surface bias picture for </a:t>
            </a:r>
            <a:r>
              <a:rPr lang="en-US" dirty="0" err="1" smtClean="0"/>
              <a:t>Au+Au</a:t>
            </a:r>
            <a:r>
              <a:rPr lang="en-US" dirty="0"/>
              <a:t>  </a:t>
            </a:r>
            <a:r>
              <a:rPr lang="en-US" dirty="0" smtClean="0"/>
              <a:t>should apply to a smaller </a:t>
            </a:r>
            <a:r>
              <a:rPr lang="en-US" dirty="0" err="1" smtClean="0"/>
              <a:t>d+Au</a:t>
            </a:r>
            <a:endParaRPr lang="en-US" dirty="0" smtClean="0"/>
          </a:p>
          <a:p>
            <a:r>
              <a:rPr lang="en-US" dirty="0"/>
              <a:t>Look for Differences in </a:t>
            </a:r>
            <a:r>
              <a:rPr lang="en-US" dirty="0" err="1"/>
              <a:t>Awayside</a:t>
            </a:r>
            <a:r>
              <a:rPr lang="en-US" dirty="0"/>
              <a:t> Modification compared to Nearside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4953000" cy="365125"/>
          </a:xfrm>
        </p:spPr>
        <p:txBody>
          <a:bodyPr/>
          <a:lstStyle/>
          <a:p>
            <a:r>
              <a:rPr lang="en-US" smtClean="0"/>
              <a:t>Justin Frantz      Ohio  University    ISMD17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6126-1343-414B-8CF1-848B482B2D62}" type="slidenum">
              <a:rPr lang="en-US" smtClean="0"/>
              <a:t>34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31662" y="2732566"/>
            <a:ext cx="5943600" cy="3255801"/>
            <a:chOff x="2209800" y="2572082"/>
            <a:chExt cx="5943600" cy="3255801"/>
          </a:xfrm>
        </p:grpSpPr>
        <p:sp>
          <p:nvSpPr>
            <p:cNvPr id="35" name="Oval 34"/>
            <p:cNvSpPr/>
            <p:nvPr/>
          </p:nvSpPr>
          <p:spPr>
            <a:xfrm>
              <a:off x="2209800" y="3124200"/>
              <a:ext cx="3303462" cy="258166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 rot="20597093">
              <a:off x="4238309" y="3735370"/>
              <a:ext cx="1304001" cy="1205621"/>
            </a:xfrm>
            <a:prstGeom prst="ellipse">
              <a:avLst/>
            </a:pr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endParaRPr lang="en-US" sz="2000" dirty="0" smtClean="0">
                <a:solidFill>
                  <a:schemeClr val="tx1"/>
                </a:solidFill>
                <a:latin typeface="Joy Like Sunshine Through My Wi" pitchFamily="2" charset="0"/>
              </a:endParaRPr>
            </a:p>
            <a:p>
              <a:pPr>
                <a:spcAft>
                  <a:spcPts val="600"/>
                </a:spcAft>
              </a:pPr>
              <a:endParaRPr lang="en-US" sz="2000" dirty="0">
                <a:solidFill>
                  <a:schemeClr val="tx1"/>
                </a:solidFill>
                <a:latin typeface="Joy Like Sunshine Through My Wi" pitchFamily="2" charset="0"/>
              </a:endParaRPr>
            </a:p>
            <a:p>
              <a:pPr>
                <a:spcAft>
                  <a:spcPts val="600"/>
                </a:spcAft>
              </a:pPr>
              <a:endParaRPr lang="en-US" sz="2000" dirty="0" smtClean="0">
                <a:solidFill>
                  <a:schemeClr val="tx1"/>
                </a:solidFill>
                <a:latin typeface="Joy Like Sunshine Through My Wi" pitchFamily="2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3600" dirty="0" err="1" smtClean="0">
                  <a:solidFill>
                    <a:schemeClr val="tx1"/>
                  </a:solidFill>
                  <a:latin typeface="Joy Like Sunshine Through My Wi" pitchFamily="2" charset="0"/>
                </a:rPr>
                <a:t>p+A</a:t>
              </a:r>
              <a:r>
                <a:rPr lang="en-US" sz="3600" dirty="0" smtClean="0">
                  <a:solidFill>
                    <a:schemeClr val="tx1"/>
                  </a:solidFill>
                  <a:latin typeface="Joy Like Sunshine Through My Wi" pitchFamily="2" charset="0"/>
                </a:rPr>
                <a:t>?</a:t>
              </a:r>
            </a:p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chemeClr val="tx1"/>
                  </a:solidFill>
                  <a:latin typeface="Joy Like Sunshine Through My Wi" pitchFamily="2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Joy Like Sunshine Through My Wi" pitchFamily="2" charset="0"/>
                </a:rPr>
                <a:t> </a:t>
              </a:r>
              <a:endParaRPr lang="en-US" dirty="0">
                <a:solidFill>
                  <a:schemeClr val="tx1"/>
                </a:solidFill>
                <a:latin typeface="Joy Like Sunshine Through My Wi" pitchFamily="2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466661" y="2572082"/>
              <a:ext cx="1604081" cy="2014768"/>
              <a:chOff x="3960251" y="1868824"/>
              <a:chExt cx="1604081" cy="201476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rot="1781603" flipV="1">
                <a:off x="4166741" y="1923520"/>
                <a:ext cx="1397591" cy="1960072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781603" flipV="1">
                <a:off x="4079520" y="2367587"/>
                <a:ext cx="1350232" cy="1452831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1781603" flipV="1">
                <a:off x="3974769" y="2698347"/>
                <a:ext cx="1147920" cy="1017541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781603" flipV="1">
                <a:off x="3960251" y="2753115"/>
                <a:ext cx="1556403" cy="1067207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781603" flipV="1">
                <a:off x="4083517" y="2263919"/>
                <a:ext cx="792247" cy="1384814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1781603" flipV="1">
                <a:off x="4188250" y="1868824"/>
                <a:ext cx="792247" cy="1807672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 rot="10800000">
              <a:off x="3066297" y="3813115"/>
              <a:ext cx="1604081" cy="2014768"/>
              <a:chOff x="3960251" y="1868824"/>
              <a:chExt cx="1604081" cy="2014768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rot="1781603" flipV="1">
                <a:off x="4166741" y="1923520"/>
                <a:ext cx="1397591" cy="1960072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781603" flipV="1">
                <a:off x="4079520" y="2367587"/>
                <a:ext cx="1350232" cy="1452831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1781603" flipV="1">
                <a:off x="3974769" y="2698347"/>
                <a:ext cx="1147920" cy="1017541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781603" flipV="1">
                <a:off x="3960251" y="2753115"/>
                <a:ext cx="1556403" cy="1067207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1781603" flipV="1">
                <a:off x="4083517" y="2263919"/>
                <a:ext cx="792247" cy="1384814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781603" flipV="1">
                <a:off x="4188250" y="1868824"/>
                <a:ext cx="792247" cy="1807672"/>
              </a:xfrm>
              <a:prstGeom prst="straightConnector1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Arc 38"/>
            <p:cNvSpPr/>
            <p:nvPr/>
          </p:nvSpPr>
          <p:spPr>
            <a:xfrm>
              <a:off x="3541409" y="2722089"/>
              <a:ext cx="3014340" cy="3014340"/>
            </a:xfrm>
            <a:prstGeom prst="arc">
              <a:avLst>
                <a:gd name="adj1" fmla="val 19272487"/>
                <a:gd name="adj2" fmla="val 20502295"/>
              </a:avLst>
            </a:prstGeom>
            <a:ln w="38100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54951" y="3377466"/>
              <a:ext cx="998449" cy="41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 smtClean="0">
                  <a:latin typeface="Joy Like Sunshine Through My Wi" pitchFamily="2" charset="0"/>
                </a:rPr>
                <a:t>trigger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20277105">
              <a:off x="2618189" y="3444591"/>
              <a:ext cx="18339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3600" dirty="0" smtClean="0">
                  <a:latin typeface="Joy Like Sunshine Through My Wi" pitchFamily="2" charset="0"/>
                </a:rPr>
                <a:t>A+A plasma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4843310" y="4065738"/>
              <a:ext cx="434996" cy="22860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33571"/>
            <a:ext cx="2737554" cy="241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086600" y="3048000"/>
            <a:ext cx="0" cy="2701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29400" y="4389743"/>
            <a:ext cx="457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162800" y="4267200"/>
            <a:ext cx="381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13" y="5454232"/>
            <a:ext cx="3486379" cy="109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5177" y="5698575"/>
            <a:ext cx="183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781800" y="602174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ouble Bracket 57"/>
          <p:cNvSpPr/>
          <p:nvPr/>
        </p:nvSpPr>
        <p:spPr>
          <a:xfrm>
            <a:off x="6799757" y="5559035"/>
            <a:ext cx="952500" cy="92540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44" y="228600"/>
            <a:ext cx="1397174" cy="8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228600"/>
            <a:ext cx="9144000" cy="13335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HI: Using 2-p Correlations for </a:t>
            </a:r>
            <a:r>
              <a:rPr lang="en-US" sz="4800" i="1" dirty="0" err="1" smtClean="0"/>
              <a:t>E</a:t>
            </a:r>
            <a:r>
              <a:rPr lang="en-US" sz="4800" i="1" baseline="-25000" dirty="0" err="1" smtClean="0"/>
              <a:t>loss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905000"/>
            <a:ext cx="9105900" cy="3886200"/>
          </a:xfrm>
        </p:spPr>
        <p:txBody>
          <a:bodyPr/>
          <a:lstStyle/>
          <a:p>
            <a:r>
              <a:rPr lang="en-US" dirty="0" smtClean="0"/>
              <a:t>As a tool for studying jet </a:t>
            </a:r>
            <a:r>
              <a:rPr lang="en-US" dirty="0" err="1" smtClean="0"/>
              <a:t>Eloss</a:t>
            </a:r>
            <a:r>
              <a:rPr lang="en-US" dirty="0" smtClean="0"/>
              <a:t>, “high” (mid)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2PC remain important</a:t>
            </a:r>
          </a:p>
          <a:p>
            <a:r>
              <a:rPr lang="en-US" dirty="0" smtClean="0"/>
              <a:t>Allows for study of lowest Q</a:t>
            </a:r>
            <a:r>
              <a:rPr lang="en-US" baseline="30000" dirty="0" smtClean="0"/>
              <a:t>2</a:t>
            </a:r>
            <a:r>
              <a:rPr lang="en-US" dirty="0" smtClean="0"/>
              <a:t> possible (a la </a:t>
            </a:r>
            <a:r>
              <a:rPr lang="en-US" dirty="0" err="1" smtClean="0"/>
              <a:t>sPHENIX</a:t>
            </a:r>
            <a:r>
              <a:rPr lang="en-US" dirty="0" smtClean="0"/>
              <a:t>)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jet</a:t>
            </a:r>
            <a:r>
              <a:rPr lang="en-US" dirty="0" smtClean="0"/>
              <a:t>= 5-20 GeV   (Jet </a:t>
            </a:r>
            <a:r>
              <a:rPr lang="en-US" dirty="0" err="1" smtClean="0"/>
              <a:t>Reco</a:t>
            </a:r>
            <a:r>
              <a:rPr lang="en-US" dirty="0" smtClean="0"/>
              <a:t> systematics large there)  </a:t>
            </a:r>
            <a:r>
              <a:rPr lang="en-US" dirty="0" err="1" smtClean="0"/>
              <a:t>sPHENIX</a:t>
            </a:r>
            <a:endParaRPr lang="en-US" dirty="0" smtClean="0"/>
          </a:p>
          <a:p>
            <a:r>
              <a:rPr lang="en-US" dirty="0" smtClean="0"/>
              <a:t>Lots of new 2-p results at Hard Probes/QM17 conference!  Alive and healthy set of measurements</a:t>
            </a:r>
            <a:endParaRPr lang="en-US" b="1" dirty="0"/>
          </a:p>
          <a:p>
            <a:r>
              <a:rPr lang="en-US" dirty="0" smtClean="0"/>
              <a:t>Used in combination with Jet </a:t>
            </a:r>
            <a:r>
              <a:rPr lang="en-US" dirty="0" err="1" smtClean="0"/>
              <a:t>Reco</a:t>
            </a:r>
            <a:r>
              <a:rPr lang="en-US" dirty="0" smtClean="0"/>
              <a:t> (best case)</a:t>
            </a:r>
          </a:p>
          <a:p>
            <a:r>
              <a:rPr lang="en-US" dirty="0" smtClean="0"/>
              <a:t>But also by itself at low </a:t>
            </a:r>
            <a:r>
              <a:rPr lang="en-US" dirty="0" err="1" smtClean="0"/>
              <a:t>pt</a:t>
            </a:r>
            <a:r>
              <a:rPr lang="en-US" dirty="0" smtClean="0"/>
              <a:t> where jet </a:t>
            </a:r>
            <a:r>
              <a:rPr lang="en-US" dirty="0" err="1" smtClean="0"/>
              <a:t>reco</a:t>
            </a:r>
            <a:r>
              <a:rPr lang="en-US" dirty="0" smtClean="0"/>
              <a:t> is not possible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41" y="-533400"/>
                <a:ext cx="9144000" cy="13335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Example Fragmentation </a:t>
                </a:r>
                <a:r>
                  <a:rPr lang="en-US" sz="3200" dirty="0" err="1" smtClean="0"/>
                  <a:t>Fn</a:t>
                </a:r>
                <a:r>
                  <a:rPr lang="en-US" sz="3200" dirty="0" smtClean="0"/>
                  <a:t> /I</a:t>
                </a:r>
                <a:r>
                  <a:rPr lang="en-US" sz="3200" baseline="-25000" dirty="0" smtClean="0"/>
                  <a:t>AA</a:t>
                </a:r>
                <a:r>
                  <a:rPr lang="en-US" sz="3200" dirty="0" smtClean="0"/>
                  <a:t> Correspondence 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sz="3200" dirty="0" smtClean="0"/>
                  <a:t>-h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1" y="-533400"/>
                <a:ext cx="9144000" cy="1333500"/>
              </a:xfrm>
              <a:blipFill rotWithShape="1">
                <a:blip r:embed="rId2"/>
                <a:stretch>
                  <a:fillRect l="-1667" b="-14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" y="838200"/>
            <a:ext cx="4724400" cy="3688080"/>
          </a:xfrm>
        </p:spPr>
        <p:txBody>
          <a:bodyPr/>
          <a:lstStyle/>
          <a:p>
            <a:r>
              <a:rPr lang="en-US" dirty="0" smtClean="0"/>
              <a:t>LHC Measure </a:t>
            </a:r>
            <a:r>
              <a:rPr lang="en-US" dirty="0" err="1" smtClean="0"/>
              <a:t>Reco</a:t>
            </a:r>
            <a:r>
              <a:rPr lang="en-US" dirty="0" smtClean="0"/>
              <a:t> Jets (Much 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 look at  </a:t>
            </a:r>
            <a:r>
              <a:rPr lang="en-US" i="1" dirty="0" smtClean="0"/>
              <a:t>z = p</a:t>
            </a:r>
            <a:r>
              <a:rPr lang="en-US" i="1" baseline="-25000" dirty="0" smtClean="0"/>
              <a:t>i</a:t>
            </a:r>
            <a:r>
              <a:rPr lang="en-US" i="1" dirty="0" smtClean="0"/>
              <a:t>/</a:t>
            </a:r>
            <a:r>
              <a:rPr lang="en-US" i="1" dirty="0" err="1"/>
              <a:t>p</a:t>
            </a:r>
            <a:r>
              <a:rPr lang="en-US" i="1" baseline="-25000" dirty="0" err="1" smtClean="0"/>
              <a:t>jet</a:t>
            </a:r>
            <a:endParaRPr lang="en-US" i="1" baseline="-25000" dirty="0" smtClean="0"/>
          </a:p>
          <a:p>
            <a:r>
              <a:rPr lang="en-US" dirty="0" smtClean="0"/>
              <a:t>Normalized per-found jet (so suppression implicit)</a:t>
            </a:r>
          </a:p>
          <a:p>
            <a:r>
              <a:rPr lang="en-US" dirty="0" smtClean="0"/>
              <a:t>Enhancement/Suppression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81150"/>
            <a:ext cx="40576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29475" y="1978967"/>
            <a:ext cx="1781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3"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PHENIX RESULT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  <a:latin typeface="Palatino Linotype"/>
              </a:rPr>
              <a:t>PRL </a:t>
            </a:r>
            <a:r>
              <a:rPr lang="en-US" b="1" dirty="0">
                <a:solidFill>
                  <a:srgbClr val="FF0000"/>
                </a:solidFill>
                <a:latin typeface="Palatino Linotype"/>
              </a:rPr>
              <a:t>111, </a:t>
            </a:r>
            <a:r>
              <a:rPr lang="en-US" b="1" dirty="0" smtClean="0">
                <a:solidFill>
                  <a:srgbClr val="FF0000"/>
                </a:solidFill>
                <a:latin typeface="Palatino Linotype"/>
              </a:rPr>
              <a:t>32301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/>
            <a:r>
              <a:rPr lang="en-US" b="1" dirty="0" smtClean="0">
                <a:solidFill>
                  <a:srgbClr val="FF0000"/>
                </a:solidFill>
                <a:latin typeface="Palatino Linotype"/>
              </a:rPr>
              <a:t>     Run 7+10</a:t>
            </a:r>
            <a:endParaRPr lang="en-US" b="1" dirty="0">
              <a:solidFill>
                <a:srgbClr val="FF0000"/>
              </a:solidFill>
              <a:latin typeface="Palatino Linotype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6957" y="2895600"/>
            <a:ext cx="3286125" cy="3305175"/>
            <a:chOff x="228600" y="2971800"/>
            <a:chExt cx="3286125" cy="33051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971800"/>
              <a:ext cx="3286125" cy="330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62000" y="5389234"/>
              <a:ext cx="255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PLB 739 (2014) 320–342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00400" y="6339167"/>
            <a:ext cx="412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= ~1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067171" y="6200775"/>
            <a:ext cx="3055418" cy="5218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1400" y="6200775"/>
            <a:ext cx="0" cy="1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6175099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38200" y="3889099"/>
            <a:ext cx="1371600" cy="13621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10225" y="4381416"/>
            <a:ext cx="1371600" cy="13621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70980" y="4996083"/>
            <a:ext cx="1710420" cy="686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5481" y="3733800"/>
            <a:ext cx="989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see later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948940" y="4146274"/>
            <a:ext cx="1447800" cy="885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81825" y="5252264"/>
            <a:ext cx="1710420" cy="686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762000"/>
            <a:ext cx="1038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ontent Placeholder 5"/>
          <p:cNvSpPr txBox="1">
            <a:spLocks/>
          </p:cNvSpPr>
          <p:nvPr/>
        </p:nvSpPr>
        <p:spPr>
          <a:xfrm>
            <a:off x="5262221" y="962066"/>
            <a:ext cx="4724400" cy="3688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2PC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-h: use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81571" y="5983069"/>
            <a:ext cx="138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more info in IAA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67200" y="3353972"/>
            <a:ext cx="4419600" cy="3634680"/>
            <a:chOff x="7243002" y="19752187"/>
            <a:chExt cx="6714120" cy="51916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002" y="19752187"/>
              <a:ext cx="6714120" cy="519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8246377" y="20809357"/>
              <a:ext cx="4707370" cy="153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/>
              <a:r>
                <a:rPr lang="en-US" sz="1600" b="1" dirty="0">
                  <a:solidFill>
                    <a:srgbClr val="FF0000"/>
                  </a:solidFill>
                  <a:latin typeface="Palatino Linotype"/>
                </a:rPr>
                <a:t>PHENIX</a:t>
              </a:r>
            </a:p>
            <a:p>
              <a:pPr lvl="0" defTabSz="914400"/>
              <a:r>
                <a:rPr lang="en-US" sz="1600" b="1" dirty="0" smtClean="0">
                  <a:solidFill>
                    <a:srgbClr val="FF0000"/>
                  </a:solidFill>
                  <a:latin typeface="Palatino Linotype"/>
                </a:rPr>
                <a:t>PRL </a:t>
              </a:r>
              <a:r>
                <a:rPr lang="en-US" sz="1600" b="1" dirty="0">
                  <a:solidFill>
                    <a:srgbClr val="FF0000"/>
                  </a:solidFill>
                  <a:latin typeface="Palatino Linotype"/>
                </a:rPr>
                <a:t>111, </a:t>
              </a:r>
              <a:r>
                <a:rPr lang="en-US" sz="1600" b="1" dirty="0" smtClean="0">
                  <a:solidFill>
                    <a:srgbClr val="FF0000"/>
                  </a:solidFill>
                  <a:latin typeface="Palatino Linotype"/>
                </a:rPr>
                <a:t>32301</a:t>
              </a:r>
            </a:p>
            <a:p>
              <a:pPr lvl="0" defTabSz="914400"/>
              <a:r>
                <a:rPr lang="en-US" sz="1600" b="1" dirty="0" smtClean="0">
                  <a:solidFill>
                    <a:srgbClr val="FF0000"/>
                  </a:solidFill>
                  <a:latin typeface="Palatino Linotype"/>
                </a:rPr>
                <a:t>0-20%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Palatino Linotype"/>
                </a:rPr>
                <a:t>Au+Au</a:t>
              </a:r>
              <a:endParaRPr lang="en-US" sz="1600" b="1" dirty="0" smtClean="0">
                <a:solidFill>
                  <a:srgbClr val="FF0000"/>
                </a:solidFill>
                <a:latin typeface="Palatino Linotype"/>
              </a:endParaRPr>
            </a:p>
            <a:p>
              <a:pPr lvl="0" defTabSz="914400"/>
              <a:r>
                <a:rPr lang="en-US" sz="16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sz="1600" b="1" dirty="0" smtClean="0">
                  <a:solidFill>
                    <a:srgbClr val="FF0000"/>
                  </a:solidFill>
                  <a:latin typeface="Palatino Linotype"/>
                </a:rPr>
                <a:t>-h I</a:t>
              </a:r>
              <a:r>
                <a:rPr lang="en-US" sz="1600" b="1" baseline="-25000" dirty="0" smtClean="0">
                  <a:solidFill>
                    <a:srgbClr val="FF0000"/>
                  </a:solidFill>
                  <a:latin typeface="Palatino Linotype"/>
                </a:rPr>
                <a:t>AA</a:t>
              </a:r>
              <a:r>
                <a:rPr lang="en-US" sz="1600" b="1" dirty="0" smtClean="0">
                  <a:solidFill>
                    <a:srgbClr val="FF0000"/>
                  </a:solidFill>
                  <a:latin typeface="Palatino Linotype"/>
                </a:rPr>
                <a:t> </a:t>
              </a:r>
              <a:endParaRPr lang="en-US" sz="1600" b="1" dirty="0">
                <a:solidFill>
                  <a:srgbClr val="FF0000"/>
                </a:solidFill>
                <a:latin typeface="Palatino Linotyp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47700"/>
            <a:ext cx="9144000" cy="13335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dirty="0" smtClean="0"/>
              <a:t>Status </a:t>
            </a:r>
            <a:r>
              <a:rPr lang="en-US" sz="4000" dirty="0" smtClean="0">
                <a:latin typeface="Symbol" panose="05050102010706020507" pitchFamily="18" charset="2"/>
              </a:rPr>
              <a:t>g</a:t>
            </a:r>
            <a:r>
              <a:rPr lang="en-US" sz="4000" dirty="0" smtClean="0"/>
              <a:t>-h Last Year:  STAR also measures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28" y="889140"/>
            <a:ext cx="9020472" cy="3886200"/>
          </a:xfrm>
        </p:spPr>
        <p:txBody>
          <a:bodyPr/>
          <a:lstStyle/>
          <a:p>
            <a:r>
              <a:rPr lang="en-US" dirty="0" smtClean="0"/>
              <a:t>Qualitatively similar (rise at low z </a:t>
            </a:r>
            <a:r>
              <a:rPr lang="en-US" dirty="0" smtClean="0">
                <a:sym typeface="Wingdings" panose="05000000000000000000" pitchFamily="2" charset="2"/>
              </a:rPr>
              <a:t> enhancement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 sizable disagreement @ low z if expect FF </a:t>
            </a:r>
            <a:r>
              <a:rPr lang="en-US" dirty="0" err="1" smtClean="0"/>
              <a:t>AuAu</a:t>
            </a:r>
            <a:r>
              <a:rPr lang="en-US" dirty="0" smtClean="0"/>
              <a:t>/pp universal?</a:t>
            </a:r>
          </a:p>
          <a:p>
            <a:r>
              <a:rPr lang="en-US" dirty="0" smtClean="0"/>
              <a:t>Different jet E  &amp;   Min </a:t>
            </a:r>
            <a:r>
              <a:rPr lang="en-US" dirty="0" err="1" smtClean="0"/>
              <a:t>pt</a:t>
            </a:r>
            <a:r>
              <a:rPr lang="en-US" dirty="0" smtClean="0"/>
              <a:t> Difference 1.2 STAR vs 0.5 PHENIX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Disagreement could tell us INTERESTING PHYSICS – RESOLVE? </a:t>
            </a:r>
          </a:p>
          <a:p>
            <a:pPr lvl="1"/>
            <a:r>
              <a:rPr lang="en-US" dirty="0" smtClean="0"/>
              <a:t>Non FF mod (IAA) universality: </a:t>
            </a:r>
            <a:r>
              <a:rPr lang="en-US" dirty="0" err="1" smtClean="0"/>
              <a:t>pT</a:t>
            </a:r>
            <a:r>
              <a:rPr lang="en-US" dirty="0" smtClean="0"/>
              <a:t> matters not z (medium scale?)</a:t>
            </a:r>
          </a:p>
          <a:p>
            <a:pPr lvl="1"/>
            <a:r>
              <a:rPr lang="en-US" dirty="0" smtClean="0"/>
              <a:t>OR: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loss</a:t>
            </a:r>
            <a:r>
              <a:rPr lang="en-US" dirty="0" smtClean="0"/>
              <a:t> for low </a:t>
            </a:r>
            <a:r>
              <a:rPr lang="en-US" dirty="0" err="1" smtClean="0"/>
              <a:t>Ejet</a:t>
            </a:r>
            <a:r>
              <a:rPr lang="en-US" dirty="0" smtClean="0"/>
              <a:t> different!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9034" y="7254875"/>
            <a:ext cx="762000" cy="365125"/>
          </a:xfrm>
        </p:spPr>
        <p:txBody>
          <a:bodyPr/>
          <a:lstStyle/>
          <a:p>
            <a:fld id="{5A2B3AFB-DE16-43BD-983F-BE2F4E031EB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429000"/>
            <a:ext cx="4821454" cy="35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389034" y="7254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2B3AFB-DE16-43BD-983F-BE2F4E031E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10200" y="306084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PHENIX: </a:t>
            </a:r>
            <a:r>
              <a:rPr lang="en-US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5-9 GeV/c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85800" y="3429000"/>
            <a:ext cx="214952" cy="120253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8299329" flipH="1" flipV="1">
            <a:off x="4789052" y="5366325"/>
            <a:ext cx="4074618" cy="1417333"/>
          </a:xfrm>
          <a:prstGeom prst="arc">
            <a:avLst>
              <a:gd name="adj1" fmla="val 16200000"/>
              <a:gd name="adj2" fmla="val 87782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05400" y="2971800"/>
            <a:ext cx="3594322" cy="5217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696200" y="3708839"/>
            <a:ext cx="381000" cy="549139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28122" y="3429000"/>
            <a:ext cx="265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p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T</a:t>
            </a:r>
            <a:r>
              <a:rPr lang="en-US" b="1" baseline="30000" dirty="0" smtClean="0">
                <a:solidFill>
                  <a:srgbClr val="00B050"/>
                </a:solidFill>
              </a:rPr>
              <a:t> </a:t>
            </a:r>
            <a:r>
              <a:rPr lang="en-US" b="1" baseline="30000" dirty="0" err="1" smtClean="0">
                <a:solidFill>
                  <a:srgbClr val="00B050"/>
                </a:solidFill>
              </a:rPr>
              <a:t>assoc</a:t>
            </a:r>
            <a:r>
              <a:rPr lang="en-US" b="1" baseline="30000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~ 0.8 GeV/c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3276" y="3983408"/>
            <a:ext cx="1388851" cy="227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3880605" flipV="1">
            <a:off x="-668501" y="4753946"/>
            <a:ext cx="4074618" cy="1417333"/>
          </a:xfrm>
          <a:prstGeom prst="arc">
            <a:avLst>
              <a:gd name="adj1" fmla="val 16200000"/>
              <a:gd name="adj2" fmla="val 87782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8352" y="3886200"/>
            <a:ext cx="161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STAR: PLB </a:t>
            </a:r>
            <a:r>
              <a:rPr lang="en-US" b="1" dirty="0"/>
              <a:t>B760 (2016) 689-696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3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609600"/>
            <a:ext cx="9144000" cy="13335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New PHENIX Measurements!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762000"/>
            <a:ext cx="9334500" cy="3886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Resolve question?  </a:t>
            </a:r>
            <a:r>
              <a:rPr lang="en-US" sz="2000" dirty="0" smtClean="0"/>
              <a:t>STAR / PHENIX measure same </a:t>
            </a:r>
            <a:r>
              <a:rPr lang="en-US" sz="2000" dirty="0" err="1" smtClean="0"/>
              <a:t>pT</a:t>
            </a:r>
            <a:r>
              <a:rPr lang="en-US" sz="2000" dirty="0" smtClean="0"/>
              <a:t> ranges: still not completed</a:t>
            </a:r>
          </a:p>
          <a:p>
            <a:r>
              <a:rPr lang="en-US" sz="2000" b="1" dirty="0" smtClean="0"/>
              <a:t>PHENIX:  </a:t>
            </a:r>
            <a:r>
              <a:rPr lang="en-US" sz="2000" b="1" dirty="0" err="1" smtClean="0"/>
              <a:t>Remeasure</a:t>
            </a:r>
            <a:r>
              <a:rPr lang="en-US" sz="2000" b="1" dirty="0" smtClean="0"/>
              <a:t>, improve statistics  cross check in </a:t>
            </a:r>
            <a:r>
              <a:rPr lang="en-US" sz="2000" b="1" dirty="0" err="1" smtClean="0"/>
              <a:t>d+Au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7840"/>
            <a:ext cx="6553200" cy="49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3276600"/>
            <a:ext cx="1371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971" y="2362200"/>
            <a:ext cx="962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5200" y="339090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data confirms some points “extrapolated” from old data</a:t>
            </a:r>
          </a:p>
          <a:p>
            <a:endParaRPr lang="en-US" dirty="0"/>
          </a:p>
          <a:p>
            <a:r>
              <a:rPr lang="en-US" dirty="0" smtClean="0"/>
              <a:t>Recall the Method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18404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H. Ge HP 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9928" y="476746"/>
            <a:ext cx="3280009" cy="22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</a:rPr>
              <a:t>2-p/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</a:rPr>
              <a:t>-h STATISTICAL  method</a:t>
            </a:r>
            <a:endParaRPr lang="en-US" sz="4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-135835" y="4090976"/>
            <a:ext cx="9965635" cy="22098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Subtraction w/ flow modulation included (low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Tassoc</a:t>
            </a:r>
            <a:r>
              <a:rPr lang="en-US" dirty="0" smtClean="0"/>
              <a:t>)</a:t>
            </a:r>
          </a:p>
          <a:p>
            <a:pPr marL="640398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ym typeface="Wingdings" pitchFamily="2" charset="2"/>
              </a:rPr>
              <a:t>Underlying event level still relevant   </a:t>
            </a:r>
            <a:r>
              <a:rPr lang="en-US" sz="2400" dirty="0" err="1" smtClean="0">
                <a:sym typeface="Wingdings" pitchFamily="2" charset="2"/>
              </a:rPr>
              <a:t>Abs.Norm</a:t>
            </a:r>
            <a:r>
              <a:rPr lang="en-US" sz="2400" dirty="0" smtClean="0">
                <a:sym typeface="Wingdings" pitchFamily="2" charset="2"/>
              </a:rPr>
              <a:t>/ subtraction method</a:t>
            </a:r>
          </a:p>
          <a:p>
            <a:pPr marL="640398" lvl="1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sym typeface="Wingdings" pitchFamily="2" charset="2"/>
            </a:endParaRPr>
          </a:p>
          <a:p>
            <a:pPr marL="640398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ym typeface="Wingdings" pitchFamily="2" charset="2"/>
              </a:rPr>
              <a:t>In low multiplicity (</a:t>
            </a:r>
            <a:r>
              <a:rPr lang="en-US" sz="2400" dirty="0" err="1" smtClean="0">
                <a:sym typeface="Wingdings" pitchFamily="2" charset="2"/>
              </a:rPr>
              <a:t>p+p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err="1" smtClean="0">
                <a:sym typeface="Wingdings" pitchFamily="2" charset="2"/>
              </a:rPr>
              <a:t>d+Au</a:t>
            </a:r>
            <a:r>
              <a:rPr lang="en-US" sz="2400" dirty="0" smtClean="0">
                <a:sym typeface="Wingdings" pitchFamily="2" charset="2"/>
              </a:rPr>
              <a:t>)  we can apply a standard isolation cut</a:t>
            </a:r>
          </a:p>
          <a:p>
            <a:pPr marL="914718" lvl="2" indent="-283464">
              <a:buFont typeface="Wingdings 2"/>
              <a:buChar char=""/>
              <a:defRPr/>
            </a:pPr>
            <a:r>
              <a:rPr lang="en-US" dirty="0" smtClean="0">
                <a:sym typeface="Wingdings" pitchFamily="2" charset="2"/>
              </a:rPr>
              <a:t> e.g.  E</a:t>
            </a:r>
            <a:r>
              <a:rPr lang="en-US" baseline="-25000" dirty="0" smtClean="0">
                <a:sym typeface="Wingdings" pitchFamily="2" charset="2"/>
              </a:rPr>
              <a:t>R=0.3</a:t>
            </a:r>
            <a:r>
              <a:rPr lang="en-US" dirty="0" smtClean="0">
                <a:sym typeface="Wingdings" pitchFamily="2" charset="2"/>
              </a:rPr>
              <a:t>/E &lt; 10% </a:t>
            </a:r>
            <a:endParaRPr lang="en-US" dirty="0" smtClean="0"/>
          </a:p>
        </p:txBody>
      </p:sp>
      <p:sp>
        <p:nvSpPr>
          <p:cNvPr id="64517" name="Slide Number Placeholder 5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07A7E3-0F43-4EF5-8B10-378DC3F43856}" type="slidenum">
              <a:rPr lang="en-US">
                <a:solidFill>
                  <a:srgbClr val="42424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424242"/>
              </a:solidFill>
            </a:endParaRPr>
          </a:p>
        </p:txBody>
      </p:sp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43007"/>
            <a:ext cx="44275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505200" y="1166807"/>
            <a:ext cx="1295400" cy="609600"/>
          </a:xfrm>
          <a:prstGeom prst="ellipse">
            <a:avLst/>
          </a:prstGeom>
          <a:solidFill>
            <a:srgbClr val="FF66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6800" y="1166807"/>
            <a:ext cx="1295400" cy="609600"/>
          </a:xfrm>
          <a:prstGeom prst="ellipse">
            <a:avLst/>
          </a:prstGeom>
          <a:solidFill>
            <a:srgbClr val="FF66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9400" y="3181344"/>
            <a:ext cx="8772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2" name="TextBox 19"/>
          <p:cNvSpPr txBox="1">
            <a:spLocks noChangeArrowheads="1"/>
          </p:cNvSpPr>
          <p:nvPr/>
        </p:nvSpPr>
        <p:spPr bwMode="auto">
          <a:xfrm>
            <a:off x="5648325" y="3867144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Bkg(Flow)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6067425" y="1951032"/>
            <a:ext cx="228600" cy="3657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743325" y="3148007"/>
            <a:ext cx="990600" cy="1100137"/>
            <a:chOff x="4114800" y="5638800"/>
            <a:chExt cx="990600" cy="1100852"/>
          </a:xfrm>
        </p:grpSpPr>
        <p:sp>
          <p:nvSpPr>
            <p:cNvPr id="22" name="Oval 21"/>
            <p:cNvSpPr/>
            <p:nvPr/>
          </p:nvSpPr>
          <p:spPr>
            <a:xfrm>
              <a:off x="4267200" y="5638800"/>
              <a:ext cx="533400" cy="686246"/>
            </a:xfrm>
            <a:prstGeom prst="ellipse">
              <a:avLst/>
            </a:prstGeom>
            <a:solidFill>
              <a:srgbClr val="00B050">
                <a:alpha val="3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4542" name="TextBox 22"/>
            <p:cNvSpPr txBox="1">
              <a:spLocks noChangeArrowheads="1"/>
            </p:cNvSpPr>
            <p:nvPr/>
          </p:nvSpPr>
          <p:spPr bwMode="auto">
            <a:xfrm>
              <a:off x="4114800" y="637032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Gill Sans MT" pitchFamily="34" charset="0"/>
                </a:rPr>
                <a:t>Norm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4343301" y="6325046"/>
              <a:ext cx="3049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525" name="TextBox 45"/>
          <p:cNvSpPr txBox="1">
            <a:spLocks noChangeArrowheads="1"/>
          </p:cNvSpPr>
          <p:nvPr/>
        </p:nvSpPr>
        <p:spPr bwMode="auto">
          <a:xfrm>
            <a:off x="161925" y="636581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-h: double subtraction of 2-p measurements</a:t>
            </a:r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-76200" y="1672845"/>
            <a:ext cx="9220200" cy="1330698"/>
            <a:chOff x="228600" y="3292599"/>
            <a:chExt cx="9220200" cy="1330776"/>
          </a:xfrm>
        </p:grpSpPr>
        <p:sp>
          <p:nvSpPr>
            <p:cNvPr id="64531" name="TextBox 29"/>
            <p:cNvSpPr txBox="1">
              <a:spLocks noChangeArrowheads="1"/>
            </p:cNvSpPr>
            <p:nvPr/>
          </p:nvSpPr>
          <p:spPr bwMode="auto">
            <a:xfrm>
              <a:off x="6934200" y="4110335"/>
              <a:ext cx="2133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Gill Sans MT" pitchFamily="34" charset="0"/>
                </a:rPr>
                <a:t>Bkg</a:t>
              </a:r>
              <a:r>
                <a:rPr lang="en-US" sz="2000" baseline="-25000">
                  <a:solidFill>
                    <a:srgbClr val="000000"/>
                  </a:solidFill>
                  <a:latin typeface="Gill Sans MT" pitchFamily="34" charset="0"/>
                </a:rPr>
                <a:t>decay</a:t>
              </a:r>
              <a:r>
                <a:rPr lang="en-US" sz="2400" i="1">
                  <a:solidFill>
                    <a:srgbClr val="000000"/>
                  </a:solidFill>
                  <a:latin typeface="Gill Sans MT" pitchFamily="34" charset="0"/>
                </a:rPr>
                <a:t>(Flow)</a:t>
              </a:r>
            </a:p>
          </p:txBody>
        </p:sp>
        <p:sp>
          <p:nvSpPr>
            <p:cNvPr id="64532" name="TextBox 30"/>
            <p:cNvSpPr txBox="1">
              <a:spLocks noChangeArrowheads="1"/>
            </p:cNvSpPr>
            <p:nvPr/>
          </p:nvSpPr>
          <p:spPr bwMode="auto">
            <a:xfrm>
              <a:off x="228600" y="3962400"/>
              <a:ext cx="2590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i="1">
                  <a:solidFill>
                    <a:srgbClr val="000000"/>
                  </a:solidFill>
                  <a:latin typeface="Gill Sans MT" pitchFamily="34" charset="0"/>
                </a:rPr>
                <a:t>Y</a:t>
              </a:r>
              <a:r>
                <a:rPr lang="en-US" sz="3200" i="1" baseline="-25000">
                  <a:solidFill>
                    <a:srgbClr val="000000"/>
                  </a:solidFill>
                  <a:latin typeface="Gill Sans MT" pitchFamily="34" charset="0"/>
                </a:rPr>
                <a:t>direct</a:t>
              </a:r>
              <a:r>
                <a:rPr lang="en-US" sz="3200" i="1">
                  <a:solidFill>
                    <a:srgbClr val="000000"/>
                  </a:solidFill>
                  <a:latin typeface="Gill Sans MT" pitchFamily="34" charset="0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Gill Sans MT" pitchFamily="34" charset="0"/>
                </a:rPr>
                <a:t>∝   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H="1">
              <a:off x="5829282" y="3696223"/>
              <a:ext cx="609636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3" idx="5"/>
              <a:endCxn id="64531" idx="0"/>
            </p:cNvCxnSpPr>
            <p:nvPr/>
          </p:nvCxnSpPr>
          <p:spPr>
            <a:xfrm rot="16200000" flipH="1">
              <a:off x="6735278" y="2844613"/>
              <a:ext cx="817736" cy="1713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35" name="TextBox 44"/>
            <p:cNvSpPr txBox="1">
              <a:spLocks noChangeArrowheads="1"/>
            </p:cNvSpPr>
            <p:nvPr/>
          </p:nvSpPr>
          <p:spPr bwMode="auto">
            <a:xfrm>
              <a:off x="5638800" y="3987225"/>
              <a:ext cx="1447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Gill Sans MT" pitchFamily="34" charset="0"/>
                </a:rPr>
                <a:t> </a:t>
              </a:r>
              <a:r>
                <a:rPr lang="en-US" sz="2800" i="1">
                  <a:solidFill>
                    <a:srgbClr val="000000"/>
                  </a:solidFill>
                  <a:latin typeface="Gill Sans MT" pitchFamily="34" charset="0"/>
                </a:rPr>
                <a:t>C</a:t>
              </a:r>
              <a:r>
                <a:rPr lang="en-US" sz="2400" baseline="-25000">
                  <a:solidFill>
                    <a:srgbClr val="000000"/>
                  </a:solidFill>
                  <a:latin typeface="Gill Sans MT" pitchFamily="34" charset="0"/>
                </a:rPr>
                <a:t>decay</a:t>
              </a:r>
              <a:r>
                <a:rPr lang="en-US" sz="2800" i="1" baseline="-25000">
                  <a:solidFill>
                    <a:srgbClr val="000000"/>
                  </a:solidFill>
                  <a:latin typeface="Gill Sans MT" pitchFamily="34" charset="0"/>
                </a:rPr>
                <a:t> </a:t>
              </a:r>
              <a:r>
                <a:rPr lang="en-US" sz="2800" i="1">
                  <a:solidFill>
                    <a:srgbClr val="000000"/>
                  </a:solidFill>
                  <a:latin typeface="Gill Sans MT" pitchFamily="34" charset="0"/>
                </a:rPr>
                <a:t> </a:t>
              </a:r>
              <a:r>
                <a:rPr lang="en-US" sz="3200" i="1">
                  <a:solidFill>
                    <a:srgbClr val="000000"/>
                  </a:solidFill>
                  <a:latin typeface="Gill Sans MT" pitchFamily="34" charset="0"/>
                </a:rPr>
                <a:t>-</a:t>
              </a:r>
              <a:endParaRPr lang="en-US" sz="2400" i="1" baseline="-25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64536" name="TextBox 47"/>
            <p:cNvSpPr txBox="1">
              <a:spLocks noChangeArrowheads="1"/>
            </p:cNvSpPr>
            <p:nvPr/>
          </p:nvSpPr>
          <p:spPr bwMode="auto">
            <a:xfrm>
              <a:off x="2286000" y="3962400"/>
              <a:ext cx="3657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Gill Sans MT" pitchFamily="34" charset="0"/>
                </a:rPr>
                <a:t> </a:t>
              </a:r>
              <a:r>
                <a:rPr lang="en-US" sz="2800" i="1">
                  <a:solidFill>
                    <a:srgbClr val="000000"/>
                  </a:solidFill>
                  <a:latin typeface="Gill Sans MT" pitchFamily="34" charset="0"/>
                </a:rPr>
                <a:t>C</a:t>
              </a:r>
              <a:r>
                <a:rPr lang="en-US" sz="2400" baseline="-25000">
                  <a:solidFill>
                    <a:srgbClr val="000000"/>
                  </a:solidFill>
                  <a:latin typeface="Gill Sans MT" pitchFamily="34" charset="0"/>
                </a:rPr>
                <a:t>incl</a:t>
              </a:r>
              <a:r>
                <a:rPr lang="en-US" sz="2800" i="1" baseline="-25000">
                  <a:solidFill>
                    <a:srgbClr val="000000"/>
                  </a:solidFill>
                  <a:latin typeface="Gill Sans MT" pitchFamily="34" charset="0"/>
                </a:rPr>
                <a:t> </a:t>
              </a:r>
              <a:r>
                <a:rPr lang="en-US" sz="2800" i="1">
                  <a:solidFill>
                    <a:srgbClr val="000000"/>
                  </a:solidFill>
                  <a:latin typeface="Gill Sans MT" pitchFamily="34" charset="0"/>
                </a:rPr>
                <a:t> </a:t>
              </a:r>
              <a:r>
                <a:rPr lang="en-US" sz="3200" i="1">
                  <a:solidFill>
                    <a:srgbClr val="000000"/>
                  </a:solidFill>
                  <a:latin typeface="Gill Sans MT" pitchFamily="34" charset="0"/>
                </a:rPr>
                <a:t>-</a:t>
              </a:r>
              <a:endParaRPr lang="en-US" sz="2400" i="1" baseline="-25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64537" name="TextBox 48"/>
            <p:cNvSpPr txBox="1">
              <a:spLocks noChangeArrowheads="1"/>
            </p:cNvSpPr>
            <p:nvPr/>
          </p:nvSpPr>
          <p:spPr bwMode="auto">
            <a:xfrm>
              <a:off x="3429000" y="4110335"/>
              <a:ext cx="2133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Gill Sans MT" pitchFamily="34" charset="0"/>
                </a:rPr>
                <a:t>Bkg</a:t>
              </a:r>
              <a:r>
                <a:rPr lang="en-US" sz="2000" baseline="-25000">
                  <a:solidFill>
                    <a:srgbClr val="000000"/>
                  </a:solidFill>
                  <a:latin typeface="Gill Sans MT" pitchFamily="34" charset="0"/>
                </a:rPr>
                <a:t>incl </a:t>
              </a:r>
              <a:r>
                <a:rPr lang="en-US" sz="2400" i="1">
                  <a:solidFill>
                    <a:srgbClr val="000000"/>
                  </a:solidFill>
                  <a:latin typeface="Gill Sans MT" pitchFamily="34" charset="0"/>
                </a:rPr>
                <a:t>(Flow)</a:t>
              </a:r>
            </a:p>
          </p:txBody>
        </p:sp>
        <p:sp>
          <p:nvSpPr>
            <p:cNvPr id="64538" name="TextBox 49"/>
            <p:cNvSpPr txBox="1">
              <a:spLocks noChangeArrowheads="1"/>
            </p:cNvSpPr>
            <p:nvPr/>
          </p:nvSpPr>
          <p:spPr bwMode="auto">
            <a:xfrm>
              <a:off x="5257800" y="4038600"/>
              <a:ext cx="419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i="1">
                  <a:solidFill>
                    <a:srgbClr val="000000"/>
                  </a:solidFill>
                  <a:latin typeface="Gill Sans MT" pitchFamily="34" charset="0"/>
                </a:rPr>
                <a:t>- [    </a:t>
              </a:r>
              <a:r>
                <a:rPr lang="en-US" sz="3200" i="1">
                  <a:solidFill>
                    <a:srgbClr val="FFC000"/>
                  </a:solidFill>
                  <a:latin typeface="Gill Sans MT" pitchFamily="34" charset="0"/>
                </a:rPr>
                <a:t>                         </a:t>
              </a:r>
              <a:r>
                <a:rPr lang="en-US" sz="3200" i="1">
                  <a:solidFill>
                    <a:srgbClr val="000000"/>
                  </a:solidFill>
                  <a:latin typeface="Gill Sans MT" pitchFamily="34" charset="0"/>
                </a:rPr>
                <a:t>]</a:t>
              </a:r>
              <a:endParaRPr lang="en-US" sz="2400" i="1" baseline="-250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>
              <a:off x="3962384" y="3734325"/>
              <a:ext cx="533431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 flipV="1">
              <a:off x="2819400" y="3496184"/>
              <a:ext cx="1295400" cy="619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527" name="TextBox 13"/>
          <p:cNvSpPr txBox="1">
            <a:spLocks noChangeArrowheads="1"/>
          </p:cNvSpPr>
          <p:nvPr/>
        </p:nvSpPr>
        <p:spPr bwMode="auto">
          <a:xfrm>
            <a:off x="0" y="3105144"/>
            <a:ext cx="22764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>
                <a:solidFill>
                  <a:srgbClr val="000000"/>
                </a:solidFill>
                <a:latin typeface="Gill Sans MT" pitchFamily="34" charset="0"/>
              </a:rPr>
              <a:t>Y</a:t>
            </a:r>
            <a:r>
              <a:rPr lang="en-US" sz="3200" i="1" baseline="-25000">
                <a:solidFill>
                  <a:srgbClr val="000000"/>
                </a:solidFill>
                <a:latin typeface="Gill Sans MT" pitchFamily="34" charset="0"/>
              </a:rPr>
              <a:t>xxx</a:t>
            </a:r>
            <a:r>
              <a:rPr lang="en-US" sz="3200" i="1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Gill Sans MT" pitchFamily="34" charset="0"/>
              </a:rPr>
              <a:t>∝   </a:t>
            </a:r>
          </a:p>
        </p:txBody>
      </p:sp>
      <p:sp>
        <p:nvSpPr>
          <p:cNvPr id="64529" name="TextBox 23"/>
          <p:cNvSpPr txBox="1">
            <a:spLocks noChangeArrowheads="1"/>
          </p:cNvSpPr>
          <p:nvPr/>
        </p:nvSpPr>
        <p:spPr bwMode="auto">
          <a:xfrm>
            <a:off x="7772400" y="819144"/>
            <a:ext cx="279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</a:t>
            </a:r>
            <a:endParaRPr lang="en-US" b="1" baseline="-2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4530" name="TextBox 22"/>
          <p:cNvSpPr txBox="1">
            <a:spLocks noChangeArrowheads="1"/>
          </p:cNvSpPr>
          <p:nvPr/>
        </p:nvSpPr>
        <p:spPr bwMode="auto">
          <a:xfrm>
            <a:off x="7762875" y="1098544"/>
            <a:ext cx="3905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66FF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b="1" baseline="30000">
                <a:solidFill>
                  <a:srgbClr val="3366FF"/>
                </a:solidFill>
                <a:latin typeface="Calibri" pitchFamily="34" charset="0"/>
                <a:sym typeface="Symbol" pitchFamily="18" charset="2"/>
              </a:rPr>
              <a:t>0</a:t>
            </a:r>
            <a:endParaRPr lang="en-US" b="1" baseline="30000">
              <a:solidFill>
                <a:srgbClr val="3366FF"/>
              </a:solidFill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94500" y="3665531"/>
            <a:ext cx="184150" cy="294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75500" y="3879052"/>
            <a:ext cx="2298700" cy="36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+v</a:t>
            </a:r>
            <a:r>
              <a:rPr lang="en-US" baseline="-25000" dirty="0" smtClean="0"/>
              <a:t>3</a:t>
            </a:r>
            <a:r>
              <a:rPr lang="en-US" dirty="0" smtClean="0"/>
              <a:t> + v</a:t>
            </a:r>
            <a:r>
              <a:rPr lang="en-US" baseline="-25000" dirty="0" smtClean="0"/>
              <a:t>4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dirty="0" smtClean="0"/>
              <a:t>How results look in </a:t>
            </a:r>
            <a:r>
              <a:rPr lang="en-US" dirty="0" err="1" smtClean="0"/>
              <a:t>Dphi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Justin Frantz      Ohio  University    ISMD17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B3AFB-DE16-43BD-983F-BE2F4E031EBB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3960"/>
            <a:ext cx="751594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83462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H. Ge HP 16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29577</TotalTime>
  <Words>1871</Words>
  <Application>Microsoft Office PowerPoint</Application>
  <PresentationFormat>On-screen Show (4:3)</PresentationFormat>
  <Paragraphs>319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NewsPrint</vt:lpstr>
      <vt:lpstr>Jet-related 2-particle   (g-h,h-h) Correlations : Recent PHENIX Developments</vt:lpstr>
      <vt:lpstr>Direct Photon-Hadron and h-h Correlations</vt:lpstr>
      <vt:lpstr>A+A Results</vt:lpstr>
      <vt:lpstr>HI: Using 2-p Correlations for Eloss </vt:lpstr>
      <vt:lpstr>Example Fragmentation Fn /IAA Correspondence : γ-h </vt:lpstr>
      <vt:lpstr>Status g-h Last Year:  STAR also measures</vt:lpstr>
      <vt:lpstr>New PHENIX Measurements!</vt:lpstr>
      <vt:lpstr>2-p/g-h STATISTICAL  method</vt:lpstr>
      <vt:lpstr>How results look in Dphi</vt:lpstr>
      <vt:lpstr>Low z enhancement details: angle</vt:lpstr>
      <vt:lpstr>Low z enhancement details pT</vt:lpstr>
      <vt:lpstr>Comparisons to Theory</vt:lpstr>
      <vt:lpstr>Comparing h-h to g-h</vt:lpstr>
      <vt:lpstr>Same features ?  accessed in h-h</vt:lpstr>
      <vt:lpstr>High z enhancement  IAA?</vt:lpstr>
      <vt:lpstr>Same features ?  accessed in h-h</vt:lpstr>
      <vt:lpstr>Quick non-PHENIX PYTHIA Study</vt:lpstr>
      <vt:lpstr>PYTHIA: expect washout?</vt:lpstr>
      <vt:lpstr>Back to New PHENIX Measurements!</vt:lpstr>
      <vt:lpstr>p+p/p+A Results</vt:lpstr>
      <vt:lpstr>New(er) PHENIX 2p Width Ana p+p/p+A</vt:lpstr>
      <vt:lpstr>pout g-h/h-h: different systematics</vt:lpstr>
      <vt:lpstr>PHENIX 2p Width Ana p+p/p+A</vt:lpstr>
      <vt:lpstr>Results : p+p 510 GeV </vt:lpstr>
      <vt:lpstr>Similar effects in p+A?</vt:lpstr>
      <vt:lpstr>Centrality p+A pout evolution results </vt:lpstr>
      <vt:lpstr>Just a p+p reference issue?</vt:lpstr>
      <vt:lpstr>Looking towards future &amp; back to HI</vt:lpstr>
      <vt:lpstr>Collectivity in p+A   Eloss too?</vt:lpstr>
      <vt:lpstr>A suppression signature in d+Au?</vt:lpstr>
      <vt:lpstr>Conclusions</vt:lpstr>
      <vt:lpstr>Backup</vt:lpstr>
      <vt:lpstr>PowerPoint Presentation</vt:lpstr>
      <vt:lpstr>NS/AS Ratios: A Nice Observable for searching for Eloss   in small systems?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Jet-h and Direct Photon-h 2p Correlations Update</dc:title>
  <dc:creator>jfrantz</dc:creator>
  <cp:lastModifiedBy>jfrantz</cp:lastModifiedBy>
  <cp:revision>236</cp:revision>
  <cp:lastPrinted>2017-09-10T22:19:31Z</cp:lastPrinted>
  <dcterms:created xsi:type="dcterms:W3CDTF">2015-01-25T03:01:45Z</dcterms:created>
  <dcterms:modified xsi:type="dcterms:W3CDTF">2017-09-13T00:26:26Z</dcterms:modified>
</cp:coreProperties>
</file>