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1" r:id="rId3"/>
    <p:sldId id="262" r:id="rId4"/>
    <p:sldId id="263" r:id="rId5"/>
    <p:sldId id="271" r:id="rId6"/>
    <p:sldId id="272" r:id="rId7"/>
    <p:sldId id="273" r:id="rId8"/>
    <p:sldId id="264" r:id="rId9"/>
    <p:sldId id="266" r:id="rId10"/>
    <p:sldId id="267" r:id="rId11"/>
    <p:sldId id="269" r:id="rId12"/>
    <p:sldId id="270" r:id="rId13"/>
    <p:sldId id="268" r:id="rId14"/>
    <p:sldId id="279" r:id="rId15"/>
    <p:sldId id="281" r:id="rId16"/>
    <p:sldId id="280" r:id="rId17"/>
    <p:sldId id="283" r:id="rId18"/>
    <p:sldId id="282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A3D8-7AB1-AE47-ABB8-FA702A12463D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53ABB-1116-4749-96C2-481DC6CEA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143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EDB15-E1CB-3845-AB5A-F0DC23E2B390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9EA62-184E-024A-99A4-04D76713A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0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C961-010D-BC4F-86D8-44E7090D6378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4284-72E3-7543-9548-96B6BE349023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6102-C2FB-3141-9DCF-70DF10727D91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4BAB-3C08-BF45-9D8E-BF395680AA82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44481-7D5C-7349-A118-0F488C4938B9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7BE62-9AE9-D04A-A3F3-0BFB6261FEF3}" type="datetime1">
              <a:rPr lang="en-US" smtClean="0"/>
              <a:t>5/24/16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1D10-16A3-2B4C-BFE1-235757BFD94B}" type="datetime1">
              <a:rPr lang="en-US" smtClean="0"/>
              <a:t>5/24/16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7C46C-692E-2A42-97F1-5A2D9A534DA8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80AEB-AF5C-454E-95A7-DD857C782F7C}" type="datetime1">
              <a:rPr lang="en-US" smtClean="0"/>
              <a:t>5/24/16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975C-548B-F44E-9C08-DCB305FD56B6}" type="datetime1">
              <a:rPr lang="en-US" smtClean="0"/>
              <a:t>5/24/16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BA3CB-E69D-6C48-A5C6-73D5D307A3F6}" type="datetime1">
              <a:rPr lang="en-US" smtClean="0"/>
              <a:t>5/24/16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8B437-43FD-BB41-9BFE-446685C52C15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45C2F-57A4-684D-8BDE-53EA13A60A6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Actualización del detector V0 del experimento ALICE-LHC: V0+ </a:t>
            </a:r>
            <a:endParaRPr lang="es-ES_trad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_tradnl" dirty="0" smtClean="0"/>
              <a:t>Dr. Ildefonso León Monzón</a:t>
            </a:r>
            <a:r>
              <a:rPr lang="es-ES_tradnl" smtClean="0"/>
              <a:t>, </a:t>
            </a:r>
            <a:r>
              <a:rPr lang="es-ES_tradnl" smtClean="0"/>
              <a:t>UAS</a:t>
            </a:r>
            <a:endParaRPr lang="es-ES_tradnl" dirty="0" smtClean="0"/>
          </a:p>
          <a:p>
            <a:r>
              <a:rPr lang="es-ES_tradnl" dirty="0" smtClean="0"/>
              <a:t>Dr. Gerardo Herrera Corral, CINVESTAV </a:t>
            </a:r>
          </a:p>
          <a:p>
            <a:r>
              <a:rPr lang="es-ES_tradnl" dirty="0" smtClean="0"/>
              <a:t>Dr. Mario Rodríguez </a:t>
            </a:r>
            <a:r>
              <a:rPr lang="es-ES_tradnl" dirty="0" err="1" smtClean="0"/>
              <a:t>Cahuantzi</a:t>
            </a:r>
            <a:r>
              <a:rPr lang="es-ES_tradnl" dirty="0" smtClean="0"/>
              <a:t>, BUAP</a:t>
            </a:r>
          </a:p>
          <a:p>
            <a:r>
              <a:rPr lang="es-ES_tradnl" dirty="0" smtClean="0"/>
              <a:t>M.C </a:t>
            </a:r>
            <a:r>
              <a:rPr lang="es-ES_tradnl" dirty="0" err="1" smtClean="0"/>
              <a:t>Solangel</a:t>
            </a:r>
            <a:r>
              <a:rPr lang="es-ES_tradnl" dirty="0" smtClean="0"/>
              <a:t> Rojas Torres, UAS</a:t>
            </a:r>
          </a:p>
          <a:p>
            <a:endParaRPr lang="es-ES_tradnl" sz="2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35D6-3CC5-B449-8FF6-1F70E0787C48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82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18390" cy="46127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56238" y="2472373"/>
            <a:ext cx="6778467" cy="20646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065239" y="2553152"/>
            <a:ext cx="6920671" cy="18143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09108" y="2546406"/>
            <a:ext cx="200405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mtClean="0"/>
              <a:t>1.2 mm de escalón</a:t>
            </a:r>
            <a:endParaRPr lang="es-ES_tradnl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5368879" y="2915740"/>
            <a:ext cx="387615" cy="110855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7892500" y="675610"/>
            <a:ext cx="885282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1.0 mm 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7892500" y="1137274"/>
            <a:ext cx="418283" cy="27468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919-1641-485F-B65F-127ABCD0D33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E6FB-0289-DE45-B69F-2C4F39B3CA41}" type="datetime1">
              <a:rPr lang="en-US" smtClean="0"/>
              <a:t>5/24/16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9344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961176"/>
            <a:ext cx="8229600" cy="1143000"/>
          </a:xfrm>
        </p:spPr>
        <p:txBody>
          <a:bodyPr/>
          <a:lstStyle/>
          <a:p>
            <a:r>
              <a:rPr lang="es-ES_tradnl" dirty="0" smtClean="0"/>
              <a:t>Prototipo</a:t>
            </a:r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0E3C7-979E-BB47-8620-66001A09D815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929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G_16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2179" y="882179"/>
            <a:ext cx="6971359" cy="52070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74" y="1"/>
            <a:ext cx="4116026" cy="38295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231" y="3829538"/>
            <a:ext cx="3057769" cy="30577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6FBD-7ED1-9648-91E4-E2463A994A58}" type="datetime1">
              <a:rPr lang="en-US" smtClean="0"/>
              <a:t>5/24/16</a:t>
            </a:fld>
            <a:endParaRPr lang="es-ES_trad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4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Prueba</a:t>
            </a:r>
            <a:r>
              <a:rPr lang="en-GB" dirty="0" smtClean="0"/>
              <a:t> de </a:t>
            </a:r>
            <a:r>
              <a:rPr lang="en-GB" dirty="0"/>
              <a:t>C</a:t>
            </a:r>
            <a:r>
              <a:rPr lang="en-GB" dirty="0" smtClean="0"/>
              <a:t>orte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345" t="5079" r="3627" b="2867"/>
          <a:stretch/>
        </p:blipFill>
        <p:spPr>
          <a:xfrm>
            <a:off x="2181600" y="1933200"/>
            <a:ext cx="4561200" cy="4586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4D41-6DE2-BE4D-BF22-9A494038AE92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94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4BAB-3C08-BF45-9D8E-BF395680AA82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14</a:t>
            </a:fld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1" b="19363"/>
          <a:stretch/>
        </p:blipFill>
        <p:spPr>
          <a:xfrm>
            <a:off x="0" y="1579026"/>
            <a:ext cx="9144000" cy="31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Ring 1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466732"/>
          </a:xfrm>
        </p:spPr>
        <p:txBody>
          <a:bodyPr>
            <a:normAutofit/>
          </a:bodyPr>
          <a:lstStyle/>
          <a:p>
            <a:r>
              <a:rPr lang="es-ES_tradnl" dirty="0" smtClean="0"/>
              <a:t>Obtención del anillo 1 con ranuras preparadas.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638" y="2833703"/>
            <a:ext cx="5919362" cy="389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435" y="2833703"/>
            <a:ext cx="271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Thickness: 25 mm</a:t>
            </a:r>
            <a:endParaRPr lang="en-GB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C129-81CD-5540-BFCE-F9630A584B14}" type="datetime1">
              <a:rPr lang="es-MX" smtClean="0"/>
              <a:t>5/24/16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Fibras</a:t>
            </a:r>
            <a:r>
              <a:rPr lang="en-US" dirty="0" smtClean="0"/>
              <a:t> en </a:t>
            </a:r>
            <a:r>
              <a:rPr lang="en-US" dirty="0" err="1" smtClean="0"/>
              <a:t>posición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4BAB-3C08-BF45-9D8E-BF395680AA82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16</a:t>
            </a:fld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97" y="3169198"/>
            <a:ext cx="6799434" cy="30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4533"/>
            <a:ext cx="8229600" cy="1143000"/>
          </a:xfrm>
        </p:spPr>
        <p:txBody>
          <a:bodyPr/>
          <a:lstStyle/>
          <a:p>
            <a:r>
              <a:rPr lang="es-MX" dirty="0" smtClean="0"/>
              <a:t>Mediciones</a:t>
            </a:r>
            <a:endParaRPr lang="es-MX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4BAB-3C08-BF45-9D8E-BF395680AA82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67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4BAB-3C08-BF45-9D8E-BF395680AA82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18</a:t>
            </a:fld>
            <a:endParaRPr lang="es-ES_tradnl"/>
          </a:p>
        </p:txBody>
      </p:sp>
      <p:pic>
        <p:nvPicPr>
          <p:cNvPr id="7" name="Picture 6" descr="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39" y="561474"/>
            <a:ext cx="6209377" cy="45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Gracias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9A71-7B0B-2B44-A2E9-F5840CD5B00C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20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V0+</a:t>
            </a: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dirty="0" smtClean="0"/>
              <a:t>V0+ es un nuevo detector que sustituye a V0 en la corrida 3. </a:t>
            </a:r>
            <a:r>
              <a:rPr lang="es-ES_tradnl" dirty="0"/>
              <a:t>E</a:t>
            </a:r>
            <a:r>
              <a:rPr lang="es-ES_tradnl" dirty="0" smtClean="0"/>
              <a:t>l plus es debido a que se requiere de un detector mejorado.</a:t>
            </a:r>
          </a:p>
          <a:p>
            <a:pPr algn="just"/>
            <a:r>
              <a:rPr lang="es-ES_tradnl" dirty="0" smtClean="0"/>
              <a:t>El grupo de la UAS en colaboración con el grupo ALICE en CINVESTAV ha propuesto un sistema con un diseño novedoso.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E592A-D49E-8942-9A24-B31C9C6F0A6B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62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Sectores independientes</a:t>
            </a:r>
            <a:endParaRPr lang="es-ES_tradnl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algn="just"/>
            <a:r>
              <a:rPr lang="es-ES_tradnl" dirty="0" smtClean="0"/>
              <a:t>Actualmente V0 es construido monolíticamente </a:t>
            </a:r>
          </a:p>
          <a:p>
            <a:pPr algn="just"/>
            <a:r>
              <a:rPr lang="es-ES_tradnl" dirty="0" smtClean="0"/>
              <a:t>Es imposible reparar sectores independientes</a:t>
            </a:r>
          </a:p>
          <a:p>
            <a:pPr algn="just"/>
            <a:r>
              <a:rPr lang="es-ES_tradnl" dirty="0" smtClean="0"/>
              <a:t>Se propone un diseño:</a:t>
            </a:r>
          </a:p>
          <a:p>
            <a:pPr lvl="1" algn="just">
              <a:buFont typeface="Arial"/>
              <a:buChar char="•"/>
            </a:pPr>
            <a:r>
              <a:rPr lang="es-ES_tradnl" dirty="0" smtClean="0"/>
              <a:t> modular</a:t>
            </a:r>
          </a:p>
          <a:p>
            <a:pPr lvl="1" algn="just">
              <a:buFont typeface="Arial"/>
              <a:buChar char="•"/>
            </a:pPr>
            <a:r>
              <a:rPr lang="es-ES_tradnl" dirty="0" smtClean="0"/>
              <a:t>Fibras resistentes a la radiación</a:t>
            </a:r>
          </a:p>
          <a:p>
            <a:pPr lvl="1" algn="just">
              <a:buFont typeface="Arial"/>
              <a:buChar char="•"/>
            </a:pPr>
            <a:r>
              <a:rPr lang="es-ES_tradnl" dirty="0" smtClean="0"/>
              <a:t>Optimización en la densidad de fibras</a:t>
            </a:r>
          </a:p>
          <a:p>
            <a:pPr lvl="1" algn="just">
              <a:buFont typeface="Arial"/>
              <a:buChar char="•"/>
            </a:pPr>
            <a:r>
              <a:rPr lang="es-ES_tradnl" dirty="0" smtClean="0"/>
              <a:t>Un </a:t>
            </a:r>
            <a:r>
              <a:rPr lang="es-ES_tradnl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nuevo</a:t>
            </a:r>
            <a:r>
              <a:rPr lang="es-ES_tradnl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ES_tradnl" dirty="0" smtClean="0"/>
              <a:t>método de embebido</a:t>
            </a:r>
          </a:p>
          <a:p>
            <a:pPr lvl="1" algn="just">
              <a:buFont typeface="Arial"/>
              <a:buChar char="•"/>
            </a:pPr>
            <a:r>
              <a:rPr lang="es-ES_tradnl" dirty="0" smtClean="0"/>
              <a:t>Aumentar la vida útil de Fotomultiplicadores</a:t>
            </a:r>
          </a:p>
          <a:p>
            <a:pPr lvl="1" algn="just">
              <a:buFont typeface="Arial"/>
              <a:buChar char="•"/>
            </a:pPr>
            <a:endParaRPr lang="es-ES_tradnl" dirty="0" smtClean="0"/>
          </a:p>
          <a:p>
            <a:pPr marL="0" indent="0" algn="just">
              <a:buNone/>
            </a:pPr>
            <a:endParaRPr lang="es-ES_tradnl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74A5C-A6F2-3B48-A71F-8DA6DE322937}" type="datetime1">
              <a:rPr lang="en-US" smtClean="0"/>
              <a:t>5/24/16</a:t>
            </a:fld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Diseño Conceptual</a:t>
            </a:r>
            <a:endParaRPr lang="es-ES_tradnl"/>
          </a:p>
        </p:txBody>
      </p:sp>
      <p:pic>
        <p:nvPicPr>
          <p:cNvPr id="5" name="ren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23" y="1160464"/>
            <a:ext cx="9057377" cy="50947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D7F8-84D9-D94E-A7E8-8941E9CD433A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62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Resultados: Simulación en geant4 anillo 0</a:t>
            </a:r>
            <a:endParaRPr lang="es-ES_tradnl" dirty="0"/>
          </a:p>
        </p:txBody>
      </p:sp>
      <p:pic>
        <p:nvPicPr>
          <p:cNvPr id="4" name="Imagen 3" descr="ring0-depth1mm-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50" y="1592384"/>
            <a:ext cx="7121826" cy="4846515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4601307" y="3189654"/>
            <a:ext cx="1799223" cy="1440012"/>
            <a:chOff x="4601307" y="3189654"/>
            <a:chExt cx="1799223" cy="1440012"/>
          </a:xfrm>
        </p:grpSpPr>
        <p:cxnSp>
          <p:nvCxnSpPr>
            <p:cNvPr id="7" name="Conector recto de flecha 6"/>
            <p:cNvCxnSpPr/>
            <p:nvPr/>
          </p:nvCxnSpPr>
          <p:spPr>
            <a:xfrm flipH="1" flipV="1">
              <a:off x="4601307" y="3189654"/>
              <a:ext cx="776653" cy="9231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4933462" y="4260334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Density= 0.48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E86CB-14C4-2142-ACE8-370EAD7B7343}" type="datetime1">
              <a:rPr lang="en-US" smtClean="0"/>
              <a:t>5/24/16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5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Anillo 3</a:t>
            </a:r>
            <a:endParaRPr lang="es-ES_tradnl"/>
          </a:p>
        </p:txBody>
      </p:sp>
      <p:pic>
        <p:nvPicPr>
          <p:cNvPr id="4" name="Imagen 3" descr="ring3-depth1mm-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07" y="1525099"/>
            <a:ext cx="7157915" cy="4871074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1E1CD-A69A-3E4D-9860-5D565CA69F8A}" type="datetime1">
              <a:rPr lang="en-US" smtClean="0"/>
              <a:t>5/24/16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6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768267"/>
              </p:ext>
            </p:extLst>
          </p:nvPr>
        </p:nvGraphicFramePr>
        <p:xfrm>
          <a:off x="2627924" y="2442307"/>
          <a:ext cx="369276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962"/>
                <a:gridCol w="1873806"/>
              </a:tblGrid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Ring number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</a:t>
                      </a:r>
                      <a:r>
                        <a:rPr lang="en-GB" baseline="0" dirty="0" smtClean="0"/>
                        <a:t> fibres</a:t>
                      </a:r>
                      <a:endParaRPr lang="en-GB" dirty="0"/>
                    </a:p>
                  </a:txBody>
                  <a:tcPr/>
                </a:tc>
              </a:tr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</a:t>
                      </a:r>
                      <a:endParaRPr lang="en-GB" dirty="0"/>
                    </a:p>
                  </a:txBody>
                  <a:tcPr/>
                </a:tc>
              </a:tr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46</a:t>
                      </a:r>
                      <a:endParaRPr lang="en-GB" dirty="0"/>
                    </a:p>
                  </a:txBody>
                  <a:tcPr/>
                </a:tc>
              </a:tr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75</a:t>
                      </a:r>
                      <a:endParaRPr lang="en-GB" dirty="0"/>
                    </a:p>
                  </a:txBody>
                  <a:tcPr/>
                </a:tc>
              </a:tr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137</a:t>
                      </a:r>
                      <a:endParaRPr lang="en-GB" dirty="0"/>
                    </a:p>
                  </a:txBody>
                  <a:tcPr/>
                </a:tc>
              </a:tr>
              <a:tr h="331764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283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 de la Simulación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492"/>
            <a:ext cx="9144000" cy="529079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73722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Densidad óptima 0.48. </a:t>
            </a:r>
            <a:endParaRPr lang="es-ES_tradnl" sz="2800" dirty="0"/>
          </a:p>
        </p:txBody>
      </p:sp>
      <p:sp>
        <p:nvSpPr>
          <p:cNvPr id="6" name="Rectángulo 5"/>
          <p:cNvSpPr/>
          <p:nvPr/>
        </p:nvSpPr>
        <p:spPr>
          <a:xfrm>
            <a:off x="609600" y="5464664"/>
            <a:ext cx="2829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Metros de fibra 4528.   </a:t>
            </a:r>
            <a:endParaRPr lang="es-ES_tradnl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81A2F-ADAC-7F4A-A94A-CC09BF17105B}" type="datetime1">
              <a:rPr lang="en-US" smtClean="0"/>
              <a:t>5/24/16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51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4662" y="2687638"/>
            <a:ext cx="8229600" cy="1143000"/>
          </a:xfrm>
        </p:spPr>
        <p:txBody>
          <a:bodyPr/>
          <a:lstStyle/>
          <a:p>
            <a:r>
              <a:rPr lang="es-ES_tradnl" dirty="0" smtClean="0"/>
              <a:t>Diseño Real</a:t>
            </a:r>
            <a:endParaRPr lang="es-ES_trad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7A60-A9A5-994C-B54D-12E523B1AF21}" type="datetime1">
              <a:rPr lang="en-US" smtClean="0"/>
              <a:t>5/24/16</a:t>
            </a:fld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5C2F-57A4-684D-8BDE-53EA13A60A67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9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Calibración de Herramienta</a:t>
            </a:r>
            <a:endParaRPr lang="es-ES_tradnl" dirty="0"/>
          </a:p>
        </p:txBody>
      </p:sp>
      <p:grpSp>
        <p:nvGrpSpPr>
          <p:cNvPr id="25" name="Agrupar 24"/>
          <p:cNvGrpSpPr/>
          <p:nvPr/>
        </p:nvGrpSpPr>
        <p:grpSpPr>
          <a:xfrm>
            <a:off x="123708" y="1270614"/>
            <a:ext cx="4699914" cy="4419477"/>
            <a:chOff x="123708" y="1270612"/>
            <a:chExt cx="4699914" cy="441947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708" y="1270612"/>
              <a:ext cx="4699914" cy="4419477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2789468" y="2907760"/>
              <a:ext cx="1731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mtClean="0">
                  <a:solidFill>
                    <a:srgbClr val="000000"/>
                  </a:solidFill>
                </a:rPr>
                <a:t>Sectores 1 and 2</a:t>
              </a:r>
              <a:endParaRPr lang="es-ES_tradnl">
                <a:solidFill>
                  <a:srgbClr val="000000"/>
                </a:solidFill>
              </a:endParaRPr>
            </a:p>
          </p:txBody>
        </p:sp>
        <p:cxnSp>
          <p:nvCxnSpPr>
            <p:cNvPr id="18" name="Conector recto de flecha 17"/>
            <p:cNvCxnSpPr/>
            <p:nvPr/>
          </p:nvCxnSpPr>
          <p:spPr>
            <a:xfrm flipH="1">
              <a:off x="3735948" y="3277092"/>
              <a:ext cx="422768" cy="722463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>
              <a:stCxn id="15" idx="2"/>
            </p:cNvCxnSpPr>
            <p:nvPr/>
          </p:nvCxnSpPr>
          <p:spPr>
            <a:xfrm flipH="1">
              <a:off x="3389569" y="3277092"/>
              <a:ext cx="265656" cy="40084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/>
          <p:cNvGrpSpPr/>
          <p:nvPr/>
        </p:nvGrpSpPr>
        <p:grpSpPr>
          <a:xfrm>
            <a:off x="4158716" y="1336584"/>
            <a:ext cx="4985283" cy="2856696"/>
            <a:chOff x="4158716" y="1336584"/>
            <a:chExt cx="4985283" cy="285669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8716" y="1336584"/>
              <a:ext cx="4985283" cy="2856696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6168849" y="1336584"/>
              <a:ext cx="1723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mtClean="0">
                  <a:solidFill>
                    <a:schemeClr val="bg1"/>
                  </a:solidFill>
                </a:rPr>
                <a:t>Espaciador 1mm</a:t>
              </a:r>
              <a:endParaRPr lang="es-ES_tradnl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recto de flecha 10"/>
            <p:cNvCxnSpPr/>
            <p:nvPr/>
          </p:nvCxnSpPr>
          <p:spPr>
            <a:xfrm flipH="1">
              <a:off x="5990264" y="1682287"/>
              <a:ext cx="277551" cy="144725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Agrupar 26"/>
          <p:cNvGrpSpPr/>
          <p:nvPr/>
        </p:nvGrpSpPr>
        <p:grpSpPr>
          <a:xfrm>
            <a:off x="4511178" y="4193280"/>
            <a:ext cx="4393579" cy="2749792"/>
            <a:chOff x="4511177" y="4193280"/>
            <a:chExt cx="4393579" cy="2749792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1177" y="4193280"/>
              <a:ext cx="4393579" cy="2749792"/>
            </a:xfrm>
            <a:prstGeom prst="rect">
              <a:avLst/>
            </a:prstGeom>
          </p:spPr>
        </p:pic>
        <p:sp>
          <p:nvSpPr>
            <p:cNvPr id="26" name="CuadroTexto 25"/>
            <p:cNvSpPr txBox="1"/>
            <p:nvPr/>
          </p:nvSpPr>
          <p:spPr>
            <a:xfrm>
              <a:off x="4630753" y="4317926"/>
              <a:ext cx="1915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mtClean="0">
                  <a:solidFill>
                    <a:srgbClr val="000000"/>
                  </a:solidFill>
                </a:rPr>
                <a:t>Placa de aluminio</a:t>
              </a:r>
            </a:p>
            <a:p>
              <a:r>
                <a:rPr lang="es-ES_tradnl" smtClean="0">
                  <a:solidFill>
                    <a:srgbClr val="000000"/>
                  </a:solidFill>
                </a:rPr>
                <a:t>30 mm de espesor</a:t>
              </a:r>
              <a:endParaRPr lang="es-ES_tradnl">
                <a:solidFill>
                  <a:srgbClr val="000000"/>
                </a:solidFill>
              </a:endParaRPr>
            </a:p>
          </p:txBody>
        </p:sp>
      </p:grp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6919-1641-485F-B65F-127ABCD0D33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4E22-61D1-FF47-A98E-A85C9CD96D3B}" type="datetime1">
              <a:rPr lang="en-US" smtClean="0"/>
              <a:t>5/24/16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3136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</TotalTime>
  <Words>259</Words>
  <Application>Microsoft Macintosh PowerPoint</Application>
  <PresentationFormat>On-screen Show (4:3)</PresentationFormat>
  <Paragraphs>90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Black</vt:lpstr>
      <vt:lpstr>Actualización del detector V0 del experimento ALICE-LHC: V0+ </vt:lpstr>
      <vt:lpstr>V0+</vt:lpstr>
      <vt:lpstr>Sectores independientes</vt:lpstr>
      <vt:lpstr>Diseño Conceptual</vt:lpstr>
      <vt:lpstr>Resultados: Simulación en geant4 anillo 0</vt:lpstr>
      <vt:lpstr>Anillo 3</vt:lpstr>
      <vt:lpstr>Conclusiones de la Simulación</vt:lpstr>
      <vt:lpstr>Diseño Real</vt:lpstr>
      <vt:lpstr>Calibración de Herramienta</vt:lpstr>
      <vt:lpstr>PowerPoint Presentation</vt:lpstr>
      <vt:lpstr>Prototipo</vt:lpstr>
      <vt:lpstr>PowerPoint Presentation</vt:lpstr>
      <vt:lpstr>Prueba de Corte</vt:lpstr>
      <vt:lpstr>PowerPoint Presentation</vt:lpstr>
      <vt:lpstr>Ring 1</vt:lpstr>
      <vt:lpstr>Fibras en posición</vt:lpstr>
      <vt:lpstr>Mediciones</vt:lpstr>
      <vt:lpstr>PowerPoint Presentation</vt:lpstr>
      <vt:lpstr>Gracias</vt:lpstr>
    </vt:vector>
  </TitlesOfParts>
  <Company>UAS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Física de Altas Energías: Su Futuro</dc:title>
  <dc:creator>Ildefonso Leon Monzon</dc:creator>
  <cp:lastModifiedBy>Ildefonso Leon Monzon</cp:lastModifiedBy>
  <cp:revision>28</cp:revision>
  <dcterms:created xsi:type="dcterms:W3CDTF">2016-04-26T17:55:14Z</dcterms:created>
  <dcterms:modified xsi:type="dcterms:W3CDTF">2016-05-24T15:21:55Z</dcterms:modified>
</cp:coreProperties>
</file>