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1pPr>
    <a:lvl2pPr marL="0" marR="0" indent="457200" algn="ct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2pPr>
    <a:lvl3pPr marL="0" marR="0" indent="914400" algn="ct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3pPr>
    <a:lvl4pPr marL="0" marR="0" indent="1371600" algn="ct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4pPr>
    <a:lvl5pPr marL="0" marR="0" indent="1828800" algn="ct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5pPr>
    <a:lvl6pPr marL="0" marR="0" indent="0" algn="ct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6pPr>
    <a:lvl7pPr marL="0" marR="0" indent="0" algn="ct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7pPr>
    <a:lvl8pPr marL="0" marR="0" indent="0" algn="ct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8pPr>
    <a:lvl9pPr marL="0" marR="0" indent="0" algn="ct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EECD"/>
          </a:solidFill>
        </a:fill>
      </a:tcStyle>
    </a:wholeTbl>
    <a:band2H>
      <a:tcTxStyle b="def" i="def"/>
      <a:tcStyle>
        <a:tcBdr/>
        <a:fill>
          <a:solidFill>
            <a:srgbClr val="ECF7E7"/>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p:nvPr>
            <p:ph type="sldImg"/>
          </p:nvPr>
        </p:nvSpPr>
        <p:spPr>
          <a:xfrm>
            <a:off x="1143000" y="685800"/>
            <a:ext cx="4572000" cy="3429000"/>
          </a:xfrm>
          <a:prstGeom prst="rect">
            <a:avLst/>
          </a:prstGeom>
        </p:spPr>
        <p:txBody>
          <a:bodyPr/>
          <a:lstStyle/>
          <a:p>
            <a:pPr/>
          </a:p>
        </p:txBody>
      </p:sp>
      <p:sp>
        <p:nvSpPr>
          <p:cNvPr id="140" name="Shape 14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Times New Roman"/>
      </a:defRPr>
    </a:lvl1pPr>
    <a:lvl2pPr indent="228600" latinLnBrk="0">
      <a:spcBef>
        <a:spcPts val="400"/>
      </a:spcBef>
      <a:defRPr sz="1200">
        <a:latin typeface="+mj-lt"/>
        <a:ea typeface="+mj-ea"/>
        <a:cs typeface="+mj-cs"/>
        <a:sym typeface="Times New Roman"/>
      </a:defRPr>
    </a:lvl2pPr>
    <a:lvl3pPr indent="457200" latinLnBrk="0">
      <a:spcBef>
        <a:spcPts val="400"/>
      </a:spcBef>
      <a:defRPr sz="1200">
        <a:latin typeface="+mj-lt"/>
        <a:ea typeface="+mj-ea"/>
        <a:cs typeface="+mj-cs"/>
        <a:sym typeface="Times New Roman"/>
      </a:defRPr>
    </a:lvl3pPr>
    <a:lvl4pPr indent="685800" latinLnBrk="0">
      <a:spcBef>
        <a:spcPts val="400"/>
      </a:spcBef>
      <a:defRPr sz="1200">
        <a:latin typeface="+mj-lt"/>
        <a:ea typeface="+mj-ea"/>
        <a:cs typeface="+mj-cs"/>
        <a:sym typeface="Times New Roman"/>
      </a:defRPr>
    </a:lvl4pPr>
    <a:lvl5pPr indent="914400" latinLnBrk="0">
      <a:spcBef>
        <a:spcPts val="400"/>
      </a:spcBef>
      <a:defRPr sz="1200">
        <a:latin typeface="+mj-lt"/>
        <a:ea typeface="+mj-ea"/>
        <a:cs typeface="+mj-cs"/>
        <a:sym typeface="Times New Roman"/>
      </a:defRPr>
    </a:lvl5pPr>
    <a:lvl6pPr indent="1143000" latinLnBrk="0">
      <a:spcBef>
        <a:spcPts val="400"/>
      </a:spcBef>
      <a:defRPr sz="1200">
        <a:latin typeface="+mj-lt"/>
        <a:ea typeface="+mj-ea"/>
        <a:cs typeface="+mj-cs"/>
        <a:sym typeface="Times New Roman"/>
      </a:defRPr>
    </a:lvl6pPr>
    <a:lvl7pPr indent="1371600" latinLnBrk="0">
      <a:spcBef>
        <a:spcPts val="400"/>
      </a:spcBef>
      <a:defRPr sz="1200">
        <a:latin typeface="+mj-lt"/>
        <a:ea typeface="+mj-ea"/>
        <a:cs typeface="+mj-cs"/>
        <a:sym typeface="Times New Roman"/>
      </a:defRPr>
    </a:lvl7pPr>
    <a:lvl8pPr indent="1600200" latinLnBrk="0">
      <a:spcBef>
        <a:spcPts val="400"/>
      </a:spcBef>
      <a:defRPr sz="1200">
        <a:latin typeface="+mj-lt"/>
        <a:ea typeface="+mj-ea"/>
        <a:cs typeface="+mj-cs"/>
        <a:sym typeface="Times New Roman"/>
      </a:defRPr>
    </a:lvl8pPr>
    <a:lvl9pPr indent="1828800" latinLnBrk="0">
      <a:spcBef>
        <a:spcPts val="400"/>
      </a:spcBef>
      <a:defRPr sz="1200">
        <a:latin typeface="+mj-lt"/>
        <a:ea typeface="+mj-ea"/>
        <a:cs typeface="+mj-cs"/>
        <a:sym typeface="Times New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a:defRPr b="1">
                <a:latin typeface="Calibri"/>
                <a:ea typeface="Calibri"/>
                <a:cs typeface="Calibri"/>
                <a:sym typeface="Calibri"/>
              </a:defRPr>
            </a:pPr>
            <a:r>
              <a:t>radial quantum number n                     N(Mass)L_{J}   I</a:t>
            </a:r>
          </a:p>
          <a:p>
            <a:pPr>
              <a:defRPr b="1">
                <a:latin typeface="Calibri"/>
                <a:ea typeface="Calibri"/>
                <a:cs typeface="Calibri"/>
                <a:sym typeface="Calibri"/>
              </a:defRPr>
            </a:pPr>
            <a:r>
              <a:t>L=orbital angular momentum</a:t>
            </a:r>
          </a:p>
          <a:p>
            <a:pPr>
              <a:defRPr b="1">
                <a:latin typeface="Calibri"/>
                <a:ea typeface="Calibri"/>
                <a:cs typeface="Calibri"/>
                <a:sym typeface="Calibri"/>
              </a:defRPr>
            </a:pPr>
            <a:r>
              <a:t> Angular momentum l</a:t>
            </a:r>
          </a:p>
          <a:p>
            <a:pPr/>
            <a:endParaRPr b="1">
              <a:latin typeface="Calibri"/>
              <a:ea typeface="Calibri"/>
              <a:cs typeface="Calibri"/>
              <a:sym typeface="Calibri"/>
            </a:endParaRPr>
          </a:p>
          <a:p>
            <a:pPr/>
            <a:r>
              <a:t>n=0, S</a:t>
            </a:r>
          </a:p>
          <a:p>
            <a:pPr/>
            <a:r>
              <a:t>N=1 P</a:t>
            </a:r>
          </a:p>
          <a:p>
            <a:pPr/>
          </a:p>
          <a:p>
            <a:pPr/>
            <a:r>
              <a:t>El problema es que N*(1535) es mas pesado, que el roper, entonces podemos pensar que hay una degeneración entre (n,l)=(1,0) y (0,1). Para poder explicar este problema de orden otras ideas han sido exploradas. La posibilidad de que el romper sea simplemente un bario hibrido, esto es dificil de pensar por que los hibridos mas ligeros tienen una masa de 1.8 GeV. Los experimentos en Jlab encontraron que el factor de forma de transicion del roper excibe un cero y es la primera vez que esto se observa en un factor de forma. La intaccion de contacto si produce un cero aproximadamente en 3, pero si usamos  una funcion de masa que es muy suave no produce este cero. Y dse si producen el cero. El cero en la interaccion de contacto se debe a las correlaciones de los diquarks y el 81% de esta masa viene de las correlaciones axial-vector. Esto nos sugiere estudiar el roper con una funcion de masa que dependa del momento usando las ecuaciones de Faddev.</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r>
              <a:t>Las SD o ecuaciones Gap describen como el propagador del quark es influenciado por la interaccion.Empezamos con las ecuaciones de Schwinger para el propagador del fermion, el primer diagrama representa el verice completo, el segundo es el diagrama a nivel arbol, el tercer diagrama nos muestra las correcciones al vertice al foton y al propagador fermionico. Con esto podemos escribir al propagador como en la ecuacion S sonde sigma es la autoenergia que se define como en la diapositiva. Para la interaccion de contacto usamos el siguiente ansatz, donde es importante notar que el propagador del gluon no depende del momento. Tambien haciendo uso de algunas definiciones encontramoos que la ecuacion GAP ES:</a:t>
            </a:r>
          </a:p>
          <a:p>
            <a:pPr/>
            <a:r>
              <a:t>LA INTEGRAL REPRESENTA UNA REGULARIZACION INVARIANTE DE POINCARE EN 4 DIMENSIONES. LAMBDA ES UNA ESCALA DE REGULARIZACION.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a:r>
              <a:t>Vemos que una interaccion de contacto es capaz de describir muy bien, las propiedades estaticas del pion.</a:t>
            </a:r>
          </a:p>
          <a:p>
            <a:pPr/>
          </a:p>
          <a:p>
            <a:pPr/>
          </a:p>
          <a:p>
            <a:pPr/>
            <a:r>
              <a:t>Sabemos que podemos representar al propagador del quark como: S con regularizacion deñ tiempo propio podemos encontrar una solucion para la funcion de masa, la cual a decir verdad ya no es una funcion si no una cantidad constante. Usando los valores fenomenologicos encontramos los siguientes valores.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p>
            <a:pPr/>
            <a:r>
              <a:t>El barion delts fue la primera resonancia  descubierta en reacciones piN. Tienen paridad positiva y spin =3/2 e isospin igual a 3/2. existen la ++,+,0,-</a:t>
            </a:r>
          </a:p>
          <a:p>
            <a:pPr/>
            <a:r>
              <a:t>Es la resonancia mas ligera es 30% mas pesada que la del nucleon. Su estructura electromagnetica requiere el estudio de 4 factores de forma, carga electrica, magnetic dipole, electric quadrupole, and magnetic octupole.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a:r>
              <a:t>Ahora para decribir partículas compuestas por quarks como piones se usa la ecuacion de Bethe Salpeter. Este diagrama nos muestra esta ecuacion. Gamma es la ampliud de Bethe Salpeter, la cual se define asi.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Las ecuaciones de Faddeev se encargan de estudiar todas las posibles interacciones entre tres quarks. Los terminos que mas contribuyen son 0+ y 1+ por que sus masas son mas pequeñas que las de los bariones y su paridad es comparada con la de los bariones.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sldImg"/>
          </p:nvPr>
        </p:nvSpPr>
        <p:spPr>
          <a:prstGeom prst="rect">
            <a:avLst/>
          </a:prstGeom>
        </p:spPr>
        <p:txBody>
          <a:bodyPr/>
          <a:lstStyle/>
          <a:p>
            <a:pPr/>
          </a:p>
        </p:txBody>
      </p:sp>
      <p:sp>
        <p:nvSpPr>
          <p:cNvPr id="262" name="Shape 262"/>
          <p:cNvSpPr/>
          <p:nvPr>
            <p:ph type="body" sz="quarter" idx="1"/>
          </p:nvPr>
        </p:nvSpPr>
        <p:spPr>
          <a:prstGeom prst="rect">
            <a:avLst/>
          </a:prstGeom>
        </p:spPr>
        <p:txBody>
          <a:bodyPr/>
          <a:lstStyle/>
          <a:p>
            <a:pPr/>
            <a:r>
              <a:t>La corriente electromagnetica del nucleon es una combinacion de F1 y F2. F1 es called the dirac form factor, because of its association with the matrix structure of the current for a pointlike fermion; y F2 is the Pauli form factor because is associated with an additional or anomaluos Pauli contribution to the particle`s magnetic moment.</a:t>
            </a:r>
          </a:p>
          <a:p>
            <a:pPr/>
          </a:p>
          <a:p>
            <a:pPr/>
          </a:p>
          <a:p>
            <a:pPr/>
            <a:r>
              <a:t>El calculo de la interaccion de contacto esta usando una funcion de masa para el quark vestido y una amplitud de Bethe-Salpeter para el diquark que es independiente del momento. Esta parametrizacion esta de acuerdo con qcd perturbativa y con los experimentos de Jlab.</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ph type="sldImg"/>
          </p:nvPr>
        </p:nvSpPr>
        <p:spPr>
          <a:prstGeom prst="rect">
            <a:avLst/>
          </a:prstGeom>
        </p:spPr>
        <p:txBody>
          <a:bodyPr/>
          <a:lstStyle/>
          <a:p>
            <a:pPr/>
          </a:p>
        </p:txBody>
      </p:sp>
      <p:sp>
        <p:nvSpPr>
          <p:cNvPr id="305" name="Shape 305"/>
          <p:cNvSpPr/>
          <p:nvPr>
            <p:ph type="body" sz="quarter" idx="1"/>
          </p:nvPr>
        </p:nvSpPr>
        <p:spPr>
          <a:prstGeom prst="rect">
            <a:avLst/>
          </a:prstGeom>
        </p:spPr>
        <p:txBody>
          <a:bodyPr/>
          <a:lstStyle/>
          <a:p>
            <a:pPr/>
            <a:r>
              <a:t>Simplifies or removes loop integrations.</a:t>
            </a:r>
          </a:p>
          <a:p>
            <a:pPr/>
            <a:r>
              <a:t>Simplifies tensor contractions</a:t>
            </a:r>
          </a:p>
          <a:p>
            <a:pPr/>
            <a:r>
              <a:t>Like all good aproximations, it makes many hard problems solvable.</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0" name="Shape 2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27" name="Shape 27"/>
          <p:cNvSpPr/>
          <p:nvPr/>
        </p:nvSpPr>
        <p:spPr>
          <a:xfrm>
            <a:off x="0" y="0"/>
            <a:ext cx="365125" cy="6854825"/>
          </a:xfrm>
          <a:prstGeom prst="rect">
            <a:avLst/>
          </a:prstGeom>
          <a:solidFill>
            <a:srgbClr val="FFFFFF"/>
          </a:solidFill>
          <a:ln w="12700">
            <a:miter lim="400000"/>
          </a:ln>
        </p:spPr>
        <p:txBody>
          <a:bodyPr lIns="45719" rIns="45719" anchor="ctr"/>
          <a:lstStyle/>
          <a:p>
            <a:pPr algn="l">
              <a:defRPr>
                <a:solidFill>
                  <a:srgbClr val="FFFFFF"/>
                </a:solidFill>
              </a:defRPr>
            </a:pPr>
          </a:p>
        </p:txBody>
      </p:sp>
      <p:sp>
        <p:nvSpPr>
          <p:cNvPr id="28" name="Shape 28"/>
          <p:cNvSpPr/>
          <p:nvPr/>
        </p:nvSpPr>
        <p:spPr>
          <a:xfrm>
            <a:off x="309562" y="681037"/>
            <a:ext cx="46039" cy="365126"/>
          </a:xfrm>
          <a:prstGeom prst="rect">
            <a:avLst/>
          </a:prstGeom>
          <a:solidFill>
            <a:srgbClr val="000000"/>
          </a:solidFill>
          <a:ln w="12700">
            <a:miter lim="400000"/>
          </a:ln>
        </p:spPr>
        <p:txBody>
          <a:bodyPr lIns="45719" rIns="45719" anchor="ctr"/>
          <a:lstStyle/>
          <a:p>
            <a:pPr algn="l">
              <a:defRPr>
                <a:solidFill>
                  <a:srgbClr val="FFFFFF"/>
                </a:solidFill>
              </a:defRPr>
            </a:pPr>
          </a:p>
        </p:txBody>
      </p:sp>
      <p:sp>
        <p:nvSpPr>
          <p:cNvPr id="29" name="Shape 29"/>
          <p:cNvSpPr/>
          <p:nvPr/>
        </p:nvSpPr>
        <p:spPr>
          <a:xfrm>
            <a:off x="268287" y="681037"/>
            <a:ext cx="28576" cy="365126"/>
          </a:xfrm>
          <a:prstGeom prst="rect">
            <a:avLst/>
          </a:prstGeom>
          <a:solidFill>
            <a:srgbClr val="000000"/>
          </a:solidFill>
          <a:ln w="12700">
            <a:miter lim="400000"/>
          </a:ln>
        </p:spPr>
        <p:txBody>
          <a:bodyPr lIns="45719" rIns="45719" anchor="ctr"/>
          <a:lstStyle/>
          <a:p>
            <a:pPr algn="l">
              <a:defRPr>
                <a:solidFill>
                  <a:srgbClr val="FFFFFF"/>
                </a:solidFill>
              </a:defRPr>
            </a:pPr>
          </a:p>
        </p:txBody>
      </p:sp>
      <p:sp>
        <p:nvSpPr>
          <p:cNvPr id="30" name="Shape 30"/>
          <p:cNvSpPr/>
          <p:nvPr/>
        </p:nvSpPr>
        <p:spPr>
          <a:xfrm>
            <a:off x="247650" y="681037"/>
            <a:ext cx="12700" cy="365126"/>
          </a:xfrm>
          <a:prstGeom prst="rect">
            <a:avLst/>
          </a:prstGeom>
          <a:solidFill>
            <a:srgbClr val="000000"/>
          </a:solidFill>
          <a:ln w="12700">
            <a:miter lim="400000"/>
          </a:ln>
        </p:spPr>
        <p:txBody>
          <a:bodyPr lIns="45719" rIns="45719" anchor="ctr"/>
          <a:lstStyle/>
          <a:p>
            <a:pPr algn="l">
              <a:defRPr>
                <a:solidFill>
                  <a:srgbClr val="FFFFFF"/>
                </a:solidFill>
              </a:defRPr>
            </a:pPr>
          </a:p>
        </p:txBody>
      </p:sp>
      <p:sp>
        <p:nvSpPr>
          <p:cNvPr id="31" name="Shape 31"/>
          <p:cNvSpPr/>
          <p:nvPr/>
        </p:nvSpPr>
        <p:spPr>
          <a:xfrm>
            <a:off x="219868" y="681037"/>
            <a:ext cx="12701" cy="365126"/>
          </a:xfrm>
          <a:prstGeom prst="rect">
            <a:avLst/>
          </a:prstGeom>
          <a:solidFill>
            <a:srgbClr val="000000"/>
          </a:solidFill>
          <a:ln w="12700">
            <a:miter lim="400000"/>
          </a:ln>
        </p:spPr>
        <p:txBody>
          <a:bodyPr lIns="45719" rIns="45719" anchor="ctr"/>
          <a:lstStyle/>
          <a:p>
            <a:pPr algn="l">
              <a:defRPr>
                <a:solidFill>
                  <a:srgbClr val="FFFFFF"/>
                </a:solidFill>
              </a:defRPr>
            </a:pPr>
          </a:p>
        </p:txBody>
      </p:sp>
      <p:sp>
        <p:nvSpPr>
          <p:cNvPr id="32" name="Shape 32"/>
          <p:cNvSpPr/>
          <p:nvPr/>
        </p:nvSpPr>
        <p:spPr>
          <a:xfrm>
            <a:off x="255587" y="5046662"/>
            <a:ext cx="73026" cy="1692276"/>
          </a:xfrm>
          <a:prstGeom prst="rect">
            <a:avLst/>
          </a:prstGeom>
          <a:solidFill>
            <a:schemeClr val="accent2"/>
          </a:solidFill>
          <a:ln w="12700">
            <a:miter lim="400000"/>
          </a:ln>
        </p:spPr>
        <p:txBody>
          <a:bodyPr lIns="45719" rIns="45719" anchor="ctr"/>
          <a:lstStyle/>
          <a:p>
            <a:pPr algn="l">
              <a:defRPr>
                <a:solidFill>
                  <a:srgbClr val="FFFFFF"/>
                </a:solidFill>
              </a:defRPr>
            </a:pPr>
          </a:p>
        </p:txBody>
      </p:sp>
      <p:sp>
        <p:nvSpPr>
          <p:cNvPr id="33" name="Shape 33"/>
          <p:cNvSpPr/>
          <p:nvPr/>
        </p:nvSpPr>
        <p:spPr>
          <a:xfrm>
            <a:off x="255587" y="4797425"/>
            <a:ext cx="73026" cy="228600"/>
          </a:xfrm>
          <a:prstGeom prst="rect">
            <a:avLst/>
          </a:prstGeom>
          <a:solidFill>
            <a:srgbClr val="FEB80A"/>
          </a:solidFill>
          <a:ln w="12700">
            <a:miter lim="400000"/>
          </a:ln>
        </p:spPr>
        <p:txBody>
          <a:bodyPr lIns="45719" rIns="45719" anchor="ctr"/>
          <a:lstStyle/>
          <a:p>
            <a:pPr algn="l">
              <a:defRPr>
                <a:solidFill>
                  <a:srgbClr val="FFFFFF"/>
                </a:solidFill>
              </a:defRPr>
            </a:pPr>
          </a:p>
        </p:txBody>
      </p:sp>
      <p:sp>
        <p:nvSpPr>
          <p:cNvPr id="34" name="Shape 34"/>
          <p:cNvSpPr/>
          <p:nvPr/>
        </p:nvSpPr>
        <p:spPr>
          <a:xfrm>
            <a:off x="255587" y="4637087"/>
            <a:ext cx="73026" cy="138113"/>
          </a:xfrm>
          <a:prstGeom prst="rect">
            <a:avLst/>
          </a:prstGeom>
          <a:solidFill>
            <a:srgbClr val="4E5B6F"/>
          </a:solidFill>
          <a:ln w="12700">
            <a:miter lim="400000"/>
          </a:ln>
        </p:spPr>
        <p:txBody>
          <a:bodyPr lIns="45719" rIns="45719" anchor="ctr"/>
          <a:lstStyle/>
          <a:p>
            <a:pPr algn="l">
              <a:defRPr>
                <a:solidFill>
                  <a:srgbClr val="FFFFFF"/>
                </a:solidFill>
              </a:defRPr>
            </a:pPr>
          </a:p>
        </p:txBody>
      </p:sp>
      <p:sp>
        <p:nvSpPr>
          <p:cNvPr id="35" name="Shape 35"/>
          <p:cNvSpPr/>
          <p:nvPr/>
        </p:nvSpPr>
        <p:spPr>
          <a:xfrm>
            <a:off x="255587" y="4541837"/>
            <a:ext cx="73026" cy="74613"/>
          </a:xfrm>
          <a:prstGeom prst="rect">
            <a:avLst/>
          </a:prstGeom>
          <a:solidFill>
            <a:schemeClr val="accent2"/>
          </a:solidFill>
          <a:ln w="12700">
            <a:miter lim="400000"/>
          </a:ln>
        </p:spPr>
        <p:txBody>
          <a:bodyPr lIns="45719" rIns="45719" anchor="ctr"/>
          <a:lstStyle/>
          <a:p>
            <a:pPr algn="l">
              <a:defRPr>
                <a:solidFill>
                  <a:srgbClr val="FFFFFF"/>
                </a:solidFill>
              </a:defRPr>
            </a:pPr>
          </a:p>
        </p:txBody>
      </p:sp>
      <p:sp>
        <p:nvSpPr>
          <p:cNvPr id="36" name="Shape 36"/>
          <p:cNvSpPr/>
          <p:nvPr>
            <p:ph type="title"/>
          </p:nvPr>
        </p:nvSpPr>
        <p:spPr>
          <a:xfrm>
            <a:off x="914400" y="512762"/>
            <a:ext cx="7772400" cy="914401"/>
          </a:xfrm>
          <a:prstGeom prst="rect">
            <a:avLst/>
          </a:prstGeom>
        </p:spPr>
        <p:txBody>
          <a:bodyPr>
            <a:normAutofit fontScale="100000" lnSpcReduction="0"/>
          </a:bodyPr>
          <a:lstStyle/>
          <a:p>
            <a:pPr/>
            <a:r>
              <a:t>Title Text</a:t>
            </a:r>
          </a:p>
        </p:txBody>
      </p:sp>
      <p:sp>
        <p:nvSpPr>
          <p:cNvPr id="37" name="Shape 37"/>
          <p:cNvSpPr/>
          <p:nvPr>
            <p:ph type="body" idx="1"/>
          </p:nvPr>
        </p:nvSpPr>
        <p:spPr>
          <a:xfrm>
            <a:off x="914400" y="1784350"/>
            <a:ext cx="7772400" cy="45720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8" name="Shape 3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5" name="Shape 45"/>
          <p:cNvSpPr/>
          <p:nvPr/>
        </p:nvSpPr>
        <p:spPr>
          <a:xfrm>
            <a:off x="4829175" y="2139950"/>
            <a:ext cx="4321175" cy="4724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5684" y="9755"/>
                </a:lnTo>
                <a:lnTo>
                  <a:pt x="21600" y="0"/>
                </a:lnTo>
                <a:lnTo>
                  <a:pt x="21600" y="348"/>
                </a:lnTo>
                <a:lnTo>
                  <a:pt x="5874" y="9915"/>
                </a:lnTo>
                <a:lnTo>
                  <a:pt x="379" y="21600"/>
                </a:lnTo>
                <a:close/>
              </a:path>
            </a:pathLst>
          </a:custGeom>
          <a:ln w="3175">
            <a:solidFill>
              <a:schemeClr val="accent2">
                <a:alpha val="52940"/>
              </a:schemeClr>
            </a:solidFill>
          </a:ln>
        </p:spPr>
        <p:txBody>
          <a:bodyPr lIns="45719" rIns="45719"/>
          <a:lstStyle/>
          <a:p>
            <a:pPr>
              <a:defRPr>
                <a:solidFill>
                  <a:srgbClr val="FFFFFF"/>
                </a:solidFill>
                <a:latin typeface="Arial"/>
                <a:ea typeface="Arial"/>
                <a:cs typeface="Arial"/>
                <a:sym typeface="Arial"/>
              </a:defRPr>
            </a:pPr>
          </a:p>
        </p:txBody>
      </p:sp>
      <p:sp>
        <p:nvSpPr>
          <p:cNvPr id="46" name="Shape 46"/>
          <p:cNvSpPr/>
          <p:nvPr/>
        </p:nvSpPr>
        <p:spPr>
          <a:xfrm>
            <a:off x="374650" y="0"/>
            <a:ext cx="5513388" cy="66151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349"/>
                </a:moveTo>
                <a:lnTo>
                  <a:pt x="0" y="21600"/>
                </a:lnTo>
                <a:lnTo>
                  <a:pt x="21600" y="13814"/>
                </a:lnTo>
                <a:lnTo>
                  <a:pt x="17753" y="0"/>
                </a:lnTo>
                <a:lnTo>
                  <a:pt x="17458" y="0"/>
                </a:lnTo>
                <a:lnTo>
                  <a:pt x="21360" y="13704"/>
                </a:lnTo>
                <a:lnTo>
                  <a:pt x="0" y="21349"/>
                </a:lnTo>
                <a:close/>
              </a:path>
            </a:pathLst>
          </a:custGeom>
          <a:ln w="3175">
            <a:solidFill>
              <a:schemeClr val="accent2">
                <a:alpha val="52940"/>
              </a:schemeClr>
            </a:solidFill>
          </a:ln>
        </p:spPr>
        <p:txBody>
          <a:bodyPr lIns="45719" rIns="45719"/>
          <a:lstStyle/>
          <a:p>
            <a:pPr>
              <a:defRPr>
                <a:solidFill>
                  <a:srgbClr val="FFFFFF"/>
                </a:solidFill>
                <a:latin typeface="Arial"/>
                <a:ea typeface="Arial"/>
                <a:cs typeface="Arial"/>
                <a:sym typeface="Arial"/>
              </a:defRPr>
            </a:pPr>
          </a:p>
        </p:txBody>
      </p:sp>
      <p:sp>
        <p:nvSpPr>
          <p:cNvPr id="47" name="Shape 47"/>
          <p:cNvSpPr/>
          <p:nvPr/>
        </p:nvSpPr>
        <p:spPr>
          <a:xfrm rot="5236414">
            <a:off x="4461668" y="1483518"/>
            <a:ext cx="4114801" cy="11890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0" y="771"/>
                </a:lnTo>
                <a:lnTo>
                  <a:pt x="0" y="0"/>
                </a:lnTo>
                <a:close/>
              </a:path>
            </a:pathLst>
          </a:custGeom>
          <a:solidFill>
            <a:srgbClr val="586986">
              <a:alpha val="30195"/>
            </a:srgbClr>
          </a:solidFill>
          <a:ln w="12700">
            <a:miter lim="400000"/>
          </a:ln>
        </p:spPr>
        <p:txBody>
          <a:bodyPr lIns="45719" rIns="45719"/>
          <a:lstStyle/>
          <a:p>
            <a:pPr>
              <a:defRPr>
                <a:solidFill>
                  <a:srgbClr val="FFFFFF"/>
                </a:solidFill>
                <a:latin typeface="Arial"/>
                <a:ea typeface="Arial"/>
                <a:cs typeface="Arial"/>
                <a:sym typeface="Arial"/>
              </a:defRPr>
            </a:pPr>
          </a:p>
        </p:txBody>
      </p:sp>
      <p:sp>
        <p:nvSpPr>
          <p:cNvPr id="48" name="Shape 48"/>
          <p:cNvSpPr/>
          <p:nvPr/>
        </p:nvSpPr>
        <p:spPr>
          <a:xfrm>
            <a:off x="5943600" y="0"/>
            <a:ext cx="2743200" cy="4267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800" y="0"/>
                </a:moveTo>
                <a:lnTo>
                  <a:pt x="21600" y="0"/>
                </a:lnTo>
                <a:lnTo>
                  <a:pt x="0" y="21600"/>
                </a:lnTo>
                <a:lnTo>
                  <a:pt x="13800" y="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p>
        </p:txBody>
      </p:sp>
      <p:sp>
        <p:nvSpPr>
          <p:cNvPr id="49" name="Shape 49"/>
          <p:cNvSpPr/>
          <p:nvPr/>
        </p:nvSpPr>
        <p:spPr>
          <a:xfrm>
            <a:off x="5943600" y="4267200"/>
            <a:ext cx="3200400" cy="1143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7200"/>
                </a:lnTo>
                <a:lnTo>
                  <a:pt x="21600" y="21600"/>
                </a:lnTo>
                <a:lnTo>
                  <a:pt x="0" y="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p>
        </p:txBody>
      </p:sp>
      <p:sp>
        <p:nvSpPr>
          <p:cNvPr id="50" name="Shape 50"/>
          <p:cNvSpPr/>
          <p:nvPr/>
        </p:nvSpPr>
        <p:spPr>
          <a:xfrm>
            <a:off x="5943600" y="0"/>
            <a:ext cx="1371600" cy="4267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lnTo>
                  <a:pt x="19200" y="0"/>
                </a:lnTo>
                <a:lnTo>
                  <a:pt x="21600" y="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p>
        </p:txBody>
      </p:sp>
      <p:sp>
        <p:nvSpPr>
          <p:cNvPr id="51" name="Shape 51"/>
          <p:cNvSpPr/>
          <p:nvPr/>
        </p:nvSpPr>
        <p:spPr>
          <a:xfrm>
            <a:off x="5948362" y="4246562"/>
            <a:ext cx="2090738" cy="2611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565" y="21600"/>
                </a:moveTo>
                <a:lnTo>
                  <a:pt x="21600" y="21600"/>
                </a:lnTo>
                <a:lnTo>
                  <a:pt x="0" y="0"/>
                </a:lnTo>
                <a:lnTo>
                  <a:pt x="17565" y="2160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p>
        </p:txBody>
      </p:sp>
      <p:sp>
        <p:nvSpPr>
          <p:cNvPr id="52" name="Shape 52"/>
          <p:cNvSpPr/>
          <p:nvPr/>
        </p:nvSpPr>
        <p:spPr>
          <a:xfrm>
            <a:off x="5943600" y="4267200"/>
            <a:ext cx="1600200" cy="2590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lnTo>
                  <a:pt x="20571" y="21600"/>
                </a:lnTo>
                <a:lnTo>
                  <a:pt x="21600" y="2160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p>
        </p:txBody>
      </p:sp>
      <p:sp>
        <p:nvSpPr>
          <p:cNvPr id="53" name="Shape 53"/>
          <p:cNvSpPr/>
          <p:nvPr/>
        </p:nvSpPr>
        <p:spPr>
          <a:xfrm>
            <a:off x="5943600" y="1371600"/>
            <a:ext cx="3200400" cy="2895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705"/>
                </a:lnTo>
                <a:lnTo>
                  <a:pt x="0" y="21600"/>
                </a:lnTo>
                <a:lnTo>
                  <a:pt x="21600" y="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p>
        </p:txBody>
      </p:sp>
      <p:sp>
        <p:nvSpPr>
          <p:cNvPr id="54" name="Shape 54"/>
          <p:cNvSpPr/>
          <p:nvPr/>
        </p:nvSpPr>
        <p:spPr>
          <a:xfrm>
            <a:off x="5943600" y="1752600"/>
            <a:ext cx="3200400" cy="2514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1600"/>
                </a:lnTo>
                <a:lnTo>
                  <a:pt x="21600" y="655"/>
                </a:lnTo>
                <a:lnTo>
                  <a:pt x="21600" y="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p>
        </p:txBody>
      </p:sp>
      <p:sp>
        <p:nvSpPr>
          <p:cNvPr id="55" name="Shape 55"/>
          <p:cNvSpPr/>
          <p:nvPr/>
        </p:nvSpPr>
        <p:spPr>
          <a:xfrm>
            <a:off x="990600" y="4267200"/>
            <a:ext cx="4953000" cy="2590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7311" y="21600"/>
                </a:lnTo>
                <a:lnTo>
                  <a:pt x="0" y="2160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p>
        </p:txBody>
      </p:sp>
      <p:sp>
        <p:nvSpPr>
          <p:cNvPr id="56" name="Shape 56"/>
          <p:cNvSpPr/>
          <p:nvPr/>
        </p:nvSpPr>
        <p:spPr>
          <a:xfrm>
            <a:off x="533400" y="4267200"/>
            <a:ext cx="5334000" cy="2590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926" y="21600"/>
                </a:lnTo>
                <a:lnTo>
                  <a:pt x="0" y="2160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p>
        </p:txBody>
      </p:sp>
      <p:sp>
        <p:nvSpPr>
          <p:cNvPr id="57" name="Shape 57"/>
          <p:cNvSpPr/>
          <p:nvPr/>
        </p:nvSpPr>
        <p:spPr>
          <a:xfrm>
            <a:off x="366712" y="2438400"/>
            <a:ext cx="5562601" cy="1828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0" y="7200"/>
                </a:lnTo>
                <a:lnTo>
                  <a:pt x="0" y="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p>
        </p:txBody>
      </p:sp>
      <p:sp>
        <p:nvSpPr>
          <p:cNvPr id="58" name="Shape 58"/>
          <p:cNvSpPr/>
          <p:nvPr/>
        </p:nvSpPr>
        <p:spPr>
          <a:xfrm>
            <a:off x="366712" y="2133600"/>
            <a:ext cx="5638801" cy="2133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0" y="771"/>
                </a:lnTo>
                <a:lnTo>
                  <a:pt x="0" y="0"/>
                </a:lnTo>
                <a:close/>
              </a:path>
            </a:pathLst>
          </a:custGeom>
          <a:solidFill>
            <a:srgbClr val="556989">
              <a:alpha val="30195"/>
            </a:srgbClr>
          </a:solidFill>
          <a:ln w="12700">
            <a:miter lim="400000"/>
          </a:ln>
        </p:spPr>
        <p:txBody>
          <a:bodyPr lIns="45719" rIns="45719"/>
          <a:lstStyle/>
          <a:p>
            <a:pPr>
              <a:defRPr>
                <a:solidFill>
                  <a:srgbClr val="FFFFFF"/>
                </a:solidFill>
                <a:latin typeface="Arial"/>
                <a:ea typeface="Arial"/>
                <a:cs typeface="Arial"/>
                <a:sym typeface="Arial"/>
              </a:defRPr>
            </a:pPr>
          </a:p>
        </p:txBody>
      </p:sp>
      <p:sp>
        <p:nvSpPr>
          <p:cNvPr id="59" name="Shape 59"/>
          <p:cNvSpPr/>
          <p:nvPr/>
        </p:nvSpPr>
        <p:spPr>
          <a:xfrm>
            <a:off x="4572000" y="4267200"/>
            <a:ext cx="1371600" cy="2590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400" y="21600"/>
                </a:lnTo>
                <a:lnTo>
                  <a:pt x="21600" y="0"/>
                </a:lnTo>
                <a:lnTo>
                  <a:pt x="0" y="21600"/>
                </a:lnTo>
                <a:close/>
              </a:path>
            </a:pathLst>
          </a:custGeom>
          <a:solidFill>
            <a:srgbClr val="586986">
              <a:alpha val="30195"/>
            </a:srgbClr>
          </a:solidFill>
          <a:ln w="12700">
            <a:miter lim="400000"/>
          </a:ln>
        </p:spPr>
        <p:txBody>
          <a:bodyPr lIns="45719" rIns="45719"/>
          <a:lstStyle/>
          <a:p>
            <a:pPr>
              <a:defRPr>
                <a:solidFill>
                  <a:srgbClr val="FFFFFF"/>
                </a:solidFill>
                <a:latin typeface="Arial"/>
                <a:ea typeface="Arial"/>
                <a:cs typeface="Arial"/>
                <a:sym typeface="Arial"/>
              </a:defRPr>
            </a:pPr>
          </a:p>
        </p:txBody>
      </p:sp>
      <p:sp>
        <p:nvSpPr>
          <p:cNvPr id="60" name="Shape 60"/>
          <p:cNvSpPr/>
          <p:nvPr/>
        </p:nvSpPr>
        <p:spPr>
          <a:xfrm>
            <a:off x="363537" y="401637"/>
            <a:ext cx="8504238" cy="887413"/>
          </a:xfrm>
          <a:prstGeom prst="rect">
            <a:avLst/>
          </a:prstGeom>
          <a:solidFill>
            <a:srgbClr val="586986">
              <a:alpha val="39999"/>
            </a:srgbClr>
          </a:solidFill>
          <a:ln w="12700">
            <a:miter lim="400000"/>
          </a:ln>
        </p:spPr>
        <p:txBody>
          <a:bodyPr lIns="45719" rIns="45719" anchor="ctr"/>
          <a:lstStyle/>
          <a:p>
            <a:pPr algn="l">
              <a:defRPr>
                <a:solidFill>
                  <a:srgbClr val="FFFFFF"/>
                </a:solidFill>
              </a:defRPr>
            </a:pPr>
          </a:p>
        </p:txBody>
      </p:sp>
      <p:sp>
        <p:nvSpPr>
          <p:cNvPr id="61" name="Shape 61"/>
          <p:cNvSpPr/>
          <p:nvPr/>
        </p:nvSpPr>
        <p:spPr>
          <a:xfrm flipH="1">
            <a:off x="371475" y="681037"/>
            <a:ext cx="26988" cy="365126"/>
          </a:xfrm>
          <a:prstGeom prst="rect">
            <a:avLst/>
          </a:prstGeom>
          <a:solidFill>
            <a:srgbClr val="000000"/>
          </a:solidFill>
          <a:ln w="12700">
            <a:miter lim="400000"/>
          </a:ln>
        </p:spPr>
        <p:txBody>
          <a:bodyPr lIns="45719" rIns="45719" anchor="ctr"/>
          <a:lstStyle/>
          <a:p>
            <a:pPr algn="l">
              <a:defRPr>
                <a:solidFill>
                  <a:srgbClr val="FFFFFF"/>
                </a:solidFill>
              </a:defRPr>
            </a:pPr>
          </a:p>
        </p:txBody>
      </p:sp>
      <p:sp>
        <p:nvSpPr>
          <p:cNvPr id="62" name="Shape 62"/>
          <p:cNvSpPr/>
          <p:nvPr/>
        </p:nvSpPr>
        <p:spPr>
          <a:xfrm flipH="1">
            <a:off x="411162" y="681037"/>
            <a:ext cx="26988" cy="365126"/>
          </a:xfrm>
          <a:prstGeom prst="rect">
            <a:avLst/>
          </a:prstGeom>
          <a:solidFill>
            <a:srgbClr val="000000"/>
          </a:solidFill>
          <a:ln w="12700">
            <a:miter lim="400000"/>
          </a:ln>
        </p:spPr>
        <p:txBody>
          <a:bodyPr lIns="45719" rIns="45719" anchor="ctr"/>
          <a:lstStyle/>
          <a:p>
            <a:pPr algn="l">
              <a:defRPr>
                <a:solidFill>
                  <a:srgbClr val="FFFFFF"/>
                </a:solidFill>
              </a:defRPr>
            </a:pPr>
          </a:p>
        </p:txBody>
      </p:sp>
      <p:sp>
        <p:nvSpPr>
          <p:cNvPr id="63" name="Shape 63"/>
          <p:cNvSpPr/>
          <p:nvPr/>
        </p:nvSpPr>
        <p:spPr>
          <a:xfrm flipH="1">
            <a:off x="446087" y="681037"/>
            <a:ext cx="12701" cy="365126"/>
          </a:xfrm>
          <a:prstGeom prst="rect">
            <a:avLst/>
          </a:prstGeom>
          <a:solidFill>
            <a:srgbClr val="000000"/>
          </a:solidFill>
          <a:ln w="12700">
            <a:miter lim="400000"/>
          </a:ln>
        </p:spPr>
        <p:txBody>
          <a:bodyPr lIns="45719" rIns="45719" anchor="ctr"/>
          <a:lstStyle/>
          <a:p>
            <a:pPr algn="l">
              <a:defRPr>
                <a:solidFill>
                  <a:srgbClr val="FFFFFF"/>
                </a:solidFill>
              </a:defRPr>
            </a:pPr>
          </a:p>
        </p:txBody>
      </p:sp>
      <p:sp>
        <p:nvSpPr>
          <p:cNvPr id="64" name="Shape 64"/>
          <p:cNvSpPr/>
          <p:nvPr/>
        </p:nvSpPr>
        <p:spPr>
          <a:xfrm flipH="1">
            <a:off x="474662" y="681037"/>
            <a:ext cx="12701" cy="365126"/>
          </a:xfrm>
          <a:prstGeom prst="rect">
            <a:avLst/>
          </a:prstGeom>
          <a:solidFill>
            <a:srgbClr val="000000"/>
          </a:solidFill>
          <a:ln w="12700">
            <a:miter lim="400000"/>
          </a:ln>
        </p:spPr>
        <p:txBody>
          <a:bodyPr lIns="45719" rIns="45719" anchor="ctr"/>
          <a:lstStyle/>
          <a:p>
            <a:pPr algn="l">
              <a:defRPr>
                <a:solidFill>
                  <a:srgbClr val="FFFFFF"/>
                </a:solidFill>
              </a:defRPr>
            </a:pPr>
          </a:p>
        </p:txBody>
      </p:sp>
      <p:sp>
        <p:nvSpPr>
          <p:cNvPr id="65" name="Shape 65"/>
          <p:cNvSpPr/>
          <p:nvPr/>
        </p:nvSpPr>
        <p:spPr>
          <a:xfrm>
            <a:off x="500062" y="681037"/>
            <a:ext cx="36514" cy="365126"/>
          </a:xfrm>
          <a:prstGeom prst="rect">
            <a:avLst/>
          </a:prstGeom>
          <a:solidFill>
            <a:srgbClr val="000000"/>
          </a:solidFill>
          <a:ln w="12700">
            <a:miter lim="400000"/>
          </a:ln>
        </p:spPr>
        <p:txBody>
          <a:bodyPr lIns="45719" rIns="45719" anchor="ctr"/>
          <a:lstStyle/>
          <a:p>
            <a:pPr algn="l">
              <a:defRPr>
                <a:solidFill>
                  <a:srgbClr val="FFFFFF"/>
                </a:solidFill>
              </a:defRPr>
            </a:pPr>
          </a:p>
        </p:txBody>
      </p:sp>
      <p:sp>
        <p:nvSpPr>
          <p:cNvPr id="66" name="Shape 66"/>
          <p:cNvSpPr/>
          <p:nvPr>
            <p:ph type="title"/>
          </p:nvPr>
        </p:nvSpPr>
        <p:spPr>
          <a:xfrm>
            <a:off x="914400" y="512762"/>
            <a:ext cx="7772400" cy="914401"/>
          </a:xfrm>
          <a:prstGeom prst="rect">
            <a:avLst/>
          </a:prstGeom>
        </p:spPr>
        <p:txBody>
          <a:bodyPr>
            <a:normAutofit fontScale="100000" lnSpcReduction="0"/>
          </a:bodyPr>
          <a:lstStyle/>
          <a:p>
            <a:pPr/>
            <a:r>
              <a:t>Title Text</a:t>
            </a:r>
          </a:p>
        </p:txBody>
      </p:sp>
      <p:sp>
        <p:nvSpPr>
          <p:cNvPr id="67" name="Shape 67"/>
          <p:cNvSpPr/>
          <p:nvPr>
            <p:ph type="body" idx="1"/>
          </p:nvPr>
        </p:nvSpPr>
        <p:spPr>
          <a:xfrm>
            <a:off x="914400" y="1784350"/>
            <a:ext cx="7772400" cy="45720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75" name="Shape 75"/>
          <p:cNvSpPr/>
          <p:nvPr>
            <p:ph type="title"/>
          </p:nvPr>
        </p:nvSpPr>
        <p:spPr>
          <a:xfrm>
            <a:off x="914400" y="512762"/>
            <a:ext cx="7772400" cy="914401"/>
          </a:xfrm>
          <a:prstGeom prst="rect">
            <a:avLst/>
          </a:prstGeom>
        </p:spPr>
        <p:txBody>
          <a:bodyPr>
            <a:normAutofit fontScale="100000" lnSpcReduction="0"/>
          </a:bodyPr>
          <a:lstStyle/>
          <a:p>
            <a:pPr/>
            <a:r>
              <a:t>Title Text</a:t>
            </a:r>
          </a:p>
        </p:txBody>
      </p:sp>
      <p:sp>
        <p:nvSpPr>
          <p:cNvPr id="76" name="Shape 76"/>
          <p:cNvSpPr/>
          <p:nvPr>
            <p:ph type="body" idx="1"/>
          </p:nvPr>
        </p:nvSpPr>
        <p:spPr>
          <a:xfrm>
            <a:off x="914400" y="1784350"/>
            <a:ext cx="7772400" cy="45720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7" name="Shape 7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84" name="Shape 84"/>
          <p:cNvSpPr/>
          <p:nvPr/>
        </p:nvSpPr>
        <p:spPr>
          <a:xfrm>
            <a:off x="0" y="401637"/>
            <a:ext cx="8867775" cy="887413"/>
          </a:xfrm>
          <a:prstGeom prst="rect">
            <a:avLst/>
          </a:prstGeom>
          <a:solidFill>
            <a:srgbClr val="586986">
              <a:alpha val="39999"/>
            </a:srgbClr>
          </a:solidFill>
          <a:ln w="12700">
            <a:miter lim="400000"/>
          </a:ln>
        </p:spPr>
        <p:txBody>
          <a:bodyPr lIns="45719" rIns="45719" anchor="ctr"/>
          <a:lstStyle/>
          <a:p>
            <a:pPr algn="l">
              <a:defRPr>
                <a:solidFill>
                  <a:srgbClr val="FFFFFF"/>
                </a:solidFill>
              </a:defRPr>
            </a:pPr>
          </a:p>
        </p:txBody>
      </p:sp>
      <p:sp>
        <p:nvSpPr>
          <p:cNvPr id="85" name="Shape 85"/>
          <p:cNvSpPr/>
          <p:nvPr/>
        </p:nvSpPr>
        <p:spPr>
          <a:xfrm>
            <a:off x="87312" y="681037"/>
            <a:ext cx="46039" cy="365126"/>
          </a:xfrm>
          <a:prstGeom prst="rect">
            <a:avLst/>
          </a:prstGeom>
          <a:solidFill>
            <a:srgbClr val="4E5B6F"/>
          </a:solidFill>
          <a:ln w="12700">
            <a:miter lim="400000"/>
          </a:ln>
        </p:spPr>
        <p:txBody>
          <a:bodyPr lIns="45719" rIns="45719" anchor="ctr"/>
          <a:lstStyle/>
          <a:p>
            <a:pPr algn="l">
              <a:defRPr>
                <a:solidFill>
                  <a:srgbClr val="FFFFFF"/>
                </a:solidFill>
              </a:defRPr>
            </a:pPr>
          </a:p>
        </p:txBody>
      </p:sp>
      <p:sp>
        <p:nvSpPr>
          <p:cNvPr id="86" name="Shape 86"/>
          <p:cNvSpPr/>
          <p:nvPr/>
        </p:nvSpPr>
        <p:spPr>
          <a:xfrm>
            <a:off x="47625" y="681037"/>
            <a:ext cx="26988" cy="365126"/>
          </a:xfrm>
          <a:prstGeom prst="rect">
            <a:avLst/>
          </a:prstGeom>
          <a:solidFill>
            <a:srgbClr val="4E5B6F"/>
          </a:solidFill>
          <a:ln w="12700">
            <a:miter lim="400000"/>
          </a:ln>
        </p:spPr>
        <p:txBody>
          <a:bodyPr lIns="45719" rIns="45719" anchor="ctr"/>
          <a:lstStyle/>
          <a:p>
            <a:pPr algn="l">
              <a:defRPr>
                <a:solidFill>
                  <a:srgbClr val="FFFFFF"/>
                </a:solidFill>
              </a:defRPr>
            </a:pPr>
          </a:p>
        </p:txBody>
      </p:sp>
      <p:sp>
        <p:nvSpPr>
          <p:cNvPr id="87" name="Shape 87"/>
          <p:cNvSpPr/>
          <p:nvPr/>
        </p:nvSpPr>
        <p:spPr>
          <a:xfrm>
            <a:off x="26987" y="681037"/>
            <a:ext cx="12701" cy="365126"/>
          </a:xfrm>
          <a:prstGeom prst="rect">
            <a:avLst/>
          </a:prstGeom>
          <a:solidFill>
            <a:srgbClr val="4E5B6F"/>
          </a:solidFill>
          <a:ln w="12700">
            <a:miter lim="400000"/>
          </a:ln>
        </p:spPr>
        <p:txBody>
          <a:bodyPr lIns="45719" rIns="45719" anchor="ctr"/>
          <a:lstStyle/>
          <a:p>
            <a:pPr algn="l">
              <a:defRPr>
                <a:solidFill>
                  <a:srgbClr val="FFFFFF"/>
                </a:solidFill>
              </a:defRPr>
            </a:pPr>
          </a:p>
        </p:txBody>
      </p:sp>
      <p:sp>
        <p:nvSpPr>
          <p:cNvPr id="88" name="Shape 88"/>
          <p:cNvSpPr/>
          <p:nvPr/>
        </p:nvSpPr>
        <p:spPr>
          <a:xfrm>
            <a:off x="-1588" y="681037"/>
            <a:ext cx="12701" cy="365126"/>
          </a:xfrm>
          <a:prstGeom prst="rect">
            <a:avLst/>
          </a:prstGeom>
          <a:solidFill>
            <a:srgbClr val="4E5B6F"/>
          </a:solidFill>
          <a:ln w="12700">
            <a:miter lim="400000"/>
          </a:ln>
        </p:spPr>
        <p:txBody>
          <a:bodyPr lIns="45719" rIns="45719" anchor="ctr"/>
          <a:lstStyle/>
          <a:p>
            <a:pPr algn="l">
              <a:defRPr>
                <a:solidFill>
                  <a:srgbClr val="FFFFFF"/>
                </a:solidFill>
              </a:defRPr>
            </a:pPr>
          </a:p>
        </p:txBody>
      </p:sp>
      <p:sp>
        <p:nvSpPr>
          <p:cNvPr id="89" name="Shape 89"/>
          <p:cNvSpPr/>
          <p:nvPr/>
        </p:nvSpPr>
        <p:spPr>
          <a:xfrm flipH="1">
            <a:off x="149225" y="681037"/>
            <a:ext cx="28575" cy="365126"/>
          </a:xfrm>
          <a:prstGeom prst="rect">
            <a:avLst/>
          </a:prstGeom>
          <a:solidFill>
            <a:srgbClr val="4E5B6F"/>
          </a:solidFill>
          <a:ln w="12700">
            <a:miter lim="400000"/>
          </a:ln>
        </p:spPr>
        <p:txBody>
          <a:bodyPr lIns="45719" rIns="45719" anchor="ctr"/>
          <a:lstStyle/>
          <a:p>
            <a:pPr algn="l">
              <a:defRPr>
                <a:solidFill>
                  <a:srgbClr val="FFFFFF"/>
                </a:solidFill>
              </a:defRPr>
            </a:pPr>
          </a:p>
        </p:txBody>
      </p:sp>
      <p:sp>
        <p:nvSpPr>
          <p:cNvPr id="90" name="Shape 90"/>
          <p:cNvSpPr/>
          <p:nvPr/>
        </p:nvSpPr>
        <p:spPr>
          <a:xfrm flipH="1">
            <a:off x="188912" y="681037"/>
            <a:ext cx="28576" cy="365126"/>
          </a:xfrm>
          <a:prstGeom prst="rect">
            <a:avLst/>
          </a:prstGeom>
          <a:solidFill>
            <a:srgbClr val="4E5B6F"/>
          </a:solidFill>
          <a:ln w="12700">
            <a:miter lim="400000"/>
          </a:ln>
        </p:spPr>
        <p:txBody>
          <a:bodyPr lIns="45719" rIns="45719" anchor="ctr"/>
          <a:lstStyle/>
          <a:p>
            <a:pPr algn="l">
              <a:defRPr>
                <a:solidFill>
                  <a:srgbClr val="FFFFFF"/>
                </a:solidFill>
              </a:defRPr>
            </a:pPr>
          </a:p>
        </p:txBody>
      </p:sp>
      <p:sp>
        <p:nvSpPr>
          <p:cNvPr id="91" name="Shape 91"/>
          <p:cNvSpPr/>
          <p:nvPr/>
        </p:nvSpPr>
        <p:spPr>
          <a:xfrm flipH="1">
            <a:off x="225425" y="681037"/>
            <a:ext cx="12700" cy="365126"/>
          </a:xfrm>
          <a:prstGeom prst="rect">
            <a:avLst/>
          </a:prstGeom>
          <a:solidFill>
            <a:srgbClr val="4E5B6F"/>
          </a:solidFill>
          <a:ln w="12700">
            <a:miter lim="400000"/>
          </a:ln>
        </p:spPr>
        <p:txBody>
          <a:bodyPr lIns="45719" rIns="45719" anchor="ctr"/>
          <a:lstStyle/>
          <a:p>
            <a:pPr algn="l">
              <a:defRPr>
                <a:solidFill>
                  <a:srgbClr val="FFFFFF"/>
                </a:solidFill>
              </a:defRPr>
            </a:pPr>
          </a:p>
        </p:txBody>
      </p:sp>
      <p:sp>
        <p:nvSpPr>
          <p:cNvPr id="92" name="Shape 92"/>
          <p:cNvSpPr/>
          <p:nvPr/>
        </p:nvSpPr>
        <p:spPr>
          <a:xfrm flipH="1">
            <a:off x="253206" y="681037"/>
            <a:ext cx="12701" cy="365126"/>
          </a:xfrm>
          <a:prstGeom prst="rect">
            <a:avLst/>
          </a:prstGeom>
          <a:solidFill>
            <a:srgbClr val="4E5B6F"/>
          </a:solidFill>
          <a:ln w="12700">
            <a:miter lim="400000"/>
          </a:ln>
        </p:spPr>
        <p:txBody>
          <a:bodyPr lIns="45719" rIns="45719" anchor="ctr"/>
          <a:lstStyle/>
          <a:p>
            <a:pPr algn="l">
              <a:defRPr>
                <a:solidFill>
                  <a:srgbClr val="FFFFFF"/>
                </a:solidFill>
              </a:defRPr>
            </a:pPr>
          </a:p>
        </p:txBody>
      </p:sp>
      <p:sp>
        <p:nvSpPr>
          <p:cNvPr id="93" name="Shape 93"/>
          <p:cNvSpPr/>
          <p:nvPr/>
        </p:nvSpPr>
        <p:spPr>
          <a:xfrm>
            <a:off x="279400" y="681037"/>
            <a:ext cx="36513" cy="365126"/>
          </a:xfrm>
          <a:prstGeom prst="rect">
            <a:avLst/>
          </a:prstGeom>
          <a:solidFill>
            <a:srgbClr val="4E5B6F"/>
          </a:solidFill>
          <a:ln w="12700">
            <a:miter lim="400000"/>
          </a:ln>
        </p:spPr>
        <p:txBody>
          <a:bodyPr lIns="45719" rIns="45719" anchor="ctr"/>
          <a:lstStyle/>
          <a:p>
            <a:pPr algn="l">
              <a:defRPr>
                <a:solidFill>
                  <a:srgbClr val="FFFFFF"/>
                </a:solidFill>
              </a:defRPr>
            </a:pPr>
          </a:p>
        </p:txBody>
      </p:sp>
      <p:sp>
        <p:nvSpPr>
          <p:cNvPr id="94" name="Shape 94"/>
          <p:cNvSpPr/>
          <p:nvPr>
            <p:ph type="title"/>
          </p:nvPr>
        </p:nvSpPr>
        <p:spPr>
          <a:xfrm>
            <a:off x="914400" y="512762"/>
            <a:ext cx="7772400" cy="914401"/>
          </a:xfrm>
          <a:prstGeom prst="rect">
            <a:avLst/>
          </a:prstGeom>
        </p:spPr>
        <p:txBody>
          <a:bodyPr>
            <a:normAutofit fontScale="100000" lnSpcReduction="0"/>
          </a:bodyPr>
          <a:lstStyle/>
          <a:p>
            <a:pPr/>
            <a:r>
              <a:t>Title Text</a:t>
            </a:r>
          </a:p>
        </p:txBody>
      </p:sp>
      <p:sp>
        <p:nvSpPr>
          <p:cNvPr id="95" name="Shape 95"/>
          <p:cNvSpPr/>
          <p:nvPr>
            <p:ph type="body" idx="1"/>
          </p:nvPr>
        </p:nvSpPr>
        <p:spPr>
          <a:xfrm>
            <a:off x="914400" y="1784350"/>
            <a:ext cx="7772400" cy="45720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96" name="Shape 9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0" name="Shape 110"/>
          <p:cNvSpPr/>
          <p:nvPr/>
        </p:nvSpPr>
        <p:spPr>
          <a:xfrm>
            <a:off x="368299" y="0"/>
            <a:ext cx="8777289" cy="1878013"/>
          </a:xfrm>
          <a:prstGeom prst="rect">
            <a:avLst/>
          </a:prstGeom>
          <a:solidFill>
            <a:srgbClr val="000000"/>
          </a:solidFill>
          <a:ln w="12700">
            <a:miter lim="400000"/>
          </a:ln>
        </p:spPr>
        <p:txBody>
          <a:bodyPr lIns="45719" rIns="45719" anchor="ctr"/>
          <a:lstStyle/>
          <a:p>
            <a:pPr algn="l">
              <a:defRPr>
                <a:solidFill>
                  <a:srgbClr val="FFFFFF"/>
                </a:solidFill>
              </a:defRPr>
            </a:pPr>
          </a:p>
        </p:txBody>
      </p:sp>
      <p:sp>
        <p:nvSpPr>
          <p:cNvPr id="111" name="Shape 111"/>
          <p:cNvSpPr/>
          <p:nvPr/>
        </p:nvSpPr>
        <p:spPr>
          <a:xfrm>
            <a:off x="363537" y="1885632"/>
            <a:ext cx="8782051" cy="1"/>
          </a:xfrm>
          <a:prstGeom prst="line">
            <a:avLst/>
          </a:prstGeom>
          <a:ln w="19050">
            <a:solidFill>
              <a:srgbClr val="FFFFFF"/>
            </a:solidFill>
            <a:miter/>
          </a:ln>
        </p:spPr>
        <p:txBody>
          <a:bodyPr lIns="45719" rIns="45719"/>
          <a:lstStyle/>
          <a:p>
            <a:pPr>
              <a:defRPr>
                <a:solidFill>
                  <a:srgbClr val="FFFFFF"/>
                </a:solidFill>
              </a:defRPr>
            </a:pPr>
          </a:p>
        </p:txBody>
      </p:sp>
      <p:grpSp>
        <p:nvGrpSpPr>
          <p:cNvPr id="115" name="Group 115"/>
          <p:cNvGrpSpPr/>
          <p:nvPr/>
        </p:nvGrpSpPr>
        <p:grpSpPr>
          <a:xfrm>
            <a:off x="8516936" y="1217613"/>
            <a:ext cx="130178" cy="131763"/>
            <a:chOff x="0" y="0"/>
            <a:chExt cx="130176" cy="131762"/>
          </a:xfrm>
        </p:grpSpPr>
        <p:sp>
          <p:nvSpPr>
            <p:cNvPr id="112" name="Shape 112"/>
            <p:cNvSpPr/>
            <p:nvPr/>
          </p:nvSpPr>
          <p:spPr>
            <a:xfrm>
              <a:off x="57150" y="-1"/>
              <a:ext cx="73026" cy="65089"/>
            </a:xfrm>
            <a:prstGeom prst="line">
              <a:avLst/>
            </a:prstGeom>
            <a:noFill/>
            <a:ln w="25400" cap="rnd">
              <a:solidFill>
                <a:srgbClr val="FFFFFF"/>
              </a:solidFill>
              <a:prstDash val="solid"/>
              <a:round/>
            </a:ln>
            <a:effectLst/>
          </p:spPr>
          <p:txBody>
            <a:bodyPr wrap="square" lIns="45719" tIns="45719" rIns="45719" bIns="45719" numCol="1" anchor="t">
              <a:noAutofit/>
            </a:bodyPr>
            <a:lstStyle/>
            <a:p>
              <a:pPr>
                <a:defRPr>
                  <a:solidFill>
                    <a:srgbClr val="FFFFFF"/>
                  </a:solidFill>
                </a:defRPr>
              </a:pPr>
            </a:p>
          </p:txBody>
        </p:sp>
        <p:sp>
          <p:nvSpPr>
            <p:cNvPr id="113" name="Shape 113"/>
            <p:cNvSpPr/>
            <p:nvPr/>
          </p:nvSpPr>
          <p:spPr>
            <a:xfrm>
              <a:off x="0" y="66356"/>
              <a:ext cx="103188" cy="1"/>
            </a:xfrm>
            <a:prstGeom prst="line">
              <a:avLst/>
            </a:prstGeom>
            <a:noFill/>
            <a:ln w="25400" cap="rnd">
              <a:solidFill>
                <a:srgbClr val="FFFFFF"/>
              </a:solidFill>
              <a:prstDash val="solid"/>
              <a:round/>
            </a:ln>
            <a:effectLst/>
          </p:spPr>
          <p:txBody>
            <a:bodyPr wrap="square" lIns="45719" tIns="45719" rIns="45719" bIns="45719" numCol="1" anchor="t">
              <a:noAutofit/>
            </a:bodyPr>
            <a:lstStyle/>
            <a:p>
              <a:pPr>
                <a:defRPr>
                  <a:solidFill>
                    <a:srgbClr val="FFFFFF"/>
                  </a:solidFill>
                </a:defRPr>
              </a:pPr>
            </a:p>
          </p:txBody>
        </p:sp>
        <p:sp>
          <p:nvSpPr>
            <p:cNvPr id="114" name="Shape 114"/>
            <p:cNvSpPr/>
            <p:nvPr/>
          </p:nvSpPr>
          <p:spPr>
            <a:xfrm flipV="1">
              <a:off x="57150" y="65087"/>
              <a:ext cx="73027" cy="66676"/>
            </a:xfrm>
            <a:prstGeom prst="line">
              <a:avLst/>
            </a:prstGeom>
            <a:noFill/>
            <a:ln w="25400" cap="rnd">
              <a:solidFill>
                <a:srgbClr val="FFFFFF"/>
              </a:solidFill>
              <a:prstDash val="solid"/>
              <a:round/>
            </a:ln>
            <a:effectLst/>
          </p:spPr>
          <p:txBody>
            <a:bodyPr wrap="square" lIns="45719" tIns="45719" rIns="45719" bIns="45719" numCol="1" anchor="t">
              <a:noAutofit/>
            </a:bodyPr>
            <a:lstStyle/>
            <a:p>
              <a:pPr>
                <a:defRPr>
                  <a:solidFill>
                    <a:srgbClr val="FFFFFF"/>
                  </a:solidFill>
                </a:defRPr>
              </a:pPr>
            </a:p>
          </p:txBody>
        </p:sp>
      </p:grpSp>
      <p:grpSp>
        <p:nvGrpSpPr>
          <p:cNvPr id="119" name="Group 119"/>
          <p:cNvGrpSpPr/>
          <p:nvPr/>
        </p:nvGrpSpPr>
        <p:grpSpPr>
          <a:xfrm>
            <a:off x="8669336" y="1370013"/>
            <a:ext cx="130178" cy="131763"/>
            <a:chOff x="0" y="0"/>
            <a:chExt cx="130176" cy="131762"/>
          </a:xfrm>
        </p:grpSpPr>
        <p:sp>
          <p:nvSpPr>
            <p:cNvPr id="116" name="Shape 116"/>
            <p:cNvSpPr/>
            <p:nvPr/>
          </p:nvSpPr>
          <p:spPr>
            <a:xfrm>
              <a:off x="57150" y="-1"/>
              <a:ext cx="73026" cy="65089"/>
            </a:xfrm>
            <a:prstGeom prst="line">
              <a:avLst/>
            </a:prstGeom>
            <a:noFill/>
            <a:ln w="25400" cap="rnd">
              <a:solidFill>
                <a:srgbClr val="FFFFFF"/>
              </a:solidFill>
              <a:prstDash val="solid"/>
              <a:round/>
            </a:ln>
            <a:effectLst/>
          </p:spPr>
          <p:txBody>
            <a:bodyPr wrap="square" lIns="45719" tIns="45719" rIns="45719" bIns="45719" numCol="1" anchor="t">
              <a:noAutofit/>
            </a:bodyPr>
            <a:lstStyle/>
            <a:p>
              <a:pPr>
                <a:defRPr>
                  <a:solidFill>
                    <a:srgbClr val="FFFFFF"/>
                  </a:solidFill>
                </a:defRPr>
              </a:pPr>
            </a:p>
          </p:txBody>
        </p:sp>
        <p:sp>
          <p:nvSpPr>
            <p:cNvPr id="117" name="Shape 117"/>
            <p:cNvSpPr/>
            <p:nvPr/>
          </p:nvSpPr>
          <p:spPr>
            <a:xfrm>
              <a:off x="0" y="66356"/>
              <a:ext cx="103188" cy="1"/>
            </a:xfrm>
            <a:prstGeom prst="line">
              <a:avLst/>
            </a:prstGeom>
            <a:noFill/>
            <a:ln w="25400" cap="rnd">
              <a:solidFill>
                <a:srgbClr val="FFFFFF"/>
              </a:solidFill>
              <a:prstDash val="solid"/>
              <a:round/>
            </a:ln>
            <a:effectLst/>
          </p:spPr>
          <p:txBody>
            <a:bodyPr wrap="square" lIns="45719" tIns="45719" rIns="45719" bIns="45719" numCol="1" anchor="t">
              <a:noAutofit/>
            </a:bodyPr>
            <a:lstStyle/>
            <a:p>
              <a:pPr>
                <a:defRPr>
                  <a:solidFill>
                    <a:srgbClr val="FFFFFF"/>
                  </a:solidFill>
                </a:defRPr>
              </a:pPr>
            </a:p>
          </p:txBody>
        </p:sp>
        <p:sp>
          <p:nvSpPr>
            <p:cNvPr id="118" name="Shape 118"/>
            <p:cNvSpPr/>
            <p:nvPr/>
          </p:nvSpPr>
          <p:spPr>
            <a:xfrm flipV="1">
              <a:off x="57150" y="65087"/>
              <a:ext cx="73027" cy="66676"/>
            </a:xfrm>
            <a:prstGeom prst="line">
              <a:avLst/>
            </a:prstGeom>
            <a:noFill/>
            <a:ln w="25400" cap="rnd">
              <a:solidFill>
                <a:srgbClr val="FFFFFF"/>
              </a:solidFill>
              <a:prstDash val="solid"/>
              <a:round/>
            </a:ln>
            <a:effectLst/>
          </p:spPr>
          <p:txBody>
            <a:bodyPr wrap="square" lIns="45719" tIns="45719" rIns="45719" bIns="45719" numCol="1" anchor="t">
              <a:noAutofit/>
            </a:bodyPr>
            <a:lstStyle/>
            <a:p>
              <a:pPr>
                <a:defRPr>
                  <a:solidFill>
                    <a:srgbClr val="FFFFFF"/>
                  </a:solidFill>
                </a:defRPr>
              </a:pPr>
            </a:p>
          </p:txBody>
        </p:sp>
      </p:grpSp>
      <p:grpSp>
        <p:nvGrpSpPr>
          <p:cNvPr id="123" name="Group 123"/>
          <p:cNvGrpSpPr/>
          <p:nvPr/>
        </p:nvGrpSpPr>
        <p:grpSpPr>
          <a:xfrm>
            <a:off x="8321675" y="1473199"/>
            <a:ext cx="130175" cy="131763"/>
            <a:chOff x="0" y="0"/>
            <a:chExt cx="130173" cy="131762"/>
          </a:xfrm>
        </p:grpSpPr>
        <p:sp>
          <p:nvSpPr>
            <p:cNvPr id="120" name="Shape 120"/>
            <p:cNvSpPr/>
            <p:nvPr/>
          </p:nvSpPr>
          <p:spPr>
            <a:xfrm>
              <a:off x="57149" y="0"/>
              <a:ext cx="73025" cy="65088"/>
            </a:xfrm>
            <a:prstGeom prst="line">
              <a:avLst/>
            </a:prstGeom>
            <a:noFill/>
            <a:ln w="25400" cap="rnd">
              <a:solidFill>
                <a:srgbClr val="FFFFFF"/>
              </a:solidFill>
              <a:prstDash val="solid"/>
              <a:round/>
            </a:ln>
            <a:effectLst/>
          </p:spPr>
          <p:txBody>
            <a:bodyPr wrap="square" lIns="45719" tIns="45719" rIns="45719" bIns="45719" numCol="1" anchor="t">
              <a:noAutofit/>
            </a:bodyPr>
            <a:lstStyle/>
            <a:p>
              <a:pPr>
                <a:defRPr>
                  <a:solidFill>
                    <a:srgbClr val="FFFFFF"/>
                  </a:solidFill>
                </a:defRPr>
              </a:pPr>
            </a:p>
          </p:txBody>
        </p:sp>
        <p:sp>
          <p:nvSpPr>
            <p:cNvPr id="121" name="Shape 121"/>
            <p:cNvSpPr/>
            <p:nvPr/>
          </p:nvSpPr>
          <p:spPr>
            <a:xfrm>
              <a:off x="0" y="66358"/>
              <a:ext cx="103188" cy="1"/>
            </a:xfrm>
            <a:prstGeom prst="line">
              <a:avLst/>
            </a:prstGeom>
            <a:noFill/>
            <a:ln w="25400" cap="rnd">
              <a:solidFill>
                <a:srgbClr val="FFFFFF"/>
              </a:solidFill>
              <a:prstDash val="solid"/>
              <a:round/>
            </a:ln>
            <a:effectLst/>
          </p:spPr>
          <p:txBody>
            <a:bodyPr wrap="square" lIns="45719" tIns="45719" rIns="45719" bIns="45719" numCol="1" anchor="t">
              <a:noAutofit/>
            </a:bodyPr>
            <a:lstStyle/>
            <a:p>
              <a:pPr>
                <a:defRPr>
                  <a:solidFill>
                    <a:srgbClr val="FFFFFF"/>
                  </a:solidFill>
                </a:defRPr>
              </a:pPr>
            </a:p>
          </p:txBody>
        </p:sp>
        <p:sp>
          <p:nvSpPr>
            <p:cNvPr id="122" name="Shape 122"/>
            <p:cNvSpPr/>
            <p:nvPr/>
          </p:nvSpPr>
          <p:spPr>
            <a:xfrm flipV="1">
              <a:off x="57149" y="65087"/>
              <a:ext cx="73025" cy="66676"/>
            </a:xfrm>
            <a:prstGeom prst="line">
              <a:avLst/>
            </a:prstGeom>
            <a:noFill/>
            <a:ln w="25400" cap="rnd">
              <a:solidFill>
                <a:srgbClr val="FFFFFF"/>
              </a:solidFill>
              <a:prstDash val="solid"/>
              <a:round/>
            </a:ln>
            <a:effectLst/>
          </p:spPr>
          <p:txBody>
            <a:bodyPr wrap="square" lIns="45719" tIns="45719" rIns="45719" bIns="45719" numCol="1" anchor="t">
              <a:noAutofit/>
            </a:bodyPr>
            <a:lstStyle/>
            <a:p>
              <a:pPr>
                <a:defRPr>
                  <a:solidFill>
                    <a:srgbClr val="FFFFFF"/>
                  </a:solidFill>
                </a:defRPr>
              </a:pPr>
            </a:p>
          </p:txBody>
        </p:sp>
      </p:grpSp>
      <p:sp>
        <p:nvSpPr>
          <p:cNvPr id="124" name="Shape 124"/>
          <p:cNvSpPr/>
          <p:nvPr>
            <p:ph type="title"/>
          </p:nvPr>
        </p:nvSpPr>
        <p:spPr>
          <a:xfrm>
            <a:off x="914400" y="512762"/>
            <a:ext cx="7772400" cy="914401"/>
          </a:xfrm>
          <a:prstGeom prst="rect">
            <a:avLst/>
          </a:prstGeom>
        </p:spPr>
        <p:txBody>
          <a:bodyPr>
            <a:normAutofit fontScale="100000" lnSpcReduction="0"/>
          </a:bodyPr>
          <a:lstStyle/>
          <a:p>
            <a:pPr/>
            <a:r>
              <a:t>Title Text</a:t>
            </a:r>
          </a:p>
        </p:txBody>
      </p:sp>
      <p:sp>
        <p:nvSpPr>
          <p:cNvPr id="125" name="Shape 125"/>
          <p:cNvSpPr/>
          <p:nvPr>
            <p:ph type="body" idx="1"/>
          </p:nvPr>
        </p:nvSpPr>
        <p:spPr>
          <a:xfrm>
            <a:off x="914400" y="1784350"/>
            <a:ext cx="7772400" cy="45720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126" name="Shape 126"/>
          <p:cNvSpPr/>
          <p:nvPr>
            <p:ph type="sldNum" sz="quarter" idx="2"/>
          </p:nvPr>
        </p:nvSpPr>
        <p:spPr>
          <a:xfrm>
            <a:off x="8610600" y="151447"/>
            <a:ext cx="256540" cy="2692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En blanco">
    <p:bg>
      <p:bgPr>
        <a:solidFill>
          <a:srgbClr val="FFFFFF"/>
        </a:solidFill>
      </p:bgPr>
    </p:bg>
    <p:spTree>
      <p:nvGrpSpPr>
        <p:cNvPr id="1" name=""/>
        <p:cNvGrpSpPr/>
        <p:nvPr/>
      </p:nvGrpSpPr>
      <p:grpSpPr>
        <a:xfrm>
          <a:off x="0" y="0"/>
          <a:ext cx="0" cy="0"/>
          <a:chOff x="0" y="0"/>
          <a:chExt cx="0" cy="0"/>
        </a:xfrm>
      </p:grpSpPr>
      <p:sp>
        <p:nvSpPr>
          <p:cNvPr id="133" name="Shape 133"/>
          <p:cNvSpPr/>
          <p:nvPr>
            <p:ph type="sldNum" sz="quarter" idx="2"/>
          </p:nvPr>
        </p:nvSpPr>
        <p:spPr>
          <a:xfrm>
            <a:off x="8422818" y="6404292"/>
            <a:ext cx="263983" cy="269241"/>
          </a:xfrm>
          <a:prstGeom prst="rect">
            <a:avLst/>
          </a:prstGeom>
        </p:spPr>
        <p:txBody>
          <a:bodyPr anchor="ctr"/>
          <a:lstStyle>
            <a:lvl1pPr algn="r">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A77A9"/>
            </a:gs>
            <a:gs pos="35000">
              <a:srgbClr val="000000"/>
            </a:gs>
            <a:gs pos="100000">
              <a:srgbClr val="000000"/>
            </a:gs>
          </a:gsLst>
          <a:lin ang="16200000" scaled="0"/>
        </a:gradFill>
      </p:bgPr>
    </p:bg>
    <p:spTree>
      <p:nvGrpSpPr>
        <p:cNvPr id="1" name=""/>
        <p:cNvGrpSpPr/>
        <p:nvPr/>
      </p:nvGrpSpPr>
      <p:grpSpPr>
        <a:xfrm>
          <a:off x="0" y="0"/>
          <a:ext cx="0" cy="0"/>
          <a:chOff x="0" y="0"/>
          <a:chExt cx="0" cy="0"/>
        </a:xfrm>
      </p:grpSpPr>
      <p:sp>
        <p:nvSpPr>
          <p:cNvPr id="2" name="Shape 2"/>
          <p:cNvSpPr/>
          <p:nvPr/>
        </p:nvSpPr>
        <p:spPr>
          <a:xfrm>
            <a:off x="0" y="0"/>
            <a:ext cx="365125" cy="6854825"/>
          </a:xfrm>
          <a:prstGeom prst="rect">
            <a:avLst/>
          </a:prstGeom>
          <a:solidFill>
            <a:srgbClr val="FFFFFF"/>
          </a:solidFill>
          <a:ln w="12700">
            <a:miter lim="400000"/>
          </a:ln>
        </p:spPr>
        <p:txBody>
          <a:bodyPr lIns="45719" rIns="45719" anchor="ctr"/>
          <a:lstStyle/>
          <a:p>
            <a:pPr algn="l">
              <a:defRPr>
                <a:solidFill>
                  <a:srgbClr val="FFFFFF"/>
                </a:solidFill>
              </a:defRPr>
            </a:pPr>
          </a:p>
        </p:txBody>
      </p:sp>
      <p:sp>
        <p:nvSpPr>
          <p:cNvPr id="3" name="Shape 3"/>
          <p:cNvSpPr/>
          <p:nvPr/>
        </p:nvSpPr>
        <p:spPr>
          <a:xfrm>
            <a:off x="255587" y="5046662"/>
            <a:ext cx="73026" cy="1692276"/>
          </a:xfrm>
          <a:prstGeom prst="rect">
            <a:avLst/>
          </a:prstGeom>
          <a:solidFill>
            <a:schemeClr val="accent2"/>
          </a:solidFill>
          <a:ln w="12700">
            <a:miter lim="400000"/>
          </a:ln>
        </p:spPr>
        <p:txBody>
          <a:bodyPr lIns="45719" rIns="45719" anchor="ctr"/>
          <a:lstStyle/>
          <a:p>
            <a:pPr algn="l">
              <a:defRPr>
                <a:solidFill>
                  <a:srgbClr val="FFFFFF"/>
                </a:solidFill>
              </a:defRPr>
            </a:pPr>
          </a:p>
        </p:txBody>
      </p:sp>
      <p:sp>
        <p:nvSpPr>
          <p:cNvPr id="4" name="Shape 4"/>
          <p:cNvSpPr/>
          <p:nvPr/>
        </p:nvSpPr>
        <p:spPr>
          <a:xfrm>
            <a:off x="255587" y="4797425"/>
            <a:ext cx="73026" cy="228600"/>
          </a:xfrm>
          <a:prstGeom prst="rect">
            <a:avLst/>
          </a:prstGeom>
          <a:solidFill>
            <a:srgbClr val="FEB80A"/>
          </a:solidFill>
          <a:ln w="12700">
            <a:miter lim="400000"/>
          </a:ln>
        </p:spPr>
        <p:txBody>
          <a:bodyPr lIns="45719" rIns="45719" anchor="ctr"/>
          <a:lstStyle/>
          <a:p>
            <a:pPr algn="l">
              <a:defRPr>
                <a:solidFill>
                  <a:srgbClr val="FFFFFF"/>
                </a:solidFill>
              </a:defRPr>
            </a:pPr>
          </a:p>
        </p:txBody>
      </p:sp>
      <p:sp>
        <p:nvSpPr>
          <p:cNvPr id="5" name="Shape 5"/>
          <p:cNvSpPr/>
          <p:nvPr/>
        </p:nvSpPr>
        <p:spPr>
          <a:xfrm>
            <a:off x="255587" y="4637087"/>
            <a:ext cx="73026" cy="138113"/>
          </a:xfrm>
          <a:prstGeom prst="rect">
            <a:avLst/>
          </a:prstGeom>
          <a:solidFill>
            <a:srgbClr val="4E5B6F"/>
          </a:solidFill>
          <a:ln w="12700">
            <a:miter lim="400000"/>
          </a:ln>
        </p:spPr>
        <p:txBody>
          <a:bodyPr lIns="45719" rIns="45719" anchor="ctr"/>
          <a:lstStyle/>
          <a:p>
            <a:pPr algn="l">
              <a:defRPr>
                <a:solidFill>
                  <a:srgbClr val="FFFFFF"/>
                </a:solidFill>
              </a:defRPr>
            </a:pPr>
          </a:p>
        </p:txBody>
      </p:sp>
      <p:sp>
        <p:nvSpPr>
          <p:cNvPr id="6" name="Shape 6"/>
          <p:cNvSpPr/>
          <p:nvPr/>
        </p:nvSpPr>
        <p:spPr>
          <a:xfrm>
            <a:off x="255587" y="4541837"/>
            <a:ext cx="73026" cy="74613"/>
          </a:xfrm>
          <a:prstGeom prst="rect">
            <a:avLst/>
          </a:prstGeom>
          <a:solidFill>
            <a:schemeClr val="accent2"/>
          </a:solidFill>
          <a:ln w="12700">
            <a:miter lim="400000"/>
          </a:ln>
        </p:spPr>
        <p:txBody>
          <a:bodyPr lIns="45719" rIns="45719" anchor="ctr"/>
          <a:lstStyle/>
          <a:p>
            <a:pPr algn="l">
              <a:defRPr>
                <a:solidFill>
                  <a:srgbClr val="FFFFFF"/>
                </a:solidFill>
              </a:defRPr>
            </a:pPr>
          </a:p>
        </p:txBody>
      </p:sp>
      <p:sp>
        <p:nvSpPr>
          <p:cNvPr id="7" name="Shape 7"/>
          <p:cNvSpPr/>
          <p:nvPr/>
        </p:nvSpPr>
        <p:spPr>
          <a:xfrm>
            <a:off x="309562" y="681037"/>
            <a:ext cx="46039" cy="365126"/>
          </a:xfrm>
          <a:prstGeom prst="rect">
            <a:avLst/>
          </a:prstGeom>
          <a:solidFill>
            <a:srgbClr val="000000"/>
          </a:solidFill>
          <a:ln w="12700">
            <a:miter lim="400000"/>
          </a:ln>
        </p:spPr>
        <p:txBody>
          <a:bodyPr lIns="45719" rIns="45719" anchor="ctr"/>
          <a:lstStyle/>
          <a:p>
            <a:pPr algn="l">
              <a:defRPr>
                <a:solidFill>
                  <a:srgbClr val="FFFFFF"/>
                </a:solidFill>
              </a:defRPr>
            </a:pPr>
          </a:p>
        </p:txBody>
      </p:sp>
      <p:sp>
        <p:nvSpPr>
          <p:cNvPr id="8" name="Shape 8"/>
          <p:cNvSpPr/>
          <p:nvPr/>
        </p:nvSpPr>
        <p:spPr>
          <a:xfrm>
            <a:off x="268287" y="681037"/>
            <a:ext cx="28576" cy="365126"/>
          </a:xfrm>
          <a:prstGeom prst="rect">
            <a:avLst/>
          </a:prstGeom>
          <a:solidFill>
            <a:srgbClr val="000000"/>
          </a:solidFill>
          <a:ln w="12700">
            <a:miter lim="400000"/>
          </a:ln>
        </p:spPr>
        <p:txBody>
          <a:bodyPr lIns="45719" rIns="45719" anchor="ctr"/>
          <a:lstStyle/>
          <a:p>
            <a:pPr algn="l">
              <a:defRPr>
                <a:solidFill>
                  <a:srgbClr val="FFFFFF"/>
                </a:solidFill>
              </a:defRPr>
            </a:pPr>
          </a:p>
        </p:txBody>
      </p:sp>
      <p:sp>
        <p:nvSpPr>
          <p:cNvPr id="9" name="Shape 9"/>
          <p:cNvSpPr/>
          <p:nvPr/>
        </p:nvSpPr>
        <p:spPr>
          <a:xfrm>
            <a:off x="247650" y="681037"/>
            <a:ext cx="12700" cy="365126"/>
          </a:xfrm>
          <a:prstGeom prst="rect">
            <a:avLst/>
          </a:prstGeom>
          <a:solidFill>
            <a:srgbClr val="000000"/>
          </a:solidFill>
          <a:ln w="12700">
            <a:miter lim="400000"/>
          </a:ln>
        </p:spPr>
        <p:txBody>
          <a:bodyPr lIns="45719" rIns="45719" anchor="ctr"/>
          <a:lstStyle/>
          <a:p>
            <a:pPr algn="l">
              <a:defRPr>
                <a:solidFill>
                  <a:srgbClr val="FFFFFF"/>
                </a:solidFill>
              </a:defRPr>
            </a:pPr>
          </a:p>
        </p:txBody>
      </p:sp>
      <p:sp>
        <p:nvSpPr>
          <p:cNvPr id="10" name="Shape 10"/>
          <p:cNvSpPr/>
          <p:nvPr/>
        </p:nvSpPr>
        <p:spPr>
          <a:xfrm>
            <a:off x="219868" y="681037"/>
            <a:ext cx="12701" cy="365126"/>
          </a:xfrm>
          <a:prstGeom prst="rect">
            <a:avLst/>
          </a:prstGeom>
          <a:solidFill>
            <a:srgbClr val="000000"/>
          </a:solidFill>
          <a:ln w="12700">
            <a:miter lim="400000"/>
          </a:ln>
        </p:spPr>
        <p:txBody>
          <a:bodyPr lIns="45719" rIns="45719" anchor="ctr"/>
          <a:lstStyle/>
          <a:p>
            <a:pPr algn="l">
              <a:defRPr>
                <a:solidFill>
                  <a:srgbClr val="FFFFFF"/>
                </a:solidFill>
              </a:defRPr>
            </a:pPr>
          </a:p>
        </p:txBody>
      </p:sp>
      <p:sp>
        <p:nvSpPr>
          <p:cNvPr id="11" name="Shape 11"/>
          <p:cNvSpPr/>
          <p:nvPr>
            <p:ph type="title"/>
          </p:nvPr>
        </p:nvSpPr>
        <p:spPr>
          <a:xfrm>
            <a:off x="457200" y="274637"/>
            <a:ext cx="8229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Title Text</a:t>
            </a:r>
          </a:p>
        </p:txBody>
      </p:sp>
      <p:sp>
        <p:nvSpPr>
          <p:cNvPr id="12" name="Shape 12"/>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xfrm>
            <a:off x="8610600" y="6512560"/>
            <a:ext cx="256540" cy="269241"/>
          </a:xfrm>
          <a:prstGeom prst="rect">
            <a:avLst/>
          </a:prstGeom>
          <a:ln w="12700">
            <a:miter lim="400000"/>
          </a:ln>
        </p:spPr>
        <p:txBody>
          <a:bodyPr wrap="none" lIns="45719" rIns="45719" anchor="b">
            <a:spAutoFit/>
          </a:bodyPr>
          <a:lstStyle>
            <a:lvl1pPr algn="l">
              <a:defRPr sz="1200">
                <a:solidFill>
                  <a:srgbClr val="D6EC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rgbClr val="C1EEFF"/>
          </a:solidFill>
          <a:uFillTx/>
          <a:latin typeface="Consolas"/>
          <a:ea typeface="Consolas"/>
          <a:cs typeface="Consolas"/>
          <a:sym typeface="Consolas"/>
        </a:defRPr>
      </a:lvl1pPr>
      <a:lvl2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rgbClr val="C1EEFF"/>
          </a:solidFill>
          <a:uFillTx/>
          <a:latin typeface="Consolas"/>
          <a:ea typeface="Consolas"/>
          <a:cs typeface="Consolas"/>
          <a:sym typeface="Consolas"/>
        </a:defRPr>
      </a:lvl2pPr>
      <a:lvl3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rgbClr val="C1EEFF"/>
          </a:solidFill>
          <a:uFillTx/>
          <a:latin typeface="Consolas"/>
          <a:ea typeface="Consolas"/>
          <a:cs typeface="Consolas"/>
          <a:sym typeface="Consolas"/>
        </a:defRPr>
      </a:lvl3pPr>
      <a:lvl4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rgbClr val="C1EEFF"/>
          </a:solidFill>
          <a:uFillTx/>
          <a:latin typeface="Consolas"/>
          <a:ea typeface="Consolas"/>
          <a:cs typeface="Consolas"/>
          <a:sym typeface="Consolas"/>
        </a:defRPr>
      </a:lvl4pPr>
      <a:lvl5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rgbClr val="C1EEFF"/>
          </a:solidFill>
          <a:uFillTx/>
          <a:latin typeface="Consolas"/>
          <a:ea typeface="Consolas"/>
          <a:cs typeface="Consolas"/>
          <a:sym typeface="Consolas"/>
        </a:defRPr>
      </a:lvl5pPr>
      <a:lvl6pPr marL="0" marR="0" indent="457200" algn="l" defTabSz="914400" rtl="0" latinLnBrk="0">
        <a:lnSpc>
          <a:spcPct val="100000"/>
        </a:lnSpc>
        <a:spcBef>
          <a:spcPts val="0"/>
        </a:spcBef>
        <a:spcAft>
          <a:spcPts val="0"/>
        </a:spcAft>
        <a:buClrTx/>
        <a:buSzTx/>
        <a:buFontTx/>
        <a:buNone/>
        <a:tabLst/>
        <a:defRPr b="0" baseline="0" cap="none" i="0" spc="0" strike="noStrike" sz="4000" u="none">
          <a:ln>
            <a:noFill/>
          </a:ln>
          <a:solidFill>
            <a:srgbClr val="C1EEFF"/>
          </a:solidFill>
          <a:uFillTx/>
          <a:latin typeface="Consolas"/>
          <a:ea typeface="Consolas"/>
          <a:cs typeface="Consolas"/>
          <a:sym typeface="Consolas"/>
        </a:defRPr>
      </a:lvl6pPr>
      <a:lvl7pPr marL="0" marR="0" indent="914400" algn="l" defTabSz="914400" rtl="0" latinLnBrk="0">
        <a:lnSpc>
          <a:spcPct val="100000"/>
        </a:lnSpc>
        <a:spcBef>
          <a:spcPts val="0"/>
        </a:spcBef>
        <a:spcAft>
          <a:spcPts val="0"/>
        </a:spcAft>
        <a:buClrTx/>
        <a:buSzTx/>
        <a:buFontTx/>
        <a:buNone/>
        <a:tabLst/>
        <a:defRPr b="0" baseline="0" cap="none" i="0" spc="0" strike="noStrike" sz="4000" u="none">
          <a:ln>
            <a:noFill/>
          </a:ln>
          <a:solidFill>
            <a:srgbClr val="C1EEFF"/>
          </a:solidFill>
          <a:uFillTx/>
          <a:latin typeface="Consolas"/>
          <a:ea typeface="Consolas"/>
          <a:cs typeface="Consolas"/>
          <a:sym typeface="Consolas"/>
        </a:defRPr>
      </a:lvl7pPr>
      <a:lvl8pPr marL="0" marR="0" indent="1371600" algn="l" defTabSz="914400" rtl="0" latinLnBrk="0">
        <a:lnSpc>
          <a:spcPct val="100000"/>
        </a:lnSpc>
        <a:spcBef>
          <a:spcPts val="0"/>
        </a:spcBef>
        <a:spcAft>
          <a:spcPts val="0"/>
        </a:spcAft>
        <a:buClrTx/>
        <a:buSzTx/>
        <a:buFontTx/>
        <a:buNone/>
        <a:tabLst/>
        <a:defRPr b="0" baseline="0" cap="none" i="0" spc="0" strike="noStrike" sz="4000" u="none">
          <a:ln>
            <a:noFill/>
          </a:ln>
          <a:solidFill>
            <a:srgbClr val="C1EEFF"/>
          </a:solidFill>
          <a:uFillTx/>
          <a:latin typeface="Consolas"/>
          <a:ea typeface="Consolas"/>
          <a:cs typeface="Consolas"/>
          <a:sym typeface="Consolas"/>
        </a:defRPr>
      </a:lvl8pPr>
      <a:lvl9pPr marL="0" marR="0" indent="1828800" algn="l" defTabSz="914400" rtl="0" latinLnBrk="0">
        <a:lnSpc>
          <a:spcPct val="100000"/>
        </a:lnSpc>
        <a:spcBef>
          <a:spcPts val="0"/>
        </a:spcBef>
        <a:spcAft>
          <a:spcPts val="0"/>
        </a:spcAft>
        <a:buClrTx/>
        <a:buSzTx/>
        <a:buFontTx/>
        <a:buNone/>
        <a:tabLst/>
        <a:defRPr b="0" baseline="0" cap="none" i="0" spc="0" strike="noStrike" sz="4000" u="none">
          <a:ln>
            <a:noFill/>
          </a:ln>
          <a:solidFill>
            <a:srgbClr val="C1EEFF"/>
          </a:solidFill>
          <a:uFillTx/>
          <a:latin typeface="Consolas"/>
          <a:ea typeface="Consolas"/>
          <a:cs typeface="Consolas"/>
          <a:sym typeface="Consolas"/>
        </a:defRPr>
      </a:lvl9pPr>
    </p:titleStyle>
    <p:bodyStyle>
      <a:lvl1pPr marL="411162" marR="0" indent="-342900" algn="l" defTabSz="914400" rtl="0" latinLnBrk="0">
        <a:lnSpc>
          <a:spcPct val="100000"/>
        </a:lnSpc>
        <a:spcBef>
          <a:spcPts val="700"/>
        </a:spcBef>
        <a:spcAft>
          <a:spcPts val="0"/>
        </a:spcAft>
        <a:buClr>
          <a:srgbClr val="D6ECFF"/>
        </a:buClr>
        <a:buSzPct val="95000"/>
        <a:buFont typeface="Wingdings"/>
        <a:buChar char="●"/>
        <a:tabLst/>
        <a:defRPr b="0" baseline="0" cap="none" i="0" spc="0" strike="noStrike" sz="3000" u="none">
          <a:ln>
            <a:noFill/>
          </a:ln>
          <a:solidFill>
            <a:srgbClr val="FFFFFF"/>
          </a:solidFill>
          <a:uFillTx/>
          <a:latin typeface="Corbel"/>
          <a:ea typeface="Corbel"/>
          <a:cs typeface="Corbel"/>
          <a:sym typeface="Corbel"/>
        </a:defRPr>
      </a:lvl1pPr>
      <a:lvl2pPr marL="783736" marR="0" indent="-329711" algn="l" defTabSz="914400" rtl="0" latinLnBrk="0">
        <a:lnSpc>
          <a:spcPct val="100000"/>
        </a:lnSpc>
        <a:spcBef>
          <a:spcPts val="700"/>
        </a:spcBef>
        <a:spcAft>
          <a:spcPts val="0"/>
        </a:spcAft>
        <a:buClr>
          <a:srgbClr val="D6ECFF"/>
        </a:buClr>
        <a:buSzPct val="90000"/>
        <a:buFont typeface="Wingdings"/>
        <a:buChar char="▫"/>
        <a:tabLst/>
        <a:defRPr b="0" baseline="0" cap="none" i="0" spc="0" strike="noStrike" sz="3000" u="none">
          <a:ln>
            <a:noFill/>
          </a:ln>
          <a:solidFill>
            <a:srgbClr val="FFFFFF"/>
          </a:solidFill>
          <a:uFillTx/>
          <a:latin typeface="Corbel"/>
          <a:ea typeface="Corbel"/>
          <a:cs typeface="Corbel"/>
          <a:sym typeface="Corbel"/>
        </a:defRPr>
      </a:lvl2pPr>
      <a:lvl3pPr marL="1052512" marR="0" indent="-285750" algn="l" defTabSz="914400" rtl="0" latinLnBrk="0">
        <a:lnSpc>
          <a:spcPct val="100000"/>
        </a:lnSpc>
        <a:spcBef>
          <a:spcPts val="700"/>
        </a:spcBef>
        <a:spcAft>
          <a:spcPts val="0"/>
        </a:spcAft>
        <a:buClr>
          <a:srgbClr val="D6ECFF"/>
        </a:buClr>
        <a:buSzPct val="100000"/>
        <a:buFont typeface="Wingdings"/>
        <a:buChar char="◾"/>
        <a:tabLst/>
        <a:defRPr b="0" baseline="0" cap="none" i="0" spc="0" strike="noStrike" sz="3000" u="none">
          <a:ln>
            <a:noFill/>
          </a:ln>
          <a:solidFill>
            <a:srgbClr val="FFFFFF"/>
          </a:solidFill>
          <a:uFillTx/>
          <a:latin typeface="Corbel"/>
          <a:ea typeface="Corbel"/>
          <a:cs typeface="Corbel"/>
          <a:sym typeface="Corbel"/>
        </a:defRPr>
      </a:lvl3pPr>
      <a:lvl4pPr marL="1343602" marR="0" indent="-311727" algn="l" defTabSz="914400" rtl="0" latinLnBrk="0">
        <a:lnSpc>
          <a:spcPct val="100000"/>
        </a:lnSpc>
        <a:spcBef>
          <a:spcPts val="700"/>
        </a:spcBef>
        <a:spcAft>
          <a:spcPts val="0"/>
        </a:spcAft>
        <a:buClr>
          <a:srgbClr val="D6ECFF"/>
        </a:buClr>
        <a:buSzPct val="100000"/>
        <a:buFont typeface="Wingdings"/>
        <a:buChar char=""/>
        <a:tabLst/>
        <a:defRPr b="0" baseline="0" cap="none" i="0" spc="0" strike="noStrike" sz="3000" u="none">
          <a:ln>
            <a:noFill/>
          </a:ln>
          <a:solidFill>
            <a:srgbClr val="FFFFFF"/>
          </a:solidFill>
          <a:uFillTx/>
          <a:latin typeface="Corbel"/>
          <a:ea typeface="Corbel"/>
          <a:cs typeface="Corbel"/>
          <a:sym typeface="Corbel"/>
        </a:defRPr>
      </a:lvl4pPr>
      <a:lvl5pPr marL="1585912" marR="0" indent="-314325" algn="l" defTabSz="914400" rtl="0" latinLnBrk="0">
        <a:lnSpc>
          <a:spcPct val="100000"/>
        </a:lnSpc>
        <a:spcBef>
          <a:spcPts val="700"/>
        </a:spcBef>
        <a:spcAft>
          <a:spcPts val="0"/>
        </a:spcAft>
        <a:buClr>
          <a:srgbClr val="D6ECFF"/>
        </a:buClr>
        <a:buSzPct val="100000"/>
        <a:buFont typeface="Wingdings"/>
        <a:buChar char="●"/>
        <a:tabLst/>
        <a:defRPr b="0" baseline="0" cap="none" i="0" spc="0" strike="noStrike" sz="3000" u="none">
          <a:ln>
            <a:noFill/>
          </a:ln>
          <a:solidFill>
            <a:srgbClr val="FFFFFF"/>
          </a:solidFill>
          <a:uFillTx/>
          <a:latin typeface="Corbel"/>
          <a:ea typeface="Corbel"/>
          <a:cs typeface="Corbel"/>
          <a:sym typeface="Corbel"/>
        </a:defRPr>
      </a:lvl5pPr>
      <a:lvl6pPr marL="2043112" marR="0" indent="-314325" algn="l" defTabSz="914400" rtl="0" latinLnBrk="0">
        <a:lnSpc>
          <a:spcPct val="100000"/>
        </a:lnSpc>
        <a:spcBef>
          <a:spcPts val="700"/>
        </a:spcBef>
        <a:spcAft>
          <a:spcPts val="0"/>
        </a:spcAft>
        <a:buClr>
          <a:srgbClr val="D6ECFF"/>
        </a:buClr>
        <a:buSzPct val="100000"/>
        <a:buFont typeface="Wingdings"/>
        <a:buChar char="•"/>
        <a:tabLst/>
        <a:defRPr b="0" baseline="0" cap="none" i="0" spc="0" strike="noStrike" sz="3000" u="none">
          <a:ln>
            <a:noFill/>
          </a:ln>
          <a:solidFill>
            <a:srgbClr val="FFFFFF"/>
          </a:solidFill>
          <a:uFillTx/>
          <a:latin typeface="Corbel"/>
          <a:ea typeface="Corbel"/>
          <a:cs typeface="Corbel"/>
          <a:sym typeface="Corbel"/>
        </a:defRPr>
      </a:lvl6pPr>
      <a:lvl7pPr marL="2500312" marR="0" indent="-314325" algn="l" defTabSz="914400" rtl="0" latinLnBrk="0">
        <a:lnSpc>
          <a:spcPct val="100000"/>
        </a:lnSpc>
        <a:spcBef>
          <a:spcPts val="700"/>
        </a:spcBef>
        <a:spcAft>
          <a:spcPts val="0"/>
        </a:spcAft>
        <a:buClr>
          <a:srgbClr val="D6ECFF"/>
        </a:buClr>
        <a:buSzPct val="100000"/>
        <a:buFont typeface="Wingdings"/>
        <a:buChar char="•"/>
        <a:tabLst/>
        <a:defRPr b="0" baseline="0" cap="none" i="0" spc="0" strike="noStrike" sz="3000" u="none">
          <a:ln>
            <a:noFill/>
          </a:ln>
          <a:solidFill>
            <a:srgbClr val="FFFFFF"/>
          </a:solidFill>
          <a:uFillTx/>
          <a:latin typeface="Corbel"/>
          <a:ea typeface="Corbel"/>
          <a:cs typeface="Corbel"/>
          <a:sym typeface="Corbel"/>
        </a:defRPr>
      </a:lvl7pPr>
      <a:lvl8pPr marL="2957512" marR="0" indent="-314325" algn="l" defTabSz="914400" rtl="0" latinLnBrk="0">
        <a:lnSpc>
          <a:spcPct val="100000"/>
        </a:lnSpc>
        <a:spcBef>
          <a:spcPts val="700"/>
        </a:spcBef>
        <a:spcAft>
          <a:spcPts val="0"/>
        </a:spcAft>
        <a:buClr>
          <a:srgbClr val="D6ECFF"/>
        </a:buClr>
        <a:buSzPct val="100000"/>
        <a:buFont typeface="Wingdings"/>
        <a:buChar char="•"/>
        <a:tabLst/>
        <a:defRPr b="0" baseline="0" cap="none" i="0" spc="0" strike="noStrike" sz="3000" u="none">
          <a:ln>
            <a:noFill/>
          </a:ln>
          <a:solidFill>
            <a:srgbClr val="FFFFFF"/>
          </a:solidFill>
          <a:uFillTx/>
          <a:latin typeface="Corbel"/>
          <a:ea typeface="Corbel"/>
          <a:cs typeface="Corbel"/>
          <a:sym typeface="Corbel"/>
        </a:defRPr>
      </a:lvl8pPr>
      <a:lvl9pPr marL="3414712" marR="0" indent="-314325" algn="l" defTabSz="914400" rtl="0" latinLnBrk="0">
        <a:lnSpc>
          <a:spcPct val="100000"/>
        </a:lnSpc>
        <a:spcBef>
          <a:spcPts val="700"/>
        </a:spcBef>
        <a:spcAft>
          <a:spcPts val="0"/>
        </a:spcAft>
        <a:buClr>
          <a:srgbClr val="D6ECFF"/>
        </a:buClr>
        <a:buSzPct val="100000"/>
        <a:buFont typeface="Wingdings"/>
        <a:buChar char="•"/>
        <a:tabLst/>
        <a:defRPr b="0" baseline="0" cap="none" i="0" spc="0" strike="noStrike" sz="3000" u="none">
          <a:ln>
            <a:noFill/>
          </a:ln>
          <a:solidFill>
            <a:srgbClr val="FFFFFF"/>
          </a:solidFill>
          <a:uFillTx/>
          <a:latin typeface="Corbel"/>
          <a:ea typeface="Corbel"/>
          <a:cs typeface="Corbel"/>
          <a:sym typeface="Corbel"/>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1pPr>
      <a:lvl2pPr marL="0" marR="0" indent="457200" algn="l"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2pPr>
      <a:lvl3pPr marL="0" marR="0" indent="914400" algn="l"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3pPr>
      <a:lvl4pPr marL="0" marR="0" indent="1371600" algn="l"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4pPr>
      <a:lvl5pPr marL="0" marR="0" indent="1828800" algn="l"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5pPr>
      <a:lvl6pPr marL="0" marR="0" indent="0" algn="l"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6pPr>
      <a:lvl7pPr marL="0" marR="0" indent="0" algn="l"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7pPr>
      <a:lvl8pPr marL="0" marR="0" indent="0" algn="l"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8pPr>
      <a:lvl9pPr marL="0" marR="0" indent="0" algn="l"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2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4.png"/><Relationship Id="rId5" Type="http://schemas.openxmlformats.org/officeDocument/2006/relationships/image" Target="../media/image29.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3.png"/><Relationship Id="rId8" Type="http://schemas.openxmlformats.org/officeDocument/2006/relationships/image" Target="../media/image2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9.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40.png"/><Relationship Id="rId5" Type="http://schemas.openxmlformats.org/officeDocument/2006/relationships/image" Target="../media/image4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nvSpPr>
        <p:spPr>
          <a:xfrm>
            <a:off x="3552601" y="4802187"/>
            <a:ext cx="4970463" cy="1651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tabLst>
                <a:tab pos="952500" algn="l"/>
              </a:tabLst>
              <a:defRPr b="1" sz="2200">
                <a:solidFill>
                  <a:srgbClr val="FFFFFF"/>
                </a:solidFill>
                <a:latin typeface="Calibri"/>
                <a:ea typeface="Calibri"/>
                <a:cs typeface="Calibri"/>
                <a:sym typeface="Calibri"/>
              </a:defRPr>
            </a:pPr>
            <a:r>
              <a:t>L.X. Gutiérrez Guerrero</a:t>
            </a:r>
          </a:p>
          <a:p>
            <a:pPr algn="l">
              <a:tabLst>
                <a:tab pos="952500" algn="l"/>
              </a:tabLst>
              <a:defRPr b="1" sz="2200">
                <a:solidFill>
                  <a:srgbClr val="FFFFFF"/>
                </a:solidFill>
                <a:latin typeface="Calibri"/>
                <a:ea typeface="Calibri"/>
                <a:cs typeface="Calibri"/>
                <a:sym typeface="Calibri"/>
              </a:defRPr>
            </a:pPr>
            <a:r>
              <a:t>Khepani Raya</a:t>
            </a:r>
          </a:p>
          <a:p>
            <a:pPr algn="l">
              <a:tabLst>
                <a:tab pos="952500" algn="l"/>
              </a:tabLst>
              <a:defRPr b="1" sz="2200">
                <a:solidFill>
                  <a:srgbClr val="FFFFFF"/>
                </a:solidFill>
                <a:latin typeface="Calibri"/>
                <a:ea typeface="Calibri"/>
                <a:cs typeface="Calibri"/>
                <a:sym typeface="Calibri"/>
              </a:defRPr>
            </a:pPr>
            <a:r>
              <a:t>Adnan Bashir </a:t>
            </a:r>
          </a:p>
          <a:p>
            <a:pPr algn="l">
              <a:tabLst>
                <a:tab pos="952500" algn="l"/>
              </a:tabLst>
              <a:defRPr b="1" sz="2200">
                <a:solidFill>
                  <a:srgbClr val="FFFFFF"/>
                </a:solidFill>
                <a:latin typeface="Calibri"/>
                <a:ea typeface="Calibri"/>
                <a:cs typeface="Calibri"/>
                <a:sym typeface="Calibri"/>
              </a:defRPr>
            </a:pPr>
            <a:r>
              <a:t>Craig Roberts</a:t>
            </a:r>
          </a:p>
          <a:p>
            <a:pPr algn="l">
              <a:tabLst>
                <a:tab pos="952500" algn="l"/>
              </a:tabLst>
              <a:defRPr b="1" sz="2200">
                <a:solidFill>
                  <a:srgbClr val="FFFFFF"/>
                </a:solidFill>
                <a:latin typeface="Calibri"/>
                <a:ea typeface="Calibri"/>
                <a:cs typeface="Calibri"/>
                <a:sym typeface="Calibri"/>
              </a:defRPr>
            </a:pPr>
            <a:r>
              <a:t>David Wilson.</a:t>
            </a:r>
          </a:p>
        </p:txBody>
      </p:sp>
      <p:sp>
        <p:nvSpPr>
          <p:cNvPr id="143" name="Shape 143"/>
          <p:cNvSpPr/>
          <p:nvPr/>
        </p:nvSpPr>
        <p:spPr>
          <a:xfrm>
            <a:off x="518665" y="2173287"/>
            <a:ext cx="7202936" cy="1409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tabLst>
                <a:tab pos="952500" algn="l"/>
              </a:tabLst>
              <a:defRPr b="1" sz="3200">
                <a:solidFill>
                  <a:srgbClr val="FF0000"/>
                </a:solidFill>
                <a:effectLst>
                  <a:outerShdw sx="100000" sy="100000" kx="0" ky="0" algn="b" rotWithShape="0" blurRad="12700" dist="25400" dir="2700000">
                    <a:srgbClr val="000000"/>
                  </a:outerShdw>
                </a:effectLst>
                <a:latin typeface="Calibri"/>
                <a:ea typeface="Calibri"/>
                <a:cs typeface="Calibri"/>
                <a:sym typeface="Calibri"/>
              </a:defRPr>
            </a:lvl1pPr>
          </a:lstStyle>
          <a:p>
            <a:pPr>
              <a:defRPr sz="2400">
                <a:solidFill>
                  <a:srgbClr val="0033CC"/>
                </a:solidFill>
              </a:defRPr>
            </a:pPr>
            <a:r>
              <a:rPr sz="3200">
                <a:solidFill>
                  <a:srgbClr val="FF0000"/>
                </a:solidFill>
              </a:rPr>
              <a:t>Estudio de los Factores de Forma Elasticos y de Transicion de los Mesones</a:t>
            </a:r>
          </a:p>
        </p:txBody>
      </p:sp>
      <p:sp>
        <p:nvSpPr>
          <p:cNvPr id="144" name="Shape 144"/>
          <p:cNvSpPr/>
          <p:nvPr/>
        </p:nvSpPr>
        <p:spPr>
          <a:xfrm>
            <a:off x="533399" y="5932487"/>
            <a:ext cx="9144002" cy="584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tabLst>
                <a:tab pos="952500" algn="l"/>
              </a:tabLst>
              <a:defRPr b="1" sz="2000">
                <a:solidFill>
                  <a:srgbClr val="FFFFFF"/>
                </a:solidFill>
                <a:latin typeface="Calibri"/>
                <a:ea typeface="Calibri"/>
                <a:cs typeface="Calibri"/>
                <a:sym typeface="Calibri"/>
              </a:defRPr>
            </a:pPr>
            <a:r>
              <a:t>Puebla</a:t>
            </a:r>
          </a:p>
          <a:p>
            <a:pPr algn="l">
              <a:tabLst>
                <a:tab pos="952500" algn="l"/>
              </a:tabLst>
              <a:defRPr b="1" sz="2000">
                <a:solidFill>
                  <a:srgbClr val="FFFFFF"/>
                </a:solidFill>
                <a:latin typeface="Calibri"/>
                <a:ea typeface="Calibri"/>
                <a:cs typeface="Calibri"/>
                <a:sym typeface="Calibri"/>
              </a:defRPr>
            </a:pPr>
            <a:r>
              <a:t>23 de Mayo</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nvSpPr>
        <p:spPr>
          <a:xfrm>
            <a:off x="-1" y="215106"/>
            <a:ext cx="9144002"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tabLst>
                <a:tab pos="952500" algn="l"/>
              </a:tabLst>
              <a:defRPr b="1" sz="3200">
                <a:solidFill>
                  <a:srgbClr val="FFFFFF"/>
                </a:solidFill>
                <a:latin typeface="Calibri"/>
                <a:ea typeface="Calibri"/>
                <a:cs typeface="Calibri"/>
                <a:sym typeface="Calibri"/>
              </a:defRPr>
            </a:lvl1pPr>
          </a:lstStyle>
          <a:p>
            <a:pPr/>
            <a:r>
              <a:t>Factores de forma de los diquarks </a:t>
            </a:r>
          </a:p>
        </p:txBody>
      </p:sp>
      <p:sp>
        <p:nvSpPr>
          <p:cNvPr id="218" name="Shape 218">
            <a:hlinkClick r:id="" invalidUrl="" action="ppaction://hlinkshowjump?jump=nextslide" tgtFrame="" tooltip="" history="1" highlightClick="0" endSnd="0"/>
          </p:cNvPr>
          <p:cNvSpPr/>
          <p:nvPr/>
        </p:nvSpPr>
        <p:spPr>
          <a:xfrm>
            <a:off x="203199" y="2046287"/>
            <a:ext cx="9144002" cy="214755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gn="l">
              <a:defRPr b="1" sz="2000">
                <a:solidFill>
                  <a:srgbClr val="FFFFFF"/>
                </a:solidFill>
                <a:latin typeface="Calibri"/>
                <a:ea typeface="Calibri"/>
                <a:cs typeface="Calibri"/>
                <a:sym typeface="Calibri"/>
              </a:defRPr>
            </a:pPr>
            <a:r>
              <a:t>       Los diquarks se clasifican de acuerdo a su paridad y a su espín:</a:t>
            </a:r>
          </a:p>
          <a:p>
            <a:pPr marL="457200" indent="-457200" algn="l">
              <a:defRPr b="1" sz="2000">
                <a:solidFill>
                  <a:srgbClr val="FFFFFF"/>
                </a:solidFill>
                <a:latin typeface="Calibri"/>
                <a:ea typeface="Calibri"/>
                <a:cs typeface="Calibri"/>
                <a:sym typeface="Calibri"/>
              </a:defRPr>
            </a:pPr>
          </a:p>
          <a:p>
            <a:pPr marL="457200" indent="-457200" algn="l">
              <a:defRPr b="1" sz="2000">
                <a:solidFill>
                  <a:srgbClr val="FFFFFF"/>
                </a:solidFill>
                <a:latin typeface="Calibri"/>
                <a:ea typeface="Calibri"/>
                <a:cs typeface="Calibri"/>
                <a:sym typeface="Calibri"/>
              </a:defRPr>
            </a:pPr>
          </a:p>
          <a:p>
            <a:pPr marL="457200" indent="-457200" algn="l">
              <a:defRPr b="1" sz="2000">
                <a:solidFill>
                  <a:srgbClr val="FFFFFF"/>
                </a:solidFill>
                <a:latin typeface="Calibri"/>
                <a:ea typeface="Calibri"/>
                <a:cs typeface="Calibri"/>
                <a:sym typeface="Calibri"/>
              </a:defRPr>
            </a:pPr>
            <a:r>
              <a:t>       0⁺    Escalar</a:t>
            </a:r>
          </a:p>
          <a:p>
            <a:pPr marL="457200" indent="-457200" algn="l">
              <a:defRPr b="1" sz="2000">
                <a:solidFill>
                  <a:srgbClr val="FFFFFF"/>
                </a:solidFill>
                <a:latin typeface="Calibri"/>
                <a:ea typeface="Calibri"/>
                <a:cs typeface="Calibri"/>
                <a:sym typeface="Calibri"/>
              </a:defRPr>
            </a:pPr>
            <a:r>
              <a:t>       1⁺    Vector Axial</a:t>
            </a:r>
          </a:p>
          <a:p>
            <a:pPr marL="457200" indent="-457200" algn="l">
              <a:defRPr b="1" sz="2000">
                <a:solidFill>
                  <a:srgbClr val="FFFFFF"/>
                </a:solidFill>
                <a:latin typeface="Calibri"/>
                <a:ea typeface="Calibri"/>
                <a:cs typeface="Calibri"/>
                <a:sym typeface="Calibri"/>
              </a:defRPr>
            </a:pPr>
            <a:r>
              <a:t>       0⁻    Pseudo-escalar</a:t>
            </a:r>
          </a:p>
          <a:p>
            <a:pPr marL="457200" indent="-457200" algn="l">
              <a:defRPr b="1" sz="2000">
                <a:solidFill>
                  <a:srgbClr val="FFFFFF"/>
                </a:solidFill>
                <a:latin typeface="Calibri"/>
                <a:ea typeface="Calibri"/>
                <a:cs typeface="Calibri"/>
                <a:sym typeface="Calibri"/>
              </a:defRPr>
            </a:pPr>
            <a:r>
              <a:t>       1 ⁻   Vector</a:t>
            </a:r>
          </a:p>
        </p:txBody>
      </p:sp>
      <p:sp>
        <p:nvSpPr>
          <p:cNvPr id="219" name="Shape 219">
            <a:hlinkClick r:id="" invalidUrl="" action="ppaction://hlinkshowjump?jump=nextslide" tgtFrame="" tooltip="" history="1" highlightClick="0" endSnd="0"/>
          </p:cNvPr>
          <p:cNvSpPr/>
          <p:nvPr/>
        </p:nvSpPr>
        <p:spPr>
          <a:xfrm>
            <a:off x="-1" y="923925"/>
            <a:ext cx="9144002" cy="1551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gn="l">
              <a:buSzPct val="100000"/>
              <a:buFont typeface="Arial"/>
              <a:buChar char="•"/>
              <a:defRPr b="1" sz="2000">
                <a:solidFill>
                  <a:srgbClr val="FFFFFF"/>
                </a:solidFill>
                <a:latin typeface="Calibri"/>
                <a:ea typeface="Calibri"/>
                <a:cs typeface="Calibri"/>
                <a:sym typeface="Calibri"/>
              </a:defRPr>
            </a:pPr>
            <a:r>
              <a:t>La idea de diquarks fue introducida con el fin de describir a los bariones como un estado compuesto de dos partículas: Un quark y un diquark.</a:t>
            </a:r>
          </a:p>
          <a:p>
            <a:pPr marL="457200" indent="-457200" algn="l">
              <a:buSzPct val="100000"/>
              <a:buFont typeface="Arial"/>
              <a:buChar char="•"/>
              <a:defRPr b="1" sz="2000">
                <a:solidFill>
                  <a:srgbClr val="FFFFFF"/>
                </a:solidFill>
                <a:latin typeface="Calibri"/>
                <a:ea typeface="Calibri"/>
                <a:cs typeface="Calibri"/>
                <a:sym typeface="Calibri"/>
              </a:defRPr>
            </a:pPr>
          </a:p>
        </p:txBody>
      </p:sp>
      <p:pic>
        <p:nvPicPr>
          <p:cNvPr id="220" name="image.png"/>
          <p:cNvPicPr>
            <a:picLocks noChangeAspect="1"/>
          </p:cNvPicPr>
          <p:nvPr/>
        </p:nvPicPr>
        <p:blipFill>
          <a:blip r:embed="rId2">
            <a:extLst/>
          </a:blip>
          <a:stretch>
            <a:fillRect/>
          </a:stretch>
        </p:blipFill>
        <p:spPr>
          <a:xfrm>
            <a:off x="3916907" y="2848372"/>
            <a:ext cx="1952626" cy="1685926"/>
          </a:xfrm>
          <a:prstGeom prst="rect">
            <a:avLst/>
          </a:prstGeom>
          <a:ln w="28575">
            <a:solidFill>
              <a:srgbClr val="0F0F13"/>
            </a:solidFill>
            <a:miter/>
          </a:ln>
        </p:spPr>
      </p:pic>
      <p:sp>
        <p:nvSpPr>
          <p:cNvPr id="221" name="Shape 221"/>
          <p:cNvSpPr/>
          <p:nvPr/>
        </p:nvSpPr>
        <p:spPr>
          <a:xfrm>
            <a:off x="241443" y="4906804"/>
            <a:ext cx="8381714" cy="1551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p>
            <a:pPr marL="457200" indent="-457200" algn="l">
              <a:buSzPct val="100000"/>
              <a:buFont typeface="Arial"/>
              <a:buChar char="•"/>
              <a:defRPr b="1" sz="2000">
                <a:solidFill>
                  <a:srgbClr val="FFFFFF"/>
                </a:solidFill>
                <a:latin typeface="Calibri"/>
                <a:ea typeface="Calibri"/>
                <a:cs typeface="Calibri"/>
                <a:sym typeface="Calibri"/>
              </a:defRPr>
            </a:pPr>
            <a:r>
              <a:t>Con los diquarks se tienen grandes ventajas analíticas</a:t>
            </a:r>
          </a:p>
          <a:p>
            <a:pPr marL="457200" indent="-457200" algn="l">
              <a:defRPr b="1" sz="2000">
                <a:solidFill>
                  <a:srgbClr val="FFFFFF"/>
                </a:solidFill>
                <a:latin typeface="Calibri"/>
                <a:ea typeface="Calibri"/>
                <a:cs typeface="Calibri"/>
                <a:sym typeface="Calibri"/>
              </a:defRPr>
            </a:pPr>
            <a:r>
              <a:t>       ya que reduce el problema de tres cuerpos a dos. Además, se ha mostrado que es una excelente aproximación (5 % de error) para</a:t>
            </a:r>
          </a:p>
          <a:p>
            <a:pPr marL="457200" indent="-457200" algn="l">
              <a:defRPr b="1" sz="2000">
                <a:solidFill>
                  <a:srgbClr val="FFFFFF"/>
                </a:solidFill>
                <a:latin typeface="Calibri"/>
                <a:ea typeface="Calibri"/>
                <a:cs typeface="Calibri"/>
                <a:sym typeface="Calibri"/>
              </a:defRPr>
            </a:pPr>
            <a:r>
              <a:t>       calcular las masas de los bariones.</a:t>
            </a:r>
          </a:p>
          <a:p>
            <a:pPr marL="457200" indent="-457200" algn="l">
              <a:defRPr b="1" sz="2000">
                <a:solidFill>
                  <a:srgbClr val="FFFFFF"/>
                </a:solidFill>
                <a:latin typeface="Calibri"/>
                <a:ea typeface="Calibri"/>
                <a:cs typeface="Calibri"/>
                <a:sym typeface="Calibri"/>
              </a:defRPr>
            </a:pPr>
            <a:r>
              <a:t>       </a:t>
            </a:r>
            <a:r>
              <a:rPr>
                <a:solidFill>
                  <a:srgbClr val="FF0000"/>
                </a:solidFill>
              </a:rPr>
              <a:t>G. Eichmann et. al., Phys. Rev. Lett. 104 201601 (2010)  </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3" name="image15.png"/>
          <p:cNvPicPr>
            <a:picLocks noChangeAspect="1"/>
          </p:cNvPicPr>
          <p:nvPr/>
        </p:nvPicPr>
        <p:blipFill>
          <a:blip r:embed="rId2">
            <a:extLst/>
          </a:blip>
          <a:stretch>
            <a:fillRect/>
          </a:stretch>
        </p:blipFill>
        <p:spPr>
          <a:xfrm>
            <a:off x="1475657" y="1515332"/>
            <a:ext cx="5472608" cy="1265596"/>
          </a:xfrm>
          <a:prstGeom prst="rect">
            <a:avLst/>
          </a:prstGeom>
          <a:ln w="12700">
            <a:miter lim="400000"/>
          </a:ln>
        </p:spPr>
      </p:pic>
      <p:pic>
        <p:nvPicPr>
          <p:cNvPr id="224" name="image16.png"/>
          <p:cNvPicPr>
            <a:picLocks noChangeAspect="1"/>
          </p:cNvPicPr>
          <p:nvPr/>
        </p:nvPicPr>
        <p:blipFill>
          <a:blip r:embed="rId3">
            <a:extLst/>
          </a:blip>
          <a:stretch>
            <a:fillRect/>
          </a:stretch>
        </p:blipFill>
        <p:spPr>
          <a:xfrm>
            <a:off x="516837" y="4579143"/>
            <a:ext cx="8665264" cy="1071342"/>
          </a:xfrm>
          <a:prstGeom prst="rect">
            <a:avLst/>
          </a:prstGeom>
          <a:ln w="12700">
            <a:miter lim="400000"/>
          </a:ln>
        </p:spPr>
      </p:pic>
      <p:sp>
        <p:nvSpPr>
          <p:cNvPr id="225" name="Shape 225"/>
          <p:cNvSpPr/>
          <p:nvPr/>
        </p:nvSpPr>
        <p:spPr>
          <a:xfrm>
            <a:off x="539749" y="494506"/>
            <a:ext cx="8208965"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tabLst>
                <a:tab pos="952500" algn="l"/>
              </a:tabLst>
              <a:defRPr b="1" sz="3200">
                <a:solidFill>
                  <a:srgbClr val="FFFFFF"/>
                </a:solidFill>
                <a:latin typeface="Calibri"/>
                <a:ea typeface="Calibri"/>
                <a:cs typeface="Calibri"/>
                <a:sym typeface="Calibri"/>
              </a:defRPr>
            </a:lvl1pPr>
          </a:lstStyle>
          <a:p>
            <a:pPr/>
            <a:r>
              <a:t>Faddeev Equation</a:t>
            </a:r>
          </a:p>
        </p:txBody>
      </p:sp>
      <p:sp>
        <p:nvSpPr>
          <p:cNvPr id="226" name="Shape 226">
            <a:hlinkClick r:id="" invalidUrl="" action="ppaction://hlinkshowjump?jump=nextslide" tgtFrame="" tooltip="" history="1" highlightClick="0" endSnd="0"/>
          </p:cNvPr>
          <p:cNvSpPr/>
          <p:nvPr/>
        </p:nvSpPr>
        <p:spPr>
          <a:xfrm>
            <a:off x="467543" y="3158065"/>
            <a:ext cx="7920882" cy="726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2100">
                <a:solidFill>
                  <a:srgbClr val="FFFFFF"/>
                </a:solidFill>
                <a:latin typeface="Calibri"/>
                <a:ea typeface="Calibri"/>
                <a:cs typeface="Calibri"/>
                <a:sym typeface="Calibri"/>
              </a:defRPr>
            </a:lvl1pPr>
          </a:lstStyle>
          <a:p>
            <a:pPr/>
            <a:r>
              <a:t>Quark-Diquark: El nucleon esta constituido por un diquark y un quark</a:t>
            </a:r>
          </a:p>
        </p:txBody>
      </p:sp>
      <p:sp>
        <p:nvSpPr>
          <p:cNvPr id="227" name="Shape 227"/>
          <p:cNvSpPr/>
          <p:nvPr/>
        </p:nvSpPr>
        <p:spPr>
          <a:xfrm>
            <a:off x="679451" y="5965576"/>
            <a:ext cx="7929561"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b="1" sz="2400">
                <a:solidFill>
                  <a:srgbClr val="FF0000"/>
                </a:solidFill>
                <a:effectLst>
                  <a:outerShdw sx="100000" sy="100000" kx="0" ky="0" algn="b" rotWithShape="0" blurRad="38100" dist="38100" dir="2700000">
                    <a:srgbClr val="000000">
                      <a:alpha val="43137"/>
                    </a:srgbClr>
                  </a:outerShdw>
                </a:effectLst>
                <a:latin typeface="Calibri"/>
                <a:ea typeface="Calibri"/>
                <a:cs typeface="Calibri"/>
                <a:sym typeface="Calibri"/>
              </a:defRPr>
            </a:pPr>
            <a:r>
              <a:t>G. Eichmann, </a:t>
            </a:r>
            <a:r>
              <a:t>Phys. Rev. D84, 014014 (2011).</a:t>
            </a:r>
          </a:p>
        </p:txBody>
      </p:sp>
      <p:sp>
        <p:nvSpPr>
          <p:cNvPr id="228" name="Shape 228">
            <a:hlinkClick r:id="" invalidUrl="" action="ppaction://hlinkshowjump?jump=nextslide" tgtFrame="" tooltip="" history="1" highlightClick="0" endSnd="0"/>
          </p:cNvPr>
          <p:cNvSpPr/>
          <p:nvPr/>
        </p:nvSpPr>
        <p:spPr>
          <a:xfrm>
            <a:off x="467543" y="951111"/>
            <a:ext cx="7920882"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2000">
                <a:solidFill>
                  <a:srgbClr val="FFFFFF"/>
                </a:solidFill>
                <a:latin typeface="Calibri"/>
                <a:ea typeface="Calibri"/>
                <a:cs typeface="Calibri"/>
                <a:sym typeface="Calibri"/>
              </a:defRPr>
            </a:lvl1pPr>
          </a:lstStyle>
          <a:p>
            <a:pPr/>
            <a:r>
              <a:t>The FA  involve 64 Dirac structures</a:t>
            </a:r>
          </a:p>
        </p:txBody>
      </p:sp>
    </p:spTree>
  </p:cSld>
  <p:clrMapOvr>
    <a:masterClrMapping/>
  </p:clrMapOvr>
  <p:transition xmlns:p14="http://schemas.microsoft.com/office/powerpoint/2010/main" spd="fast" advClick="1" p14:dur="5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nvSpPr>
        <p:spPr>
          <a:xfrm>
            <a:off x="-1" y="215106"/>
            <a:ext cx="9144002"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tabLst>
                <a:tab pos="952500" algn="l"/>
              </a:tabLst>
              <a:defRPr b="1" sz="3200">
                <a:solidFill>
                  <a:srgbClr val="FFFFFF"/>
                </a:solidFill>
                <a:latin typeface="Calibri"/>
                <a:ea typeface="Calibri"/>
                <a:cs typeface="Calibri"/>
                <a:sym typeface="Calibri"/>
              </a:defRPr>
            </a:lvl1pPr>
          </a:lstStyle>
          <a:p>
            <a:pPr/>
            <a:r>
              <a:t>Factores de forma de los diquarks </a:t>
            </a:r>
          </a:p>
        </p:txBody>
      </p:sp>
      <p:sp>
        <p:nvSpPr>
          <p:cNvPr id="231" name="Shape 231">
            <a:hlinkClick r:id="" invalidUrl="" action="ppaction://hlinkshowjump?jump=nextslide" tgtFrame="" tooltip="" history="1" highlightClick="0" endSnd="0"/>
          </p:cNvPr>
          <p:cNvSpPr/>
          <p:nvPr/>
        </p:nvSpPr>
        <p:spPr>
          <a:xfrm>
            <a:off x="-38101" y="1814512"/>
            <a:ext cx="8026501" cy="47707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gn="l">
              <a:buSzPct val="100000"/>
              <a:buFont typeface="Arial"/>
              <a:buChar char="•"/>
              <a:defRPr b="1" sz="2000">
                <a:solidFill>
                  <a:srgbClr val="FFFFFF"/>
                </a:solidFill>
                <a:latin typeface="Calibri"/>
                <a:ea typeface="Calibri"/>
                <a:cs typeface="Calibri"/>
                <a:sym typeface="Calibri"/>
              </a:defRPr>
            </a:pPr>
          </a:p>
          <a:p>
            <a:pPr marL="457200" indent="-457200" algn="l">
              <a:defRPr b="1" sz="2000">
                <a:solidFill>
                  <a:srgbClr val="FFFFFF"/>
                </a:solidFill>
                <a:latin typeface="Calibri"/>
                <a:ea typeface="Calibri"/>
                <a:cs typeface="Calibri"/>
                <a:sym typeface="Calibri"/>
              </a:defRPr>
            </a:pPr>
          </a:p>
          <a:p>
            <a:pPr marL="457200" indent="-457200" algn="l">
              <a:buSzPct val="100000"/>
              <a:buFont typeface="Arial"/>
              <a:buChar char="•"/>
              <a:defRPr b="1" sz="2000">
                <a:solidFill>
                  <a:srgbClr val="FFFFFF"/>
                </a:solidFill>
                <a:latin typeface="Calibri"/>
                <a:ea typeface="Calibri"/>
                <a:cs typeface="Calibri"/>
                <a:sym typeface="Calibri"/>
              </a:defRPr>
            </a:pPr>
            <a:r>
              <a:t>La contribución de los diquarks 0⁻  y  1⁻ se puede despreciar en la amplitud de Faddeev de un nucleo.</a:t>
            </a:r>
          </a:p>
          <a:p>
            <a:pPr marL="457200" indent="-457200" algn="l">
              <a:buSzPct val="100000"/>
              <a:buFont typeface="Arial"/>
              <a:buChar char="•"/>
              <a:defRPr b="1" sz="2000">
                <a:solidFill>
                  <a:srgbClr val="FFFFFF"/>
                </a:solidFill>
                <a:latin typeface="Calibri"/>
                <a:ea typeface="Calibri"/>
                <a:cs typeface="Calibri"/>
                <a:sym typeface="Calibri"/>
              </a:defRPr>
            </a:pPr>
          </a:p>
          <a:p>
            <a:pPr marL="457200" indent="-457200" algn="l">
              <a:buSzPct val="100000"/>
              <a:buFont typeface="Arial"/>
              <a:buChar char="•"/>
              <a:defRPr b="1" sz="2000">
                <a:solidFill>
                  <a:srgbClr val="FFFFFF"/>
                </a:solidFill>
                <a:latin typeface="Calibri"/>
                <a:ea typeface="Calibri"/>
                <a:cs typeface="Calibri"/>
                <a:sym typeface="Calibri"/>
              </a:defRPr>
            </a:pPr>
            <a:r>
              <a:t>Además, estos diquarks son muy pesados y no pueden formar parte de los bariones del estado base. </a:t>
            </a:r>
          </a:p>
          <a:p>
            <a:pPr marL="457200" indent="-457200" algn="l">
              <a:buSzPct val="100000"/>
              <a:buFont typeface="Arial"/>
              <a:buChar char="•"/>
              <a:defRPr b="1" sz="2000">
                <a:solidFill>
                  <a:srgbClr val="FFFFFF"/>
                </a:solidFill>
                <a:latin typeface="Calibri"/>
                <a:ea typeface="Calibri"/>
                <a:cs typeface="Calibri"/>
                <a:sym typeface="Calibri"/>
              </a:defRPr>
            </a:pPr>
          </a:p>
          <a:p>
            <a:pPr marL="457200" indent="-457200" algn="l">
              <a:buSzPct val="100000"/>
              <a:buFont typeface="Arial"/>
              <a:buChar char="•"/>
              <a:defRPr b="1" sz="2000">
                <a:solidFill>
                  <a:srgbClr val="FFFFFF"/>
                </a:solidFill>
                <a:latin typeface="Calibri"/>
                <a:ea typeface="Calibri"/>
                <a:cs typeface="Calibri"/>
                <a:sym typeface="Calibri"/>
              </a:defRPr>
            </a:pPr>
            <a:r>
              <a:t>Los diquarks 0⁺ y 1⁺ son pareja de paridad de los mesones π y ρ. Por lo tanto la ecuación de BS que describe estos mesones es la misma que describe la dinámica de los diquarks correspondientes.</a:t>
            </a:r>
          </a:p>
          <a:p>
            <a:pPr marL="457200" indent="-457200" algn="l">
              <a:defRPr b="1" sz="2000">
                <a:solidFill>
                  <a:srgbClr val="FFFFFF"/>
                </a:solidFill>
                <a:latin typeface="Calibri"/>
                <a:ea typeface="Calibri"/>
                <a:cs typeface="Calibri"/>
                <a:sym typeface="Calibri"/>
              </a:defRPr>
            </a:pPr>
          </a:p>
          <a:p>
            <a:pPr marL="457200" indent="-457200" algn="l">
              <a:buSzPct val="100000"/>
              <a:buFont typeface="Arial"/>
              <a:buChar char="•"/>
              <a:defRPr b="1" sz="2000">
                <a:solidFill>
                  <a:srgbClr val="FFFFFF"/>
                </a:solidFill>
                <a:latin typeface="Calibri"/>
                <a:ea typeface="Calibri"/>
                <a:cs typeface="Calibri"/>
                <a:sym typeface="Calibri"/>
              </a:defRPr>
            </a:pPr>
            <a:r>
              <a:t>Además, el fotón que interactúa con los bariones puede cambiar un tipo de diquark al otro. Por eso nos interesan los factores de forma de los diquarks. </a:t>
            </a:r>
          </a:p>
        </p:txBody>
      </p:sp>
      <p:pic>
        <p:nvPicPr>
          <p:cNvPr id="232" name="image.png"/>
          <p:cNvPicPr>
            <a:picLocks noChangeAspect="1"/>
          </p:cNvPicPr>
          <p:nvPr/>
        </p:nvPicPr>
        <p:blipFill>
          <a:blip r:embed="rId3">
            <a:extLst/>
          </a:blip>
          <a:stretch>
            <a:fillRect/>
          </a:stretch>
        </p:blipFill>
        <p:spPr>
          <a:xfrm>
            <a:off x="6317207" y="714771"/>
            <a:ext cx="1952626" cy="1685926"/>
          </a:xfrm>
          <a:prstGeom prst="rect">
            <a:avLst/>
          </a:prstGeom>
          <a:ln w="28575">
            <a:solidFill>
              <a:srgbClr val="0F0F13"/>
            </a:solidFill>
            <a:miter/>
          </a:ln>
        </p:spPr>
      </p:pic>
      <p:sp>
        <p:nvSpPr>
          <p:cNvPr id="233" name="Shape 233"/>
          <p:cNvSpPr/>
          <p:nvPr/>
        </p:nvSpPr>
        <p:spPr>
          <a:xfrm>
            <a:off x="-270228" y="792480"/>
            <a:ext cx="6004185" cy="12598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marL="457200" indent="-457200" algn="just">
              <a:buSzPct val="100000"/>
              <a:buFont typeface="Arial"/>
              <a:buChar char="•"/>
              <a:defRPr b="1" sz="2000">
                <a:solidFill>
                  <a:srgbClr val="FFFFFF"/>
                </a:solidFill>
                <a:latin typeface="Calibri"/>
                <a:ea typeface="Calibri"/>
                <a:cs typeface="Calibri"/>
                <a:sym typeface="Calibri"/>
              </a:defRPr>
            </a:lvl1pPr>
          </a:lstStyle>
          <a:p>
            <a:pPr/>
            <a:r>
              <a:t>Los diquarks escalar y vector axial tienen la misma paridad que lo nucleones. Por lo tanto se espera que forman un componente dominante de los protones y neutrones.</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7" name="image.png"/>
          <p:cNvPicPr>
            <a:picLocks noChangeAspect="1"/>
          </p:cNvPicPr>
          <p:nvPr/>
        </p:nvPicPr>
        <p:blipFill>
          <a:blip r:embed="rId2">
            <a:extLst/>
          </a:blip>
          <a:stretch>
            <a:fillRect/>
          </a:stretch>
        </p:blipFill>
        <p:spPr>
          <a:xfrm>
            <a:off x="1952625" y="2486025"/>
            <a:ext cx="5238750" cy="1885950"/>
          </a:xfrm>
          <a:prstGeom prst="rect">
            <a:avLst/>
          </a:prstGeom>
          <a:ln w="28575">
            <a:solidFill>
              <a:srgbClr val="FFFFFF"/>
            </a:solidFill>
          </a:ln>
        </p:spPr>
      </p:pic>
      <p:sp>
        <p:nvSpPr>
          <p:cNvPr id="238" name="Shape 238"/>
          <p:cNvSpPr/>
          <p:nvPr/>
        </p:nvSpPr>
        <p:spPr>
          <a:xfrm>
            <a:off x="2843212" y="3933825"/>
            <a:ext cx="288926" cy="9779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409"/>
                </a:moveTo>
                <a:lnTo>
                  <a:pt x="5400" y="18409"/>
                </a:lnTo>
                <a:lnTo>
                  <a:pt x="5400" y="0"/>
                </a:lnTo>
                <a:lnTo>
                  <a:pt x="16200" y="0"/>
                </a:lnTo>
                <a:lnTo>
                  <a:pt x="16200" y="18409"/>
                </a:lnTo>
                <a:lnTo>
                  <a:pt x="21600" y="18409"/>
                </a:lnTo>
                <a:lnTo>
                  <a:pt x="10800" y="21600"/>
                </a:lnTo>
                <a:close/>
              </a:path>
            </a:pathLst>
          </a:custGeom>
          <a:solidFill>
            <a:schemeClr val="accent1"/>
          </a:solidFill>
          <a:ln w="19050">
            <a:solidFill>
              <a:srgbClr val="5C9929"/>
            </a:solidFill>
          </a:ln>
        </p:spPr>
        <p:txBody>
          <a:bodyPr lIns="45719" rIns="45719" anchor="ctr"/>
          <a:lstStyle/>
          <a:p>
            <a:pPr algn="l">
              <a:defRPr>
                <a:solidFill>
                  <a:srgbClr val="FFFFFF"/>
                </a:solidFill>
              </a:defRPr>
            </a:pPr>
          </a:p>
        </p:txBody>
      </p:sp>
      <p:sp>
        <p:nvSpPr>
          <p:cNvPr id="239" name="Shape 239"/>
          <p:cNvSpPr/>
          <p:nvPr/>
        </p:nvSpPr>
        <p:spPr>
          <a:xfrm>
            <a:off x="1250950" y="4868862"/>
            <a:ext cx="3305731" cy="1158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a:defRPr b="1" sz="2400">
                <a:solidFill>
                  <a:srgbClr val="FFFFFF"/>
                </a:solidFill>
                <a:latin typeface="Calibri"/>
                <a:ea typeface="Calibri"/>
                <a:cs typeface="Calibri"/>
                <a:sym typeface="Calibri"/>
              </a:defRPr>
            </a:pPr>
            <a:r>
              <a:t>Amplitud de Faddeev </a:t>
            </a:r>
          </a:p>
          <a:p>
            <a:pPr algn="l">
              <a:defRPr b="1" sz="2400">
                <a:solidFill>
                  <a:srgbClr val="FFFFFF"/>
                </a:solidFill>
                <a:latin typeface="Calibri"/>
                <a:ea typeface="Calibri"/>
                <a:cs typeface="Calibri"/>
                <a:sym typeface="Calibri"/>
              </a:defRPr>
            </a:pPr>
            <a:r>
              <a:t>Para un barion</a:t>
            </a:r>
          </a:p>
        </p:txBody>
      </p:sp>
      <p:sp>
        <p:nvSpPr>
          <p:cNvPr id="240" name="Shape 240"/>
          <p:cNvSpPr/>
          <p:nvPr/>
        </p:nvSpPr>
        <p:spPr>
          <a:xfrm>
            <a:off x="5076825" y="4251325"/>
            <a:ext cx="287338" cy="9779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427"/>
                </a:moveTo>
                <a:lnTo>
                  <a:pt x="5400" y="18427"/>
                </a:lnTo>
                <a:lnTo>
                  <a:pt x="5400" y="0"/>
                </a:lnTo>
                <a:lnTo>
                  <a:pt x="16200" y="0"/>
                </a:lnTo>
                <a:lnTo>
                  <a:pt x="16200" y="18427"/>
                </a:lnTo>
                <a:lnTo>
                  <a:pt x="21600" y="18427"/>
                </a:lnTo>
                <a:lnTo>
                  <a:pt x="10800" y="21600"/>
                </a:lnTo>
                <a:close/>
              </a:path>
            </a:pathLst>
          </a:custGeom>
          <a:solidFill>
            <a:schemeClr val="accent1"/>
          </a:solidFill>
          <a:ln w="19050">
            <a:solidFill>
              <a:srgbClr val="5C9929"/>
            </a:solidFill>
          </a:ln>
        </p:spPr>
        <p:txBody>
          <a:bodyPr lIns="45719" rIns="45719" anchor="ctr"/>
          <a:lstStyle/>
          <a:p>
            <a:pPr algn="l">
              <a:defRPr>
                <a:solidFill>
                  <a:srgbClr val="FFFFFF"/>
                </a:solidFill>
              </a:defRPr>
            </a:pPr>
          </a:p>
        </p:txBody>
      </p:sp>
      <p:sp>
        <p:nvSpPr>
          <p:cNvPr id="241" name="Shape 241"/>
          <p:cNvSpPr/>
          <p:nvPr/>
        </p:nvSpPr>
        <p:spPr>
          <a:xfrm>
            <a:off x="4356100" y="5272087"/>
            <a:ext cx="1042651"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a:defRPr b="1" sz="2400">
                <a:solidFill>
                  <a:srgbClr val="FFFFFF"/>
                </a:solidFill>
                <a:latin typeface="Calibri"/>
                <a:ea typeface="Calibri"/>
                <a:cs typeface="Calibri"/>
                <a:sym typeface="Calibri"/>
              </a:defRPr>
            </a:lvl1pPr>
          </a:lstStyle>
          <a:p>
            <a:pPr/>
            <a:r>
              <a:t>Kernel</a:t>
            </a:r>
          </a:p>
        </p:txBody>
      </p:sp>
      <p:sp>
        <p:nvSpPr>
          <p:cNvPr id="242" name="Shape 242"/>
          <p:cNvSpPr/>
          <p:nvPr/>
        </p:nvSpPr>
        <p:spPr>
          <a:xfrm>
            <a:off x="6084887" y="1196975"/>
            <a:ext cx="2016126" cy="802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b="1" sz="2400">
                <a:solidFill>
                  <a:srgbClr val="FFFFFF"/>
                </a:solidFill>
                <a:latin typeface="Calibri"/>
                <a:ea typeface="Calibri"/>
                <a:cs typeface="Calibri"/>
                <a:sym typeface="Calibri"/>
              </a:defRPr>
            </a:lvl1pPr>
          </a:lstStyle>
          <a:p>
            <a:pPr/>
            <a:r>
              <a:t>propagador del quark</a:t>
            </a:r>
          </a:p>
        </p:txBody>
      </p:sp>
      <p:sp>
        <p:nvSpPr>
          <p:cNvPr id="243" name="Shape 243"/>
          <p:cNvSpPr/>
          <p:nvPr/>
        </p:nvSpPr>
        <p:spPr>
          <a:xfrm>
            <a:off x="5727700" y="5084762"/>
            <a:ext cx="2346385" cy="802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l">
              <a:defRPr b="1" sz="2400">
                <a:solidFill>
                  <a:srgbClr val="FFFFFF"/>
                </a:solidFill>
                <a:latin typeface="Calibri"/>
                <a:ea typeface="Calibri"/>
                <a:cs typeface="Calibri"/>
                <a:sym typeface="Calibri"/>
              </a:defRPr>
            </a:pPr>
            <a:r>
              <a:t>Propagador del</a:t>
            </a:r>
          </a:p>
          <a:p>
            <a:pPr algn="l">
              <a:defRPr b="1" sz="2400">
                <a:solidFill>
                  <a:srgbClr val="FFFFFF"/>
                </a:solidFill>
                <a:latin typeface="Calibri"/>
                <a:ea typeface="Calibri"/>
                <a:cs typeface="Calibri"/>
                <a:sym typeface="Calibri"/>
              </a:defRPr>
            </a:pPr>
            <a:r>
              <a:t>Diquark </a:t>
            </a:r>
          </a:p>
        </p:txBody>
      </p:sp>
      <p:sp>
        <p:nvSpPr>
          <p:cNvPr id="244" name="Shape 244"/>
          <p:cNvSpPr/>
          <p:nvPr/>
        </p:nvSpPr>
        <p:spPr>
          <a:xfrm>
            <a:off x="2771775" y="1484312"/>
            <a:ext cx="2016125"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b="1" sz="2400">
                <a:solidFill>
                  <a:srgbClr val="FFFFFF"/>
                </a:solidFill>
                <a:latin typeface="Calibri"/>
                <a:ea typeface="Calibri"/>
                <a:cs typeface="Calibri"/>
                <a:sym typeface="Calibri"/>
              </a:defRPr>
            </a:lvl1pPr>
          </a:lstStyle>
          <a:p>
            <a:pPr/>
            <a:r>
              <a:t>Diquark BSA</a:t>
            </a:r>
          </a:p>
        </p:txBody>
      </p:sp>
      <p:sp>
        <p:nvSpPr>
          <p:cNvPr id="245" name="Shape 245"/>
          <p:cNvSpPr/>
          <p:nvPr/>
        </p:nvSpPr>
        <p:spPr>
          <a:xfrm>
            <a:off x="539750" y="494506"/>
            <a:ext cx="8208963"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tabLst>
                <a:tab pos="952500" algn="l"/>
              </a:tabLst>
              <a:defRPr b="1" sz="3200">
                <a:solidFill>
                  <a:srgbClr val="FFFFFF"/>
                </a:solidFill>
                <a:latin typeface="Calibri"/>
                <a:ea typeface="Calibri"/>
                <a:cs typeface="Calibri"/>
                <a:sym typeface="Calibri"/>
              </a:defRPr>
            </a:lvl1pPr>
          </a:lstStyle>
          <a:p>
            <a:pPr/>
            <a:r>
              <a:t>Ecuación de Faddeev</a:t>
            </a:r>
          </a:p>
        </p:txBody>
      </p:sp>
      <p:sp>
        <p:nvSpPr>
          <p:cNvPr id="246" name="Shape 246"/>
          <p:cNvSpPr/>
          <p:nvPr/>
        </p:nvSpPr>
        <p:spPr>
          <a:xfrm rot="19148560">
            <a:off x="4525962" y="1781174"/>
            <a:ext cx="285751" cy="1289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206"/>
                </a:moveTo>
                <a:lnTo>
                  <a:pt x="5400" y="19206"/>
                </a:lnTo>
                <a:lnTo>
                  <a:pt x="5400" y="0"/>
                </a:lnTo>
                <a:lnTo>
                  <a:pt x="16200" y="0"/>
                </a:lnTo>
                <a:lnTo>
                  <a:pt x="16200" y="19206"/>
                </a:lnTo>
                <a:lnTo>
                  <a:pt x="21600" y="19206"/>
                </a:lnTo>
                <a:lnTo>
                  <a:pt x="10800" y="21600"/>
                </a:lnTo>
                <a:close/>
              </a:path>
            </a:pathLst>
          </a:custGeom>
          <a:solidFill>
            <a:schemeClr val="accent1"/>
          </a:solidFill>
          <a:ln w="19050">
            <a:solidFill>
              <a:srgbClr val="5C9929"/>
            </a:solidFill>
          </a:ln>
        </p:spPr>
        <p:txBody>
          <a:bodyPr lIns="45719" rIns="45719" anchor="ctr"/>
          <a:lstStyle/>
          <a:p>
            <a:pPr algn="l">
              <a:defRPr>
                <a:solidFill>
                  <a:srgbClr val="FFFFFF"/>
                </a:solidFill>
              </a:defRPr>
            </a:pPr>
          </a:p>
        </p:txBody>
      </p:sp>
      <p:sp>
        <p:nvSpPr>
          <p:cNvPr id="247" name="Shape 247"/>
          <p:cNvSpPr/>
          <p:nvPr/>
        </p:nvSpPr>
        <p:spPr>
          <a:xfrm rot="2381417">
            <a:off x="5880100" y="1857375"/>
            <a:ext cx="293688" cy="1268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099"/>
                </a:moveTo>
                <a:lnTo>
                  <a:pt x="5400" y="19099"/>
                </a:lnTo>
                <a:lnTo>
                  <a:pt x="5400" y="0"/>
                </a:lnTo>
                <a:lnTo>
                  <a:pt x="16200" y="0"/>
                </a:lnTo>
                <a:lnTo>
                  <a:pt x="16200" y="19099"/>
                </a:lnTo>
                <a:lnTo>
                  <a:pt x="21600" y="19099"/>
                </a:lnTo>
                <a:lnTo>
                  <a:pt x="10800" y="21600"/>
                </a:lnTo>
                <a:close/>
              </a:path>
            </a:pathLst>
          </a:custGeom>
          <a:solidFill>
            <a:schemeClr val="accent1"/>
          </a:solidFill>
          <a:ln w="19050">
            <a:solidFill>
              <a:srgbClr val="5C9929"/>
            </a:solidFill>
          </a:ln>
        </p:spPr>
        <p:txBody>
          <a:bodyPr lIns="45719" rIns="45719" anchor="ctr"/>
          <a:lstStyle/>
          <a:p>
            <a:pPr algn="l">
              <a:defRPr>
                <a:solidFill>
                  <a:srgbClr val="FFFFFF"/>
                </a:solidFill>
              </a:defRPr>
            </a:pPr>
          </a:p>
        </p:txBody>
      </p:sp>
      <p:sp>
        <p:nvSpPr>
          <p:cNvPr id="248" name="Shape 248"/>
          <p:cNvSpPr/>
          <p:nvPr/>
        </p:nvSpPr>
        <p:spPr>
          <a:xfrm rot="2381417">
            <a:off x="5880099" y="1863725"/>
            <a:ext cx="293689"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102"/>
                </a:moveTo>
                <a:lnTo>
                  <a:pt x="5400" y="19102"/>
                </a:lnTo>
                <a:lnTo>
                  <a:pt x="5400" y="0"/>
                </a:lnTo>
                <a:lnTo>
                  <a:pt x="16200" y="0"/>
                </a:lnTo>
                <a:lnTo>
                  <a:pt x="16200" y="19102"/>
                </a:lnTo>
                <a:lnTo>
                  <a:pt x="21600" y="19102"/>
                </a:lnTo>
                <a:lnTo>
                  <a:pt x="10800" y="21600"/>
                </a:lnTo>
                <a:close/>
              </a:path>
            </a:pathLst>
          </a:custGeom>
          <a:solidFill>
            <a:schemeClr val="accent1"/>
          </a:solidFill>
          <a:ln w="19050">
            <a:solidFill>
              <a:srgbClr val="5C9929"/>
            </a:solidFill>
          </a:ln>
        </p:spPr>
        <p:txBody>
          <a:bodyPr lIns="45719" rIns="45719" anchor="ctr"/>
          <a:lstStyle/>
          <a:p>
            <a:pPr algn="l">
              <a:defRPr>
                <a:solidFill>
                  <a:srgbClr val="FFFFFF"/>
                </a:solidFill>
              </a:defRPr>
            </a:pPr>
          </a:p>
        </p:txBody>
      </p:sp>
      <p:sp>
        <p:nvSpPr>
          <p:cNvPr id="249" name="Shape 249"/>
          <p:cNvSpPr/>
          <p:nvPr/>
        </p:nvSpPr>
        <p:spPr>
          <a:xfrm rot="19597500">
            <a:off x="5891212" y="3994150"/>
            <a:ext cx="331788" cy="12303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687"/>
                </a:moveTo>
                <a:lnTo>
                  <a:pt x="5400" y="18687"/>
                </a:lnTo>
                <a:lnTo>
                  <a:pt x="5400" y="0"/>
                </a:lnTo>
                <a:lnTo>
                  <a:pt x="16200" y="0"/>
                </a:lnTo>
                <a:lnTo>
                  <a:pt x="16200" y="18687"/>
                </a:lnTo>
                <a:lnTo>
                  <a:pt x="21600" y="18687"/>
                </a:lnTo>
                <a:lnTo>
                  <a:pt x="10800" y="21600"/>
                </a:lnTo>
                <a:close/>
              </a:path>
            </a:pathLst>
          </a:custGeom>
          <a:solidFill>
            <a:schemeClr val="accent1"/>
          </a:solidFill>
          <a:ln w="19050">
            <a:solidFill>
              <a:srgbClr val="5C9929"/>
            </a:solidFill>
          </a:ln>
        </p:spPr>
        <p:txBody>
          <a:bodyPr lIns="45719" rIns="45719" anchor="ctr"/>
          <a:lstStyle/>
          <a:p>
            <a:pPr algn="l">
              <a:defRPr>
                <a:solidFill>
                  <a:srgbClr val="FFFFFF"/>
                </a:solidFill>
              </a:defRPr>
            </a:pPr>
          </a:p>
        </p:txBody>
      </p:sp>
      <p:pic>
        <p:nvPicPr>
          <p:cNvPr id="250" name="image.png"/>
          <p:cNvPicPr>
            <a:picLocks noChangeAspect="1"/>
          </p:cNvPicPr>
          <p:nvPr/>
        </p:nvPicPr>
        <p:blipFill>
          <a:blip r:embed="rId3">
            <a:extLst/>
          </a:blip>
          <a:stretch>
            <a:fillRect/>
          </a:stretch>
        </p:blipFill>
        <p:spPr>
          <a:xfrm>
            <a:off x="5292725" y="5876925"/>
            <a:ext cx="3246438" cy="785813"/>
          </a:xfrm>
          <a:prstGeom prst="rect">
            <a:avLst/>
          </a:prstGeom>
          <a:ln w="28575">
            <a:solidFill>
              <a:srgbClr val="FFFFFF"/>
            </a:solidFill>
          </a:ln>
        </p:spPr>
      </p:pic>
    </p:spTree>
  </p:cSld>
  <p:clrMapOvr>
    <a:masterClrMapping/>
  </p:clrMapOvr>
  <mc:AlternateContent xmlns:mc="http://schemas.openxmlformats.org/markup-compatibility/2006">
    <mc:Choice xmlns:p14="http://schemas.microsoft.com/office/powerpoint/2010/main" Requires="p14">
      <p:transition spd="fast" advClick="1" p14:dur="500">
        <p:circle/>
      </p:transition>
    </mc:Choice>
    <mc:Fallback>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nvSpPr>
        <p:spPr>
          <a:xfrm>
            <a:off x="250825" y="958850"/>
            <a:ext cx="8353425" cy="365428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b="1" sz="2400">
                <a:solidFill>
                  <a:srgbClr val="FFFFFF"/>
                </a:solidFill>
                <a:latin typeface="Calibri"/>
                <a:ea typeface="Calibri"/>
                <a:cs typeface="Calibri"/>
                <a:sym typeface="Calibri"/>
              </a:defRPr>
            </a:pPr>
            <a:r>
              <a:t>Roper Resonance:</a:t>
            </a:r>
          </a:p>
          <a:p>
            <a:pPr lvl="1" marL="914400" indent="-457200" algn="just">
              <a:buSzPct val="100000"/>
              <a:buAutoNum type="alphaLcParenR" startAt="1"/>
              <a:defRPr b="1" sz="2400">
                <a:solidFill>
                  <a:srgbClr val="FFFFFF"/>
                </a:solidFill>
                <a:latin typeface="Calibri"/>
                <a:ea typeface="Calibri"/>
                <a:cs typeface="Calibri"/>
                <a:sym typeface="Calibri"/>
              </a:defRPr>
            </a:pPr>
            <a:r>
              <a:t>Tiene el mismo spin y paridad que el proton</a:t>
            </a:r>
          </a:p>
          <a:p>
            <a:pPr lvl="1" marL="914400" indent="-457200" algn="just">
              <a:buSzPct val="100000"/>
              <a:buAutoNum type="alphaLcParenR" startAt="1"/>
              <a:defRPr b="1" sz="2400">
                <a:solidFill>
                  <a:srgbClr val="FFFFFF"/>
                </a:solidFill>
                <a:latin typeface="Calibri"/>
                <a:ea typeface="Calibri"/>
                <a:cs typeface="Calibri"/>
                <a:sym typeface="Calibri"/>
              </a:defRPr>
            </a:pPr>
            <a:r>
              <a:t>Tiene menor masa que la </a:t>
            </a:r>
            <a:r>
              <a:rPr sz="2000"/>
              <a:t>resonancia</a:t>
            </a:r>
            <a:r>
              <a:t> N(1535)S₁₁,  Jᵖ=1/2⁻ </a:t>
            </a:r>
          </a:p>
          <a:p>
            <a:pPr lvl="1" marL="914400" indent="-457200" algn="just">
              <a:buSzPct val="100000"/>
              <a:buAutoNum type="alphaLcParenR" startAt="1"/>
              <a:defRPr b="1" sz="2400">
                <a:solidFill>
                  <a:srgbClr val="FFFFFF"/>
                </a:solidFill>
                <a:latin typeface="Calibri"/>
                <a:ea typeface="Calibri"/>
                <a:cs typeface="Calibri"/>
                <a:sym typeface="Calibri"/>
              </a:defRPr>
            </a:pPr>
            <a:r>
              <a:t>Los factores de forma EM del Proton roper  son experimentalmente medibles.</a:t>
            </a:r>
          </a:p>
          <a:p>
            <a:pPr lvl="1" marL="914400" indent="-457200" algn="l">
              <a:buSzPct val="100000"/>
              <a:buAutoNum type="alphaLcParenR" startAt="1"/>
              <a:defRPr b="1" sz="2400">
                <a:solidFill>
                  <a:srgbClr val="FFFFFF"/>
                </a:solidFill>
                <a:latin typeface="Calibri"/>
                <a:ea typeface="Calibri"/>
                <a:cs typeface="Calibri"/>
                <a:sym typeface="Calibri"/>
              </a:defRPr>
            </a:pPr>
            <a:r>
              <a:t>Los factores de forma de transicion del Proton-roper han sido obtenidos recientemente en Jlab.             </a:t>
            </a:r>
            <a:r>
              <a:rPr>
                <a:solidFill>
                  <a:srgbClr val="FF2600"/>
                </a:solidFill>
              </a:rPr>
              <a:t>Phys,Rev. C79 065206 (2009), C80,                                    055203 ( 2009).</a:t>
            </a:r>
          </a:p>
        </p:txBody>
      </p:sp>
      <p:pic>
        <p:nvPicPr>
          <p:cNvPr id="253" name="image.png"/>
          <p:cNvPicPr>
            <a:picLocks noChangeAspect="1"/>
          </p:cNvPicPr>
          <p:nvPr/>
        </p:nvPicPr>
        <p:blipFill>
          <a:blip r:embed="rId2">
            <a:extLst/>
          </a:blip>
          <a:stretch>
            <a:fillRect/>
          </a:stretch>
        </p:blipFill>
        <p:spPr>
          <a:xfrm>
            <a:off x="1116012" y="4872037"/>
            <a:ext cx="1952626" cy="1685926"/>
          </a:xfrm>
          <a:prstGeom prst="rect">
            <a:avLst/>
          </a:prstGeom>
          <a:ln w="28575">
            <a:solidFill>
              <a:srgbClr val="0F0F13"/>
            </a:solidFill>
          </a:ln>
        </p:spPr>
      </p:pic>
      <p:sp>
        <p:nvSpPr>
          <p:cNvPr id="254" name="Shape 254"/>
          <p:cNvSpPr/>
          <p:nvPr/>
        </p:nvSpPr>
        <p:spPr>
          <a:xfrm>
            <a:off x="3381375" y="4674641"/>
            <a:ext cx="5539383" cy="1043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2100">
                <a:solidFill>
                  <a:srgbClr val="FFFFFF"/>
                </a:solidFill>
                <a:latin typeface="Calibri"/>
                <a:ea typeface="Calibri"/>
                <a:cs typeface="Calibri"/>
                <a:sym typeface="Calibri"/>
              </a:defRPr>
            </a:lvl1pPr>
          </a:lstStyle>
          <a:p>
            <a:pPr/>
            <a:r>
              <a:t>Para construir la paridad positiva del nucleon, usamos los diquarks relacionados con ρ y π.</a:t>
            </a:r>
          </a:p>
        </p:txBody>
      </p:sp>
      <p:sp>
        <p:nvSpPr>
          <p:cNvPr id="255" name="Shape 255"/>
          <p:cNvSpPr/>
          <p:nvPr/>
        </p:nvSpPr>
        <p:spPr>
          <a:xfrm>
            <a:off x="3167062" y="5780087"/>
            <a:ext cx="6358534" cy="6813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b="1" sz="2000">
                <a:solidFill>
                  <a:srgbClr val="FFFFFF"/>
                </a:solidFill>
                <a:latin typeface="Calibri"/>
                <a:ea typeface="Calibri"/>
                <a:cs typeface="Calibri"/>
                <a:sym typeface="Calibri"/>
              </a:defRPr>
            </a:lvl1pPr>
          </a:lstStyle>
          <a:p>
            <a:pPr/>
            <a:r>
              <a:t>Para el N(½⁻) usaremos los diquarks relacionados con σ y a₁</a:t>
            </a:r>
          </a:p>
        </p:txBody>
      </p:sp>
      <p:sp>
        <p:nvSpPr>
          <p:cNvPr id="256" name="Shape 256"/>
          <p:cNvSpPr/>
          <p:nvPr/>
        </p:nvSpPr>
        <p:spPr>
          <a:xfrm>
            <a:off x="539750" y="494506"/>
            <a:ext cx="8208963"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tabLst>
                <a:tab pos="952500" algn="l"/>
              </a:tabLst>
              <a:defRPr b="1" sz="3200">
                <a:solidFill>
                  <a:srgbClr val="FFFFFF"/>
                </a:solidFill>
                <a:latin typeface="Calibri"/>
                <a:ea typeface="Calibri"/>
                <a:cs typeface="Calibri"/>
                <a:sym typeface="Calibri"/>
              </a:defRPr>
            </a:lvl1pPr>
          </a:lstStyle>
          <a:p>
            <a:pPr/>
            <a:r>
              <a:t>Diquarks</a:t>
            </a:r>
          </a:p>
        </p:txBody>
      </p:sp>
    </p:spTree>
  </p:cSld>
  <p:clrMapOvr>
    <a:masterClrMapping/>
  </p:clrMapOvr>
  <mc:AlternateContent xmlns:mc="http://schemas.openxmlformats.org/markup-compatibility/2006">
    <mc:Choice xmlns:p14="http://schemas.microsoft.com/office/powerpoint/2010/main" Requires="p14">
      <p:transition spd="fast" advClick="1" p14:dur="500">
        <p:circle/>
      </p:transition>
    </mc:Choice>
    <mc:Fallback>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8" name="Shape 258"/>
          <p:cNvSpPr/>
          <p:nvPr/>
        </p:nvSpPr>
        <p:spPr>
          <a:xfrm>
            <a:off x="1352550" y="5703887"/>
            <a:ext cx="6438900" cy="967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gn="l">
              <a:defRPr b="1" sz="2000">
                <a:solidFill>
                  <a:srgbClr val="FF0000"/>
                </a:solidFill>
                <a:latin typeface="Calibri"/>
                <a:ea typeface="Calibri"/>
                <a:cs typeface="Calibri"/>
                <a:sym typeface="Calibri"/>
              </a:defRPr>
            </a:pPr>
            <a:r>
              <a:t>D.J. Wilson et. al., Phys. Rev. C85, 025205 (2012).</a:t>
            </a:r>
          </a:p>
          <a:p>
            <a:pPr marL="457200" indent="-457200" algn="l">
              <a:defRPr b="1" sz="2000">
                <a:solidFill>
                  <a:srgbClr val="FF0000"/>
                </a:solidFill>
                <a:latin typeface="Calibri"/>
                <a:ea typeface="Calibri"/>
                <a:cs typeface="Calibri"/>
                <a:sym typeface="Calibri"/>
              </a:defRPr>
            </a:pPr>
            <a:r>
              <a:t>I. Cloët et. al., Few Body Syst. 46, 1 (2009).</a:t>
            </a:r>
          </a:p>
          <a:p>
            <a:pPr marL="457200" indent="-457200" algn="l">
              <a:defRPr b="1" sz="2000">
                <a:solidFill>
                  <a:srgbClr val="FF0000"/>
                </a:solidFill>
                <a:latin typeface="Calibri"/>
                <a:ea typeface="Calibri"/>
                <a:cs typeface="Calibri"/>
                <a:sym typeface="Calibri"/>
              </a:defRPr>
            </a:pPr>
            <a:r>
              <a:t>J. Kelly, Phys. Rev. C70, 068202 (2004).</a:t>
            </a:r>
          </a:p>
        </p:txBody>
      </p:sp>
      <p:sp>
        <p:nvSpPr>
          <p:cNvPr id="259" name="Shape 259"/>
          <p:cNvSpPr/>
          <p:nvPr/>
        </p:nvSpPr>
        <p:spPr>
          <a:xfrm>
            <a:off x="539750" y="494506"/>
            <a:ext cx="8208963"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tabLst>
                <a:tab pos="952500" algn="l"/>
              </a:tabLst>
              <a:defRPr b="1" sz="3200">
                <a:solidFill>
                  <a:srgbClr val="FFFFFF"/>
                </a:solidFill>
                <a:latin typeface="Calibri"/>
                <a:ea typeface="Calibri"/>
                <a:cs typeface="Calibri"/>
                <a:sym typeface="Calibri"/>
              </a:defRPr>
            </a:lvl1pPr>
          </a:lstStyle>
          <a:p>
            <a:pPr/>
            <a:r>
              <a:t>Form Factors</a:t>
            </a:r>
          </a:p>
        </p:txBody>
      </p:sp>
      <p:pic>
        <p:nvPicPr>
          <p:cNvPr id="260" name="image.png"/>
          <p:cNvPicPr>
            <a:picLocks noChangeAspect="1"/>
          </p:cNvPicPr>
          <p:nvPr/>
        </p:nvPicPr>
        <p:blipFill>
          <a:blip r:embed="rId3">
            <a:extLst/>
          </a:blip>
          <a:stretch>
            <a:fillRect/>
          </a:stretch>
        </p:blipFill>
        <p:spPr>
          <a:xfrm>
            <a:off x="514350" y="908050"/>
            <a:ext cx="8115300" cy="4800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circle/>
      </p:transition>
    </mc:Choice>
    <mc:Fallback>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4" name="image.png"/>
          <p:cNvPicPr>
            <a:picLocks noChangeAspect="1"/>
          </p:cNvPicPr>
          <p:nvPr/>
        </p:nvPicPr>
        <p:blipFill>
          <a:blip r:embed="rId2">
            <a:extLst/>
          </a:blip>
          <a:stretch>
            <a:fillRect/>
          </a:stretch>
        </p:blipFill>
        <p:spPr>
          <a:xfrm>
            <a:off x="2697162" y="476250"/>
            <a:ext cx="3530601" cy="576263"/>
          </a:xfrm>
          <a:prstGeom prst="rect">
            <a:avLst/>
          </a:prstGeom>
          <a:ln w="28575">
            <a:solidFill>
              <a:srgbClr val="0F0F13"/>
            </a:solidFill>
          </a:ln>
        </p:spPr>
      </p:pic>
      <p:sp>
        <p:nvSpPr>
          <p:cNvPr id="265" name="Shape 265"/>
          <p:cNvSpPr/>
          <p:nvPr/>
        </p:nvSpPr>
        <p:spPr>
          <a:xfrm>
            <a:off x="179387" y="1196974"/>
            <a:ext cx="8964613" cy="594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gn="l">
              <a:buSzPct val="100000"/>
              <a:buFont typeface="Arial"/>
              <a:buChar char="•"/>
              <a:defRPr b="1" sz="2400">
                <a:solidFill>
                  <a:srgbClr val="FFFFFF"/>
                </a:solidFill>
                <a:latin typeface="Calibri"/>
                <a:ea typeface="Calibri"/>
                <a:cs typeface="Calibri"/>
                <a:sym typeface="Calibri"/>
              </a:defRPr>
            </a:pPr>
            <a:r>
              <a:t>Necesitaremos los factores de forma de transición:</a:t>
            </a:r>
          </a:p>
          <a:p>
            <a:pPr lvl="1" marL="971550" indent="-514350" algn="l">
              <a:buSzPct val="100000"/>
              <a:buAutoNum type="romanLcPeriod" startAt="1"/>
              <a:defRPr b="1" sz="2400">
                <a:solidFill>
                  <a:srgbClr val="FFFFFF"/>
                </a:solidFill>
                <a:latin typeface="Calibri"/>
                <a:ea typeface="Calibri"/>
                <a:cs typeface="Calibri"/>
                <a:sym typeface="Calibri"/>
              </a:defRPr>
            </a:pPr>
            <a:r>
              <a:t>Los mesones σ y a₁</a:t>
            </a:r>
          </a:p>
          <a:p>
            <a:pPr lvl="1" marL="971550" indent="-514350" algn="l">
              <a:buSzPct val="100000"/>
              <a:buAutoNum type="romanLcPeriod" startAt="1"/>
              <a:defRPr sz="2400">
                <a:solidFill>
                  <a:srgbClr val="FFFFFF"/>
                </a:solidFill>
              </a:defRPr>
            </a:pPr>
          </a:p>
          <a:p>
            <a:pPr lvl="1" marL="971550" indent="-514350" algn="l">
              <a:buSzPct val="100000"/>
              <a:buAutoNum type="romanLcPeriod" startAt="2"/>
              <a:defRPr sz="2400">
                <a:solidFill>
                  <a:srgbClr val="FFFFFF"/>
                </a:solidFill>
              </a:defRPr>
            </a:pPr>
            <a:r>
              <a:t>  Diquarks 0⁻ y 1⁻</a:t>
            </a:r>
          </a:p>
          <a:p>
            <a:pPr lvl="1" marL="971550" indent="-514350" algn="l">
              <a:buSzPct val="100000"/>
              <a:buAutoNum type="romanLcPeriod" startAt="2"/>
              <a:defRPr sz="2400">
                <a:solidFill>
                  <a:srgbClr val="FFFFFF"/>
                </a:solidFill>
              </a:defRPr>
            </a:pPr>
          </a:p>
          <a:p>
            <a:pPr lvl="1" marL="971550" indent="-514350" algn="l">
              <a:buSzPct val="100000"/>
              <a:buAutoNum type="romanLcPeriod" startAt="3"/>
              <a:defRPr sz="2400">
                <a:solidFill>
                  <a:srgbClr val="FFFFFF"/>
                </a:solidFill>
              </a:defRPr>
            </a:pPr>
            <a:r>
              <a:t> Transition of:  </a:t>
            </a:r>
          </a:p>
          <a:p>
            <a:pPr marL="342900" indent="-342900" algn="l">
              <a:buSzPct val="100000"/>
              <a:buFont typeface="Arial"/>
              <a:buChar char="•"/>
              <a:defRPr sz="2400">
                <a:solidFill>
                  <a:srgbClr val="FFFFFF"/>
                </a:solidFill>
              </a:defRPr>
            </a:pPr>
          </a:p>
          <a:p>
            <a:pPr marL="342900" indent="-342900" algn="l">
              <a:buSzPct val="100000"/>
              <a:buFont typeface="Arial"/>
              <a:buChar char="•"/>
              <a:defRPr sz="2400">
                <a:solidFill>
                  <a:srgbClr val="FFFFFF"/>
                </a:solidFill>
              </a:defRPr>
            </a:pPr>
          </a:p>
          <a:p>
            <a:pPr marL="342900" indent="-342900" algn="l">
              <a:buSzPct val="100000"/>
              <a:buFont typeface="Arial"/>
              <a:buChar char="•"/>
              <a:defRPr sz="2400">
                <a:solidFill>
                  <a:srgbClr val="FFFFFF"/>
                </a:solidFill>
              </a:defRPr>
            </a:pPr>
          </a:p>
          <a:p>
            <a:pPr marL="342900" indent="-342900" algn="l">
              <a:defRPr sz="2400">
                <a:solidFill>
                  <a:srgbClr val="FFFFFF"/>
                </a:solidFill>
              </a:defRPr>
            </a:pPr>
          </a:p>
          <a:p>
            <a:pPr marL="342900" indent="-342900" algn="l">
              <a:buSzPct val="100000"/>
              <a:buFont typeface="Arial"/>
              <a:buChar char="•"/>
              <a:defRPr sz="2400">
                <a:solidFill>
                  <a:srgbClr val="FFFFFF"/>
                </a:solidFill>
              </a:defRPr>
            </a:pPr>
          </a:p>
          <a:p>
            <a:pPr marL="342900" indent="-342900" algn="l">
              <a:buSzPct val="100000"/>
              <a:buFont typeface="Arial"/>
              <a:buChar char="•"/>
              <a:defRPr b="1" sz="2400">
                <a:solidFill>
                  <a:srgbClr val="FFFFFF"/>
                </a:solidFill>
                <a:latin typeface="Calibri"/>
                <a:ea typeface="Calibri"/>
                <a:cs typeface="Calibri"/>
                <a:sym typeface="Calibri"/>
              </a:defRPr>
            </a:pPr>
            <a:r>
              <a:t>Usando la ecuación de Faddeev, obtener las amplitudes de Faddeev de N(½⁻)</a:t>
            </a:r>
          </a:p>
          <a:p>
            <a:pPr marL="342900" indent="-342900" algn="l">
              <a:buSzPct val="100000"/>
              <a:buFont typeface="Arial"/>
              <a:buChar char="•"/>
              <a:defRPr b="1" sz="2400">
                <a:solidFill>
                  <a:srgbClr val="FFFFFF"/>
                </a:solidFill>
                <a:latin typeface="Calibri"/>
                <a:ea typeface="Calibri"/>
                <a:cs typeface="Calibri"/>
                <a:sym typeface="Calibri"/>
              </a:defRPr>
            </a:pPr>
          </a:p>
          <a:p>
            <a:pPr marL="342900" indent="-342900" algn="l">
              <a:buSzPct val="100000"/>
              <a:buFont typeface="Arial"/>
              <a:buChar char="•"/>
              <a:defRPr b="1" sz="2400">
                <a:solidFill>
                  <a:srgbClr val="FFFFFF"/>
                </a:solidFill>
                <a:latin typeface="Calibri"/>
                <a:ea typeface="Calibri"/>
                <a:cs typeface="Calibri"/>
                <a:sym typeface="Calibri"/>
              </a:defRPr>
            </a:pPr>
            <a:r>
              <a:t>Finalmente calcular la transición.   </a:t>
            </a:r>
          </a:p>
          <a:p>
            <a:pPr marL="342900" indent="-342900" algn="l">
              <a:buSzPct val="100000"/>
              <a:buFont typeface="Arial"/>
              <a:buChar char="•"/>
              <a:defRPr>
                <a:solidFill>
                  <a:srgbClr val="FFFFFF"/>
                </a:solidFill>
              </a:defRPr>
            </a:pPr>
          </a:p>
        </p:txBody>
      </p:sp>
      <p:pic>
        <p:nvPicPr>
          <p:cNvPr id="266" name="image.png"/>
          <p:cNvPicPr>
            <a:picLocks noChangeAspect="1"/>
          </p:cNvPicPr>
          <p:nvPr/>
        </p:nvPicPr>
        <p:blipFill>
          <a:blip r:embed="rId3">
            <a:extLst/>
          </a:blip>
          <a:stretch>
            <a:fillRect/>
          </a:stretch>
        </p:blipFill>
        <p:spPr>
          <a:xfrm>
            <a:off x="1258887" y="3716337"/>
            <a:ext cx="4608513" cy="1104901"/>
          </a:xfrm>
          <a:prstGeom prst="rect">
            <a:avLst/>
          </a:prstGeom>
          <a:ln w="28575">
            <a:solidFill>
              <a:srgbClr val="0F0F13"/>
            </a:solidFill>
          </a:ln>
        </p:spPr>
      </p:pic>
      <p:pic>
        <p:nvPicPr>
          <p:cNvPr id="267" name="image.png"/>
          <p:cNvPicPr>
            <a:picLocks noChangeAspect="1"/>
          </p:cNvPicPr>
          <p:nvPr/>
        </p:nvPicPr>
        <p:blipFill>
          <a:blip r:embed="rId4">
            <a:extLst/>
          </a:blip>
          <a:stretch>
            <a:fillRect/>
          </a:stretch>
        </p:blipFill>
        <p:spPr>
          <a:xfrm>
            <a:off x="1042987" y="2205037"/>
            <a:ext cx="5329238" cy="1330326"/>
          </a:xfrm>
          <a:prstGeom prst="rect">
            <a:avLst/>
          </a:prstGeom>
          <a:ln w="28575">
            <a:solidFill>
              <a:srgbClr val="0F0F13"/>
            </a:solidFill>
          </a:ln>
        </p:spPr>
      </p:pic>
    </p:spTree>
  </p:cSld>
  <p:clrMapOvr>
    <a:masterClrMapping/>
  </p:clrMapOvr>
  <mc:AlternateContent xmlns:mc="http://schemas.openxmlformats.org/markup-compatibility/2006">
    <mc:Choice xmlns:p14="http://schemas.microsoft.com/office/powerpoint/2010/main" Requires="p14">
      <p:transition spd="fast" advClick="1" p14:dur="500">
        <p:circle/>
      </p:transition>
    </mc:Choice>
    <mc:Fallback>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9" name="image20.png"/>
          <p:cNvPicPr>
            <a:picLocks noChangeAspect="1"/>
          </p:cNvPicPr>
          <p:nvPr/>
        </p:nvPicPr>
        <p:blipFill>
          <a:blip r:embed="rId2">
            <a:extLst/>
          </a:blip>
          <a:stretch>
            <a:fillRect/>
          </a:stretch>
        </p:blipFill>
        <p:spPr>
          <a:xfrm>
            <a:off x="251519" y="1196751"/>
            <a:ext cx="3679463" cy="2808313"/>
          </a:xfrm>
          <a:prstGeom prst="rect">
            <a:avLst/>
          </a:prstGeom>
          <a:ln w="12700">
            <a:miter lim="400000"/>
          </a:ln>
        </p:spPr>
      </p:pic>
      <p:pic>
        <p:nvPicPr>
          <p:cNvPr id="270" name="image21.png"/>
          <p:cNvPicPr>
            <a:picLocks noChangeAspect="1"/>
          </p:cNvPicPr>
          <p:nvPr/>
        </p:nvPicPr>
        <p:blipFill>
          <a:blip r:embed="rId3">
            <a:extLst/>
          </a:blip>
          <a:stretch>
            <a:fillRect/>
          </a:stretch>
        </p:blipFill>
        <p:spPr>
          <a:xfrm>
            <a:off x="3995937" y="1124744"/>
            <a:ext cx="4752528" cy="3391061"/>
          </a:xfrm>
          <a:prstGeom prst="rect">
            <a:avLst/>
          </a:prstGeom>
          <a:ln w="12700">
            <a:miter lim="400000"/>
          </a:ln>
        </p:spPr>
      </p:pic>
      <p:pic>
        <p:nvPicPr>
          <p:cNvPr id="271" name="image.png"/>
          <p:cNvPicPr>
            <a:picLocks noChangeAspect="1"/>
          </p:cNvPicPr>
          <p:nvPr/>
        </p:nvPicPr>
        <p:blipFill>
          <a:blip r:embed="rId4">
            <a:extLst/>
          </a:blip>
          <a:stretch>
            <a:fillRect/>
          </a:stretch>
        </p:blipFill>
        <p:spPr>
          <a:xfrm>
            <a:off x="2841625" y="404813"/>
            <a:ext cx="3530600" cy="576263"/>
          </a:xfrm>
          <a:prstGeom prst="rect">
            <a:avLst/>
          </a:prstGeom>
          <a:ln w="28575">
            <a:solidFill>
              <a:srgbClr val="0F0F13"/>
            </a:solidFill>
            <a:miter/>
          </a:ln>
        </p:spPr>
      </p:pic>
      <p:pic>
        <p:nvPicPr>
          <p:cNvPr id="272" name="image22.png"/>
          <p:cNvPicPr>
            <a:picLocks noChangeAspect="1"/>
          </p:cNvPicPr>
          <p:nvPr/>
        </p:nvPicPr>
        <p:blipFill>
          <a:blip r:embed="rId5">
            <a:extLst/>
          </a:blip>
          <a:stretch>
            <a:fillRect/>
          </a:stretch>
        </p:blipFill>
        <p:spPr>
          <a:xfrm>
            <a:off x="611560" y="4539515"/>
            <a:ext cx="4608513" cy="211615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circle/>
      </p:transition>
    </mc:Choice>
    <mc:Fallback>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4" name="image.png"/>
          <p:cNvPicPr>
            <a:picLocks noChangeAspect="1"/>
          </p:cNvPicPr>
          <p:nvPr/>
        </p:nvPicPr>
        <p:blipFill>
          <a:blip r:embed="rId2">
            <a:extLst/>
          </a:blip>
          <a:stretch>
            <a:fillRect/>
          </a:stretch>
        </p:blipFill>
        <p:spPr>
          <a:xfrm>
            <a:off x="2697163" y="476250"/>
            <a:ext cx="3530601" cy="576263"/>
          </a:xfrm>
          <a:prstGeom prst="rect">
            <a:avLst/>
          </a:prstGeom>
          <a:ln w="28575">
            <a:solidFill>
              <a:srgbClr val="0F0F13"/>
            </a:solidFill>
            <a:miter/>
          </a:ln>
        </p:spPr>
      </p:pic>
      <p:pic>
        <p:nvPicPr>
          <p:cNvPr id="275" name="image.png"/>
          <p:cNvPicPr>
            <a:picLocks noChangeAspect="1"/>
          </p:cNvPicPr>
          <p:nvPr/>
        </p:nvPicPr>
        <p:blipFill>
          <a:blip r:embed="rId3">
            <a:extLst/>
          </a:blip>
          <a:stretch>
            <a:fillRect/>
          </a:stretch>
        </p:blipFill>
        <p:spPr>
          <a:xfrm>
            <a:off x="5148262" y="1514475"/>
            <a:ext cx="3816351" cy="2346325"/>
          </a:xfrm>
          <a:prstGeom prst="rect">
            <a:avLst/>
          </a:prstGeom>
          <a:ln w="12700">
            <a:miter lim="400000"/>
          </a:ln>
        </p:spPr>
      </p:pic>
      <p:pic>
        <p:nvPicPr>
          <p:cNvPr id="276" name="image.png"/>
          <p:cNvPicPr>
            <a:picLocks noChangeAspect="1"/>
          </p:cNvPicPr>
          <p:nvPr/>
        </p:nvPicPr>
        <p:blipFill>
          <a:blip r:embed="rId4">
            <a:extLst/>
          </a:blip>
          <a:stretch>
            <a:fillRect/>
          </a:stretch>
        </p:blipFill>
        <p:spPr>
          <a:xfrm>
            <a:off x="5327650" y="4293096"/>
            <a:ext cx="3816350" cy="2389188"/>
          </a:xfrm>
          <a:prstGeom prst="rect">
            <a:avLst/>
          </a:prstGeom>
          <a:ln w="12700">
            <a:miter lim="400000"/>
          </a:ln>
        </p:spPr>
      </p:pic>
      <p:pic>
        <p:nvPicPr>
          <p:cNvPr id="277" name="image.png"/>
          <p:cNvPicPr>
            <a:picLocks noChangeAspect="1"/>
          </p:cNvPicPr>
          <p:nvPr/>
        </p:nvPicPr>
        <p:blipFill>
          <a:blip r:embed="rId5">
            <a:extLst/>
          </a:blip>
          <a:stretch>
            <a:fillRect/>
          </a:stretch>
        </p:blipFill>
        <p:spPr>
          <a:xfrm>
            <a:off x="395288" y="5048250"/>
            <a:ext cx="4464051" cy="1620838"/>
          </a:xfrm>
          <a:prstGeom prst="rect">
            <a:avLst/>
          </a:prstGeom>
          <a:ln w="31750">
            <a:solidFill>
              <a:srgbClr val="000000"/>
            </a:solidFill>
            <a:miter/>
          </a:ln>
        </p:spPr>
      </p:pic>
      <p:pic>
        <p:nvPicPr>
          <p:cNvPr id="278" name="image27.png"/>
          <p:cNvPicPr>
            <a:picLocks noChangeAspect="1"/>
          </p:cNvPicPr>
          <p:nvPr/>
        </p:nvPicPr>
        <p:blipFill>
          <a:blip r:embed="rId6">
            <a:extLst/>
          </a:blip>
          <a:stretch>
            <a:fillRect/>
          </a:stretch>
        </p:blipFill>
        <p:spPr>
          <a:xfrm>
            <a:off x="395536" y="1412775"/>
            <a:ext cx="4536505" cy="3476885"/>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0" name="image28.png"/>
          <p:cNvPicPr>
            <a:picLocks noChangeAspect="1"/>
          </p:cNvPicPr>
          <p:nvPr/>
        </p:nvPicPr>
        <p:blipFill>
          <a:blip r:embed="rId2">
            <a:extLst/>
          </a:blip>
          <a:stretch>
            <a:fillRect/>
          </a:stretch>
        </p:blipFill>
        <p:spPr>
          <a:xfrm>
            <a:off x="171127" y="792298"/>
            <a:ext cx="2576287" cy="1872209"/>
          </a:xfrm>
          <a:prstGeom prst="rect">
            <a:avLst/>
          </a:prstGeom>
          <a:ln w="12700">
            <a:miter lim="400000"/>
          </a:ln>
        </p:spPr>
      </p:pic>
      <p:pic>
        <p:nvPicPr>
          <p:cNvPr id="281" name="image29.png"/>
          <p:cNvPicPr>
            <a:picLocks noChangeAspect="1"/>
          </p:cNvPicPr>
          <p:nvPr/>
        </p:nvPicPr>
        <p:blipFill>
          <a:blip r:embed="rId3">
            <a:extLst/>
          </a:blip>
          <a:stretch>
            <a:fillRect/>
          </a:stretch>
        </p:blipFill>
        <p:spPr>
          <a:xfrm>
            <a:off x="4878104" y="726728"/>
            <a:ext cx="2605059" cy="1944217"/>
          </a:xfrm>
          <a:prstGeom prst="rect">
            <a:avLst/>
          </a:prstGeom>
          <a:ln w="12700">
            <a:miter lim="400000"/>
          </a:ln>
        </p:spPr>
      </p:pic>
      <p:pic>
        <p:nvPicPr>
          <p:cNvPr id="282" name="image30.png"/>
          <p:cNvPicPr>
            <a:picLocks noChangeAspect="1"/>
          </p:cNvPicPr>
          <p:nvPr/>
        </p:nvPicPr>
        <p:blipFill>
          <a:blip r:embed="rId4">
            <a:extLst/>
          </a:blip>
          <a:stretch>
            <a:fillRect/>
          </a:stretch>
        </p:blipFill>
        <p:spPr>
          <a:xfrm>
            <a:off x="4885680" y="4826718"/>
            <a:ext cx="2857999" cy="1944217"/>
          </a:xfrm>
          <a:prstGeom prst="rect">
            <a:avLst/>
          </a:prstGeom>
          <a:ln w="12700">
            <a:miter lim="400000"/>
          </a:ln>
        </p:spPr>
      </p:pic>
      <p:pic>
        <p:nvPicPr>
          <p:cNvPr id="283" name="image31.png"/>
          <p:cNvPicPr>
            <a:picLocks noChangeAspect="1"/>
          </p:cNvPicPr>
          <p:nvPr/>
        </p:nvPicPr>
        <p:blipFill>
          <a:blip r:embed="rId5">
            <a:extLst/>
          </a:blip>
          <a:stretch>
            <a:fillRect/>
          </a:stretch>
        </p:blipFill>
        <p:spPr>
          <a:xfrm>
            <a:off x="199569" y="4987750"/>
            <a:ext cx="2519404" cy="1876152"/>
          </a:xfrm>
          <a:prstGeom prst="rect">
            <a:avLst/>
          </a:prstGeom>
          <a:ln w="12700">
            <a:miter lim="400000"/>
          </a:ln>
        </p:spPr>
      </p:pic>
      <p:pic>
        <p:nvPicPr>
          <p:cNvPr id="284" name="image32.png"/>
          <p:cNvPicPr>
            <a:picLocks noChangeAspect="1"/>
          </p:cNvPicPr>
          <p:nvPr/>
        </p:nvPicPr>
        <p:blipFill>
          <a:blip r:embed="rId6">
            <a:extLst/>
          </a:blip>
          <a:stretch>
            <a:fillRect/>
          </a:stretch>
        </p:blipFill>
        <p:spPr>
          <a:xfrm>
            <a:off x="4889996" y="2772518"/>
            <a:ext cx="2581276" cy="1952626"/>
          </a:xfrm>
          <a:prstGeom prst="rect">
            <a:avLst/>
          </a:prstGeom>
          <a:ln w="12700">
            <a:miter lim="400000"/>
          </a:ln>
        </p:spPr>
      </p:pic>
      <p:pic>
        <p:nvPicPr>
          <p:cNvPr id="285" name="image27.png"/>
          <p:cNvPicPr>
            <a:picLocks noChangeAspect="1"/>
          </p:cNvPicPr>
          <p:nvPr/>
        </p:nvPicPr>
        <p:blipFill>
          <a:blip r:embed="rId7">
            <a:extLst/>
          </a:blip>
          <a:stretch>
            <a:fillRect/>
          </a:stretch>
        </p:blipFill>
        <p:spPr>
          <a:xfrm>
            <a:off x="154345" y="2812206"/>
            <a:ext cx="2609851" cy="2000251"/>
          </a:xfrm>
          <a:prstGeom prst="rect">
            <a:avLst/>
          </a:prstGeom>
          <a:ln w="12700">
            <a:miter lim="400000"/>
          </a:ln>
        </p:spPr>
      </p:pic>
      <p:sp>
        <p:nvSpPr>
          <p:cNvPr id="286" name="Shape 286"/>
          <p:cNvSpPr/>
          <p:nvPr/>
        </p:nvSpPr>
        <p:spPr>
          <a:xfrm>
            <a:off x="3042562" y="1536632"/>
            <a:ext cx="826801" cy="383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2000">
                <a:solidFill>
                  <a:srgbClr val="FFFFFF"/>
                </a:solidFill>
              </a:defRPr>
            </a:lvl1pPr>
          </a:lstStyle>
          <a:p>
            <a:pPr/>
            <a:r>
              <a:t>σγσ</a:t>
            </a:r>
          </a:p>
        </p:txBody>
      </p:sp>
      <p:sp>
        <p:nvSpPr>
          <p:cNvPr id="287" name="Shape 287"/>
          <p:cNvSpPr/>
          <p:nvPr/>
        </p:nvSpPr>
        <p:spPr>
          <a:xfrm>
            <a:off x="3042562" y="3346383"/>
            <a:ext cx="826801" cy="396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b="1" baseline="31999" sz="2000">
                <a:solidFill>
                  <a:srgbClr val="FFFFFF"/>
                </a:solidFill>
              </a:defRPr>
            </a:pPr>
            <a:r>
              <a:rPr baseline="0"/>
              <a:t>a</a:t>
            </a:r>
            <a:r>
              <a:rPr baseline="-5999"/>
              <a:t>1</a:t>
            </a:r>
            <a:r>
              <a:rPr baseline="0"/>
              <a:t>γρ</a:t>
            </a:r>
          </a:p>
        </p:txBody>
      </p:sp>
      <p:sp>
        <p:nvSpPr>
          <p:cNvPr id="288" name="Shape 288"/>
          <p:cNvSpPr/>
          <p:nvPr/>
        </p:nvSpPr>
        <p:spPr>
          <a:xfrm>
            <a:off x="3042562" y="5372033"/>
            <a:ext cx="826801" cy="383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2000">
                <a:solidFill>
                  <a:srgbClr val="FFFFFF"/>
                </a:solidFill>
              </a:defRPr>
            </a:lvl1pPr>
          </a:lstStyle>
          <a:p>
            <a:pPr>
              <a:defRPr baseline="31999"/>
            </a:pPr>
            <a:r>
              <a:rPr baseline="0"/>
              <a:t>ργσ</a:t>
            </a:r>
          </a:p>
        </p:txBody>
      </p:sp>
      <p:sp>
        <p:nvSpPr>
          <p:cNvPr id="289" name="Shape 289"/>
          <p:cNvSpPr/>
          <p:nvPr/>
        </p:nvSpPr>
        <p:spPr>
          <a:xfrm>
            <a:off x="7868563" y="1301683"/>
            <a:ext cx="826800" cy="396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b="1" baseline="31999" sz="2000">
                <a:solidFill>
                  <a:srgbClr val="FFFFFF"/>
                </a:solidFill>
              </a:defRPr>
            </a:pPr>
            <a:r>
              <a:rPr baseline="0"/>
              <a:t>a</a:t>
            </a:r>
            <a:r>
              <a:rPr baseline="-5999"/>
              <a:t>1</a:t>
            </a:r>
            <a:r>
              <a:rPr baseline="0"/>
              <a:t>γa</a:t>
            </a:r>
            <a:r>
              <a:rPr baseline="-5999"/>
              <a:t>1</a:t>
            </a:r>
          </a:p>
        </p:txBody>
      </p:sp>
      <p:sp>
        <p:nvSpPr>
          <p:cNvPr id="290" name="Shape 290"/>
          <p:cNvSpPr/>
          <p:nvPr/>
        </p:nvSpPr>
        <p:spPr>
          <a:xfrm>
            <a:off x="7868563" y="3435283"/>
            <a:ext cx="826800" cy="396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b="1" baseline="31999" sz="2000">
                <a:solidFill>
                  <a:srgbClr val="FFFFFF"/>
                </a:solidFill>
              </a:defRPr>
            </a:pPr>
            <a:r>
              <a:rPr baseline="0"/>
              <a:t>a</a:t>
            </a:r>
            <a:r>
              <a:rPr baseline="-5999"/>
              <a:t>1</a:t>
            </a:r>
            <a:r>
              <a:rPr baseline="0"/>
              <a:t>γπ</a:t>
            </a:r>
          </a:p>
        </p:txBody>
      </p:sp>
      <p:sp>
        <p:nvSpPr>
          <p:cNvPr id="291" name="Shape 291"/>
          <p:cNvSpPr/>
          <p:nvPr/>
        </p:nvSpPr>
        <p:spPr>
          <a:xfrm>
            <a:off x="7995563" y="5454583"/>
            <a:ext cx="826800" cy="396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b="1" baseline="31999" sz="2000">
                <a:solidFill>
                  <a:srgbClr val="FFFFFF"/>
                </a:solidFill>
              </a:defRPr>
            </a:pPr>
            <a:r>
              <a:rPr baseline="0"/>
              <a:t>a</a:t>
            </a:r>
            <a:r>
              <a:rPr baseline="-5999"/>
              <a:t>1</a:t>
            </a:r>
            <a:r>
              <a:rPr baseline="0"/>
              <a:t>γσ</a:t>
            </a:r>
          </a:p>
        </p:txBody>
      </p:sp>
      <p:pic>
        <p:nvPicPr>
          <p:cNvPr id="292" name="image.png"/>
          <p:cNvPicPr>
            <a:picLocks noChangeAspect="1"/>
          </p:cNvPicPr>
          <p:nvPr/>
        </p:nvPicPr>
        <p:blipFill>
          <a:blip r:embed="rId8">
            <a:extLst/>
          </a:blip>
          <a:stretch>
            <a:fillRect/>
          </a:stretch>
        </p:blipFill>
        <p:spPr>
          <a:xfrm>
            <a:off x="2620963" y="54048"/>
            <a:ext cx="3530601" cy="576264"/>
          </a:xfrm>
          <a:prstGeom prst="rect">
            <a:avLst/>
          </a:prstGeom>
          <a:ln w="28575">
            <a:solidFill>
              <a:srgbClr val="0F0F13"/>
            </a:solidFill>
            <a:miter/>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nvSpPr>
        <p:spPr>
          <a:xfrm>
            <a:off x="-1" y="242093"/>
            <a:ext cx="9144002"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tabLst>
                <a:tab pos="952500" algn="l"/>
              </a:tabLst>
              <a:defRPr b="1" sz="3200">
                <a:solidFill>
                  <a:srgbClr val="FFFFFF"/>
                </a:solidFill>
                <a:latin typeface="Calibri"/>
                <a:ea typeface="Calibri"/>
                <a:cs typeface="Calibri"/>
                <a:sym typeface="Calibri"/>
              </a:defRPr>
            </a:lvl1pPr>
          </a:lstStyle>
          <a:p>
            <a:pPr/>
            <a:r>
              <a:t>Contenido</a:t>
            </a:r>
          </a:p>
        </p:txBody>
      </p:sp>
      <p:sp>
        <p:nvSpPr>
          <p:cNvPr id="147" name="Shape 147">
            <a:hlinkClick r:id="" invalidUrl="" action="ppaction://hlinkshowjump?jump=nextslide" tgtFrame="" tooltip="" history="1" highlightClick="0" endSnd="0"/>
          </p:cNvPr>
          <p:cNvSpPr/>
          <p:nvPr/>
        </p:nvSpPr>
        <p:spPr>
          <a:xfrm>
            <a:off x="107950" y="620712"/>
            <a:ext cx="8785225" cy="428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gn="l">
              <a:defRPr>
                <a:solidFill>
                  <a:srgbClr val="FFFFFF"/>
                </a:solidFill>
                <a:latin typeface="Tahoma"/>
                <a:ea typeface="Tahoma"/>
                <a:cs typeface="Tahoma"/>
                <a:sym typeface="Tahoma"/>
              </a:defRPr>
            </a:pPr>
          </a:p>
          <a:p>
            <a:pPr marL="342900" indent="-342900" algn="l">
              <a:buSzPct val="100000"/>
              <a:buChar char="•"/>
              <a:defRPr b="1" sz="2400">
                <a:solidFill>
                  <a:srgbClr val="FFFFFF"/>
                </a:solidFill>
                <a:latin typeface="Calibri"/>
                <a:ea typeface="Calibri"/>
                <a:cs typeface="Calibri"/>
                <a:sym typeface="Calibri"/>
              </a:defRPr>
            </a:pPr>
            <a:r>
              <a:t>Introducción</a:t>
            </a:r>
          </a:p>
          <a:p>
            <a:pPr algn="l">
              <a:defRPr b="1" sz="2400">
                <a:solidFill>
                  <a:srgbClr val="FFFFFF"/>
                </a:solidFill>
                <a:latin typeface="Calibri"/>
                <a:ea typeface="Calibri"/>
                <a:cs typeface="Calibri"/>
                <a:sym typeface="Calibri"/>
              </a:defRPr>
            </a:pPr>
          </a:p>
          <a:p>
            <a:pPr marL="240631" indent="-240631" algn="l">
              <a:buSzPct val="100000"/>
              <a:buChar char="•"/>
              <a:defRPr b="1" sz="2400">
                <a:solidFill>
                  <a:srgbClr val="FFFFFF"/>
                </a:solidFill>
                <a:latin typeface="Calibri"/>
                <a:ea typeface="Calibri"/>
                <a:cs typeface="Calibri"/>
                <a:sym typeface="Calibri"/>
              </a:defRPr>
            </a:pPr>
            <a:r>
              <a:t>Modelo Interacción de Contacto</a:t>
            </a:r>
          </a:p>
          <a:p>
            <a:pPr marL="342900" indent="-342900" algn="l">
              <a:defRPr b="1" sz="2400">
                <a:solidFill>
                  <a:srgbClr val="FFFFFF"/>
                </a:solidFill>
                <a:latin typeface="Calibri"/>
                <a:ea typeface="Calibri"/>
                <a:cs typeface="Calibri"/>
                <a:sym typeface="Calibri"/>
              </a:defRPr>
            </a:pPr>
          </a:p>
          <a:p>
            <a:pPr marL="342900" indent="-342900" algn="l">
              <a:buSzPct val="100000"/>
              <a:buChar char="•"/>
              <a:defRPr b="1" sz="2400">
                <a:solidFill>
                  <a:srgbClr val="FFFFFF"/>
                </a:solidFill>
                <a:latin typeface="Calibri"/>
                <a:ea typeface="Calibri"/>
                <a:cs typeface="Calibri"/>
                <a:sym typeface="Calibri"/>
              </a:defRPr>
            </a:pPr>
            <a:r>
              <a:t>La ecuación de Bethe-Salpeter</a:t>
            </a:r>
          </a:p>
          <a:p>
            <a:pPr algn="l">
              <a:defRPr b="1" sz="2400">
                <a:solidFill>
                  <a:srgbClr val="FFFFFF"/>
                </a:solidFill>
                <a:latin typeface="Calibri"/>
                <a:ea typeface="Calibri"/>
                <a:cs typeface="Calibri"/>
                <a:sym typeface="Calibri"/>
              </a:defRPr>
            </a:pPr>
            <a:endParaRPr>
              <a:solidFill>
                <a:srgbClr val="FF3300"/>
              </a:solidFill>
            </a:endParaRPr>
          </a:p>
          <a:p>
            <a:pPr marL="342900" indent="-342900" algn="l">
              <a:buSzPct val="100000"/>
              <a:buChar char="•"/>
              <a:defRPr b="1" sz="2400">
                <a:solidFill>
                  <a:srgbClr val="FFFFFF"/>
                </a:solidFill>
                <a:latin typeface="Calibri"/>
                <a:ea typeface="Calibri"/>
                <a:cs typeface="Calibri"/>
                <a:sym typeface="Calibri"/>
              </a:defRPr>
            </a:pPr>
            <a:r>
              <a:t>Ecuación de Faddeev</a:t>
            </a:r>
          </a:p>
          <a:p>
            <a:pPr marL="342900" indent="-342900" algn="l">
              <a:buSzPct val="100000"/>
              <a:buChar char="•"/>
              <a:defRPr b="1" sz="2400">
                <a:solidFill>
                  <a:srgbClr val="FFFFFF"/>
                </a:solidFill>
                <a:latin typeface="Calibri"/>
                <a:ea typeface="Calibri"/>
                <a:cs typeface="Calibri"/>
                <a:sym typeface="Calibri"/>
              </a:defRPr>
            </a:pPr>
          </a:p>
          <a:p>
            <a:pPr marL="342900" indent="-342900" algn="l">
              <a:buSzPct val="100000"/>
              <a:buChar char="•"/>
              <a:defRPr b="1" sz="2400">
                <a:solidFill>
                  <a:srgbClr val="FFFFFF"/>
                </a:solidFill>
                <a:latin typeface="Calibri"/>
                <a:ea typeface="Calibri"/>
                <a:cs typeface="Calibri"/>
                <a:sym typeface="Calibri"/>
              </a:defRPr>
            </a:pPr>
            <a:r>
              <a:t>N*(1535)</a:t>
            </a:r>
          </a:p>
          <a:p>
            <a:pPr marL="342900" indent="-342900" algn="l">
              <a:buSzPct val="100000"/>
              <a:buChar char="•"/>
              <a:defRPr b="1" sz="2400">
                <a:solidFill>
                  <a:srgbClr val="FFFFFF"/>
                </a:solidFill>
                <a:latin typeface="Calibri"/>
                <a:ea typeface="Calibri"/>
                <a:cs typeface="Calibri"/>
                <a:sym typeface="Calibri"/>
              </a:defRPr>
            </a:pPr>
          </a:p>
          <a:p>
            <a:pPr marL="342900" indent="-342900" algn="l">
              <a:buSzPct val="100000"/>
              <a:buChar char="•"/>
              <a:defRPr b="1" sz="2400">
                <a:solidFill>
                  <a:srgbClr val="FFFFFF"/>
                </a:solidFill>
                <a:latin typeface="Calibri"/>
                <a:ea typeface="Calibri"/>
                <a:cs typeface="Calibri"/>
                <a:sym typeface="Calibri"/>
              </a:defRPr>
            </a:pPr>
            <a:r>
              <a:t>Conclusiones</a:t>
            </a:r>
          </a:p>
        </p:txBody>
      </p:sp>
    </p:spTree>
  </p:cSld>
  <p:clrMapOvr>
    <a:masterClrMapping/>
  </p:clrMapOvr>
  <mc:AlternateContent xmlns:mc="http://schemas.openxmlformats.org/markup-compatibility/2006">
    <mc:Choice xmlns:p14="http://schemas.microsoft.com/office/powerpoint/2010/main" Requires="p14">
      <p:transition spd="fast" advClick="1" p14:dur="500">
        <p:circle/>
      </p:transition>
    </mc:Choice>
    <mc:Fallback>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Shape 294"/>
          <p:cNvSpPr/>
          <p:nvPr/>
        </p:nvSpPr>
        <p:spPr>
          <a:xfrm>
            <a:off x="323850" y="1362074"/>
            <a:ext cx="8569325" cy="222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b="1" sz="24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lvl1pPr>
          </a:lstStyle>
          <a:p>
            <a:pPr/>
            <a:r>
              <a:t>Los cálculos presentados en este trabajo son importantes para proveer primeras predicciones para los experimentos que se van a realizar en 12 GeV upgrade en el Laboratorio Jefferson, donde los factores de forma de los mesones y bariones pueden ser medidos a momentos mas grandes que los resultados disponibles anteriormente. </a:t>
            </a:r>
          </a:p>
        </p:txBody>
      </p:sp>
      <p:sp>
        <p:nvSpPr>
          <p:cNvPr id="295" name="Shape 295"/>
          <p:cNvSpPr/>
          <p:nvPr/>
        </p:nvSpPr>
        <p:spPr>
          <a:xfrm>
            <a:off x="-1" y="242093"/>
            <a:ext cx="9144002"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tabLst>
                <a:tab pos="952500" algn="l"/>
              </a:tabLst>
              <a:defRPr b="1" sz="32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lvl1pPr>
          </a:lstStyle>
          <a:p>
            <a:pPr/>
            <a:r>
              <a:t>Conclusiones</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7" name="image33.png"/>
          <p:cNvPicPr>
            <a:picLocks noChangeAspect="1"/>
          </p:cNvPicPr>
          <p:nvPr/>
        </p:nvPicPr>
        <p:blipFill>
          <a:blip r:embed="rId2">
            <a:extLst/>
          </a:blip>
          <a:stretch>
            <a:fillRect/>
          </a:stretch>
        </p:blipFill>
        <p:spPr>
          <a:xfrm>
            <a:off x="1190625" y="2362200"/>
            <a:ext cx="6762750" cy="2133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circle/>
      </p:transition>
    </mc:Choice>
    <mc:Fallback>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9" name="Shape 299">
            <a:hlinkClick r:id="" invalidUrl="" action="ppaction://hlinkshowjump?jump=nextslide" tgtFrame="" tooltip="" history="1" highlightClick="0" endSnd="0"/>
          </p:cNvPr>
          <p:cNvSpPr/>
          <p:nvPr/>
        </p:nvSpPr>
        <p:spPr>
          <a:xfrm>
            <a:off x="358775" y="908050"/>
            <a:ext cx="8389938" cy="9756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gn="l">
              <a:defRPr b="1" sz="2400">
                <a:solidFill>
                  <a:srgbClr val="FF0000"/>
                </a:solidFill>
                <a:latin typeface="Calibri"/>
                <a:ea typeface="Calibri"/>
                <a:cs typeface="Calibri"/>
                <a:sym typeface="Calibri"/>
              </a:defRPr>
            </a:pPr>
            <a:r>
              <a:t>Interacción de Contacto</a:t>
            </a:r>
          </a:p>
          <a:p>
            <a:pPr marL="457200" indent="-457200" algn="just">
              <a:buSzPct val="100000"/>
              <a:buFont typeface="Arial"/>
              <a:buChar char="•"/>
              <a:defRPr b="1" sz="2400">
                <a:solidFill>
                  <a:srgbClr val="FFFFFF"/>
                </a:solidFill>
                <a:latin typeface="Calibri"/>
                <a:ea typeface="Calibri"/>
                <a:cs typeface="Calibri"/>
                <a:sym typeface="Calibri"/>
              </a:defRPr>
            </a:pPr>
            <a:r>
              <a:t>Simple de usar</a:t>
            </a:r>
          </a:p>
          <a:p>
            <a:pPr marL="457200" indent="-457200" algn="just">
              <a:buSzPct val="100000"/>
              <a:buFont typeface="Arial"/>
              <a:buChar char="•"/>
              <a:defRPr b="1" sz="2400">
                <a:solidFill>
                  <a:srgbClr val="FFFFFF"/>
                </a:solidFill>
                <a:latin typeface="Calibri"/>
                <a:ea typeface="Calibri"/>
                <a:cs typeface="Calibri"/>
                <a:sym typeface="Calibri"/>
              </a:defRPr>
            </a:pPr>
            <a:r>
              <a:t>Buenas aproximaciones para Q² pequeñas.</a:t>
            </a:r>
          </a:p>
          <a:p>
            <a:pPr marL="457200" indent="-457200" algn="just">
              <a:buSzPct val="100000"/>
              <a:buFont typeface="Arial"/>
              <a:buChar char="•"/>
              <a:defRPr b="1" sz="2400">
                <a:solidFill>
                  <a:srgbClr val="FFFFFF"/>
                </a:solidFill>
                <a:latin typeface="Calibri"/>
                <a:ea typeface="Calibri"/>
                <a:cs typeface="Calibri"/>
                <a:sym typeface="Calibri"/>
              </a:defRPr>
            </a:pPr>
            <a:r>
              <a:t>Si interpretamos cuidadosamente los resultados obtenidos con este modelo podemos extraer información valiosa, por ejemplo,  acerca de las relaciones entre diferentes hadrones.</a:t>
            </a:r>
          </a:p>
          <a:p>
            <a:pPr marL="457200" indent="-457200" algn="just">
              <a:buSzPct val="100000"/>
              <a:buFont typeface="Arial"/>
              <a:buChar char="•"/>
              <a:defRPr b="1" sz="2400">
                <a:solidFill>
                  <a:srgbClr val="FFFFFF"/>
                </a:solidFill>
                <a:latin typeface="Calibri"/>
                <a:ea typeface="Calibri"/>
                <a:cs typeface="Calibri"/>
                <a:sym typeface="Calibri"/>
              </a:defRPr>
            </a:pPr>
            <a:r>
              <a:t>Sirven como sustituto útil, en  dominios  donde  QCD es incapaz de entrar.</a:t>
            </a:r>
          </a:p>
          <a:p>
            <a:pPr marL="457200" indent="-457200" algn="l">
              <a:defRPr b="1" sz="2400">
                <a:solidFill>
                  <a:srgbClr val="FFFFFF"/>
                </a:solidFill>
                <a:latin typeface="Calibri"/>
                <a:ea typeface="Calibri"/>
                <a:cs typeface="Calibri"/>
                <a:sym typeface="Calibri"/>
              </a:defRPr>
            </a:pPr>
          </a:p>
          <a:p>
            <a:pPr marL="457200" indent="-457200" algn="l">
              <a:defRPr b="1" sz="2400">
                <a:solidFill>
                  <a:srgbClr val="FFFFFF"/>
                </a:solidFill>
                <a:latin typeface="Calibri"/>
                <a:ea typeface="Calibri"/>
                <a:cs typeface="Calibri"/>
                <a:sym typeface="Calibri"/>
              </a:defRPr>
            </a:pPr>
          </a:p>
          <a:p>
            <a:pPr lvl="1" marL="457200" indent="0" algn="l">
              <a:defRPr sz="2400">
                <a:solidFill>
                  <a:srgbClr val="FFFFFF"/>
                </a:solidFill>
              </a:defRPr>
            </a:pPr>
          </a:p>
          <a:p>
            <a:pPr lvl="1" marL="457200" indent="0" algn="l">
              <a:defRPr sz="2400">
                <a:solidFill>
                  <a:srgbClr val="FFFFFF"/>
                </a:solidFill>
              </a:defRPr>
            </a:pPr>
          </a:p>
          <a:p>
            <a:pPr lvl="1" marL="457200" indent="0" algn="l">
              <a:defRPr sz="2400">
                <a:solidFill>
                  <a:srgbClr val="FFFFFF"/>
                </a:solidFill>
              </a:defRPr>
            </a:pPr>
          </a:p>
          <a:p>
            <a:pPr lvl="1" marL="457200" indent="0" algn="l">
              <a:defRPr sz="2400">
                <a:solidFill>
                  <a:srgbClr val="FFFFFF"/>
                </a:solidFill>
              </a:defRPr>
            </a:pPr>
          </a:p>
          <a:p>
            <a:pPr lvl="1" marL="457200" indent="0" algn="l">
              <a:defRPr sz="2400">
                <a:solidFill>
                  <a:srgbClr val="FFFFFF"/>
                </a:solidFill>
              </a:defRPr>
            </a:pPr>
          </a:p>
          <a:p>
            <a:pPr lvl="1" marL="457200" indent="0" algn="l">
              <a:defRPr sz="2400">
                <a:solidFill>
                  <a:srgbClr val="FFFFFF"/>
                </a:solidFill>
              </a:defRPr>
            </a:pPr>
          </a:p>
          <a:p>
            <a:pPr lvl="1" marL="457200" indent="0" algn="l">
              <a:defRPr sz="2400">
                <a:solidFill>
                  <a:srgbClr val="FFFFFF"/>
                </a:solidFill>
              </a:defRPr>
            </a:pPr>
            <a:r>
              <a:t>                                            </a:t>
            </a:r>
          </a:p>
          <a:p>
            <a:pPr lvl="1" marL="457200" indent="0" algn="l">
              <a:defRPr sz="2400">
                <a:solidFill>
                  <a:srgbClr val="FFFFFF"/>
                </a:solidFill>
              </a:defRPr>
            </a:pPr>
          </a:p>
          <a:p>
            <a:pPr lvl="1" marL="457200" indent="0" algn="l">
              <a:defRPr sz="2400">
                <a:solidFill>
                  <a:srgbClr val="FFFFFF"/>
                </a:solidFill>
              </a:defRPr>
            </a:pPr>
            <a:r>
              <a:t>                                    </a:t>
            </a:r>
          </a:p>
          <a:p>
            <a:pPr lvl="1" marL="457200" indent="0" algn="l">
              <a:defRPr sz="2400">
                <a:solidFill>
                  <a:srgbClr val="FFFFFF"/>
                </a:solidFill>
              </a:defRPr>
            </a:pPr>
          </a:p>
          <a:p>
            <a:pPr lvl="1" marL="457200" indent="0" algn="l">
              <a:defRPr sz="2400">
                <a:solidFill>
                  <a:srgbClr val="FFFFFF"/>
                </a:solidFill>
              </a:defRPr>
            </a:pPr>
            <a:r>
              <a:t>                                           </a:t>
            </a:r>
            <a:endParaRPr b="1">
              <a:latin typeface="Consolas"/>
              <a:ea typeface="Consolas"/>
              <a:cs typeface="Consolas"/>
              <a:sym typeface="Consolas"/>
            </a:endParaRPr>
          </a:p>
          <a:p>
            <a:pPr lvl="1" marL="457200" indent="0" algn="l">
              <a:defRPr b="1" sz="2400">
                <a:solidFill>
                  <a:srgbClr val="FFFFFF"/>
                </a:solidFill>
                <a:latin typeface="Consolas"/>
                <a:ea typeface="Consolas"/>
                <a:cs typeface="Consolas"/>
                <a:sym typeface="Consolas"/>
              </a:defRPr>
            </a:pPr>
          </a:p>
          <a:p>
            <a:pPr lvl="1" marL="457200" indent="0" algn="l">
              <a:defRPr b="1" sz="2400">
                <a:solidFill>
                  <a:srgbClr val="FFFFFF"/>
                </a:solidFill>
                <a:latin typeface="Consolas"/>
                <a:ea typeface="Consolas"/>
                <a:cs typeface="Consolas"/>
                <a:sym typeface="Consolas"/>
              </a:defRPr>
            </a:pPr>
          </a:p>
          <a:p>
            <a:pPr lvl="1" marL="457200" indent="0" algn="l">
              <a:defRPr b="1" sz="2400">
                <a:solidFill>
                  <a:srgbClr val="FFFFFF"/>
                </a:solidFill>
                <a:latin typeface="Consolas"/>
                <a:ea typeface="Consolas"/>
                <a:cs typeface="Consolas"/>
                <a:sym typeface="Consolas"/>
              </a:defRPr>
            </a:pPr>
          </a:p>
          <a:p>
            <a:pPr marL="457200" indent="-457200" algn="l">
              <a:defRPr b="1" sz="2400">
                <a:solidFill>
                  <a:srgbClr val="FFFFFF"/>
                </a:solidFill>
                <a:latin typeface="Consolas"/>
                <a:ea typeface="Consolas"/>
                <a:cs typeface="Consolas"/>
                <a:sym typeface="Consolas"/>
              </a:defRPr>
            </a:pPr>
          </a:p>
        </p:txBody>
      </p:sp>
      <p:sp>
        <p:nvSpPr>
          <p:cNvPr id="300" name="Shape 300"/>
          <p:cNvSpPr/>
          <p:nvPr/>
        </p:nvSpPr>
        <p:spPr>
          <a:xfrm>
            <a:off x="539750" y="457993"/>
            <a:ext cx="8208963"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tabLst>
                <a:tab pos="952500" algn="l"/>
              </a:tabLst>
              <a:defRPr b="1" sz="3200">
                <a:solidFill>
                  <a:srgbClr val="FFFFFF"/>
                </a:solidFill>
                <a:latin typeface="Calibri"/>
                <a:ea typeface="Calibri"/>
                <a:cs typeface="Calibri"/>
                <a:sym typeface="Calibri"/>
              </a:defRPr>
            </a:lvl1pPr>
          </a:lstStyle>
          <a:p>
            <a:pPr/>
            <a:r>
              <a:t>Interacción de Contacto</a:t>
            </a:r>
          </a:p>
        </p:txBody>
      </p:sp>
      <p:pic>
        <p:nvPicPr>
          <p:cNvPr id="301" name="image.png"/>
          <p:cNvPicPr>
            <a:picLocks noChangeAspect="1"/>
          </p:cNvPicPr>
          <p:nvPr/>
        </p:nvPicPr>
        <p:blipFill>
          <a:blip r:embed="rId3">
            <a:extLst/>
          </a:blip>
          <a:stretch>
            <a:fillRect/>
          </a:stretch>
        </p:blipFill>
        <p:spPr>
          <a:xfrm>
            <a:off x="446087" y="4322762"/>
            <a:ext cx="3455988" cy="2397126"/>
          </a:xfrm>
          <a:prstGeom prst="rect">
            <a:avLst/>
          </a:prstGeom>
          <a:ln w="28575">
            <a:solidFill>
              <a:srgbClr val="0F0F13"/>
            </a:solidFill>
          </a:ln>
        </p:spPr>
      </p:pic>
      <p:pic>
        <p:nvPicPr>
          <p:cNvPr id="302" name="image.png"/>
          <p:cNvPicPr>
            <a:picLocks noChangeAspect="1"/>
          </p:cNvPicPr>
          <p:nvPr/>
        </p:nvPicPr>
        <p:blipFill>
          <a:blip r:embed="rId4">
            <a:extLst/>
          </a:blip>
          <a:stretch>
            <a:fillRect/>
          </a:stretch>
        </p:blipFill>
        <p:spPr>
          <a:xfrm>
            <a:off x="4735512" y="3992562"/>
            <a:ext cx="3216276" cy="1295401"/>
          </a:xfrm>
          <a:prstGeom prst="rect">
            <a:avLst/>
          </a:prstGeom>
          <a:ln w="12700">
            <a:miter lim="400000"/>
          </a:ln>
        </p:spPr>
      </p:pic>
      <p:pic>
        <p:nvPicPr>
          <p:cNvPr id="303" name="image.png"/>
          <p:cNvPicPr>
            <a:picLocks noChangeAspect="1"/>
          </p:cNvPicPr>
          <p:nvPr/>
        </p:nvPicPr>
        <p:blipFill>
          <a:blip r:embed="rId5">
            <a:extLst/>
          </a:blip>
          <a:stretch>
            <a:fillRect/>
          </a:stretch>
        </p:blipFill>
        <p:spPr>
          <a:xfrm>
            <a:off x="4371975" y="5641975"/>
            <a:ext cx="4321175" cy="730250"/>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a:hlinkClick r:id="" invalidUrl="" action="ppaction://hlinkshowjump?jump=nextslide" tgtFrame="" tooltip="" history="1" highlightClick="0" endSnd="0"/>
          </p:cNvPr>
          <p:cNvSpPr/>
          <p:nvPr/>
        </p:nvSpPr>
        <p:spPr>
          <a:xfrm>
            <a:off x="179387" y="1001712"/>
            <a:ext cx="8785226" cy="34091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buSzPct val="100000"/>
              <a:buChar char="•"/>
              <a:defRPr b="1" sz="2200">
                <a:solidFill>
                  <a:srgbClr val="FFFFFF"/>
                </a:solidFill>
                <a:latin typeface="Calibri"/>
                <a:ea typeface="Calibri"/>
                <a:cs typeface="Calibri"/>
                <a:sym typeface="Calibri"/>
              </a:defRPr>
            </a:pPr>
            <a:r>
              <a:t>Los estudios de la estructura de bariones excitados son una de las principales estudios en el laboratorio Jefferson .</a:t>
            </a:r>
          </a:p>
          <a:p>
            <a:pPr algn="l">
              <a:defRPr b="1" sz="2200">
                <a:solidFill>
                  <a:srgbClr val="5FA326"/>
                </a:solidFill>
                <a:latin typeface="Calibri"/>
                <a:ea typeface="Calibri"/>
                <a:cs typeface="Calibri"/>
                <a:sym typeface="Calibri"/>
              </a:defRPr>
            </a:pPr>
          </a:p>
          <a:p>
            <a:pPr algn="l">
              <a:defRPr b="1" sz="2200">
                <a:solidFill>
                  <a:srgbClr val="5FA326"/>
                </a:solidFill>
                <a:latin typeface="Calibri"/>
                <a:ea typeface="Calibri"/>
                <a:cs typeface="Calibri"/>
                <a:sym typeface="Calibri"/>
              </a:defRPr>
            </a:pPr>
            <a:r>
              <a:t>     </a:t>
            </a:r>
            <a:r>
              <a:rPr>
                <a:solidFill>
                  <a:srgbClr val="FF0000"/>
                </a:solidFill>
              </a:rPr>
              <a:t>Estado base:                             </a:t>
            </a:r>
            <a:r>
              <a:rPr>
                <a:solidFill>
                  <a:srgbClr val="FFFFFF"/>
                </a:solidFill>
              </a:rPr>
              <a:t>Jᵖ=(½)⁺  (n,l)=(0,0)</a:t>
            </a:r>
            <a:r>
              <a:rPr>
                <a:solidFill>
                  <a:srgbClr val="FF0000"/>
                </a:solidFill>
              </a:rPr>
              <a:t>                </a:t>
            </a:r>
            <a:endParaRPr>
              <a:solidFill>
                <a:srgbClr val="FF0000"/>
              </a:solidFill>
            </a:endParaRPr>
          </a:p>
          <a:p>
            <a:pPr algn="l">
              <a:defRPr b="1" sz="2200">
                <a:solidFill>
                  <a:srgbClr val="FF0000"/>
                </a:solidFill>
                <a:latin typeface="Calibri"/>
                <a:ea typeface="Calibri"/>
                <a:cs typeface="Calibri"/>
                <a:sym typeface="Calibri"/>
              </a:defRPr>
            </a:pPr>
            <a:r>
              <a:t>     Primer estado excitado:           </a:t>
            </a:r>
            <a:r>
              <a:rPr>
                <a:solidFill>
                  <a:srgbClr val="FFFFFF"/>
                </a:solidFill>
              </a:rPr>
              <a:t>Jᵖ=(½)⁻  (n,l)=(0,1) </a:t>
            </a:r>
            <a:r>
              <a:t>         </a:t>
            </a:r>
          </a:p>
          <a:p>
            <a:pPr algn="l">
              <a:defRPr b="1" sz="2200">
                <a:solidFill>
                  <a:srgbClr val="FF0000"/>
                </a:solidFill>
                <a:latin typeface="Calibri"/>
                <a:ea typeface="Calibri"/>
                <a:cs typeface="Calibri"/>
                <a:sym typeface="Calibri"/>
              </a:defRPr>
            </a:pPr>
            <a:r>
              <a:t>     </a:t>
            </a:r>
            <a:r>
              <a:rPr>
                <a:solidFill>
                  <a:srgbClr val="FFFFFF"/>
                </a:solidFill>
              </a:rPr>
              <a:t>N*(1535)S₁₁</a:t>
            </a:r>
            <a:endParaRPr>
              <a:solidFill>
                <a:srgbClr val="FFFFFF"/>
              </a:solidFill>
            </a:endParaRPr>
          </a:p>
          <a:p>
            <a:pPr algn="l">
              <a:defRPr b="1" sz="2200">
                <a:solidFill>
                  <a:srgbClr val="FFFFFF"/>
                </a:solidFill>
                <a:latin typeface="Calibri"/>
                <a:ea typeface="Calibri"/>
                <a:cs typeface="Calibri"/>
                <a:sym typeface="Calibri"/>
              </a:defRPr>
            </a:pPr>
            <a:r>
              <a:t>     </a:t>
            </a:r>
            <a:r>
              <a:rPr>
                <a:solidFill>
                  <a:srgbClr val="FF0000"/>
                </a:solidFill>
              </a:rPr>
              <a:t>Segundo estado excitado</a:t>
            </a:r>
            <a:r>
              <a:t>:      Jᵖ=(½)⁺ (n,l)=(1,0)             </a:t>
            </a:r>
          </a:p>
          <a:p>
            <a:pPr algn="l">
              <a:defRPr b="1" sz="2200">
                <a:solidFill>
                  <a:srgbClr val="FFFFFF"/>
                </a:solidFill>
                <a:latin typeface="Calibri"/>
                <a:ea typeface="Calibri"/>
                <a:cs typeface="Calibri"/>
                <a:sym typeface="Calibri"/>
              </a:defRPr>
            </a:pPr>
            <a:r>
              <a:t>     N(1440)P₁₁</a:t>
            </a:r>
          </a:p>
          <a:p>
            <a:pPr algn="l">
              <a:defRPr b="1" sz="2200">
                <a:solidFill>
                  <a:srgbClr val="5FA326"/>
                </a:solidFill>
                <a:latin typeface="Calibri"/>
                <a:ea typeface="Calibri"/>
                <a:cs typeface="Calibri"/>
                <a:sym typeface="Calibri"/>
              </a:defRPr>
            </a:pPr>
          </a:p>
        </p:txBody>
      </p:sp>
      <p:sp>
        <p:nvSpPr>
          <p:cNvPr id="150" name="Shape 150"/>
          <p:cNvSpPr/>
          <p:nvPr/>
        </p:nvSpPr>
        <p:spPr>
          <a:xfrm>
            <a:off x="539750" y="457993"/>
            <a:ext cx="8208963"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tabLst>
                <a:tab pos="952500" algn="l"/>
              </a:tabLst>
              <a:defRPr b="1" sz="3200">
                <a:solidFill>
                  <a:srgbClr val="FFFFFF"/>
                </a:solidFill>
                <a:latin typeface="Calibri"/>
                <a:ea typeface="Calibri"/>
                <a:cs typeface="Calibri"/>
                <a:sym typeface="Calibri"/>
              </a:defRPr>
            </a:lvl1pPr>
          </a:lstStyle>
          <a:p>
            <a:pPr/>
            <a:r>
              <a:t>Introducción</a:t>
            </a:r>
          </a:p>
        </p:txBody>
      </p:sp>
      <p:pic>
        <p:nvPicPr>
          <p:cNvPr id="151" name="image.png"/>
          <p:cNvPicPr>
            <a:picLocks noChangeAspect="1"/>
          </p:cNvPicPr>
          <p:nvPr/>
        </p:nvPicPr>
        <p:blipFill>
          <a:blip r:embed="rId3">
            <a:extLst/>
          </a:blip>
          <a:stretch>
            <a:fillRect/>
          </a:stretch>
        </p:blipFill>
        <p:spPr>
          <a:xfrm>
            <a:off x="621108" y="3807281"/>
            <a:ext cx="2647951" cy="2152651"/>
          </a:xfrm>
          <a:prstGeom prst="rect">
            <a:avLst/>
          </a:prstGeom>
          <a:ln w="12700">
            <a:miter lim="400000"/>
          </a:ln>
        </p:spPr>
      </p:pic>
      <p:sp>
        <p:nvSpPr>
          <p:cNvPr id="152" name="Shape 152"/>
          <p:cNvSpPr/>
          <p:nvPr/>
        </p:nvSpPr>
        <p:spPr>
          <a:xfrm>
            <a:off x="3409316" y="3951226"/>
            <a:ext cx="5593109" cy="11607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defRPr b="1" sz="2400">
                <a:solidFill>
                  <a:srgbClr val="FFFFFF"/>
                </a:solidFill>
                <a:latin typeface="Calibri"/>
                <a:ea typeface="Calibri"/>
                <a:cs typeface="Calibri"/>
                <a:sym typeface="Calibri"/>
              </a:defRPr>
            </a:pPr>
            <a:r>
              <a:t>Los factores de forma serán estudiados a grandes momentos nunca antes alcanzados Q²=12GeV²</a:t>
            </a:r>
            <a:r>
              <a:rPr b="0">
                <a:latin typeface="Corbel"/>
                <a:ea typeface="Corbel"/>
                <a:cs typeface="Corbel"/>
                <a:sym typeface="Corbel"/>
              </a:rPr>
              <a:t>.</a:t>
            </a:r>
          </a:p>
        </p:txBody>
      </p:sp>
      <p:sp>
        <p:nvSpPr>
          <p:cNvPr id="153" name="Shape 153"/>
          <p:cNvSpPr/>
          <p:nvPr/>
        </p:nvSpPr>
        <p:spPr>
          <a:xfrm>
            <a:off x="3404562" y="5074257"/>
            <a:ext cx="4208190" cy="1869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l">
              <a:defRPr b="1" sz="2400">
                <a:solidFill>
                  <a:srgbClr val="FFFFFF"/>
                </a:solidFill>
                <a:latin typeface="Calibri"/>
                <a:ea typeface="Calibri"/>
                <a:cs typeface="Calibri"/>
                <a:sym typeface="Calibri"/>
              </a:defRPr>
            </a:pPr>
            <a:r>
              <a:t>Cuando la interacción fuerte pasa de pQCD a no-    </a:t>
            </a:r>
          </a:p>
          <a:p>
            <a:pPr algn="l">
              <a:defRPr b="1" sz="2400">
                <a:solidFill>
                  <a:srgbClr val="FFFFFF"/>
                </a:solidFill>
                <a:latin typeface="Calibri"/>
                <a:ea typeface="Calibri"/>
                <a:cs typeface="Calibri"/>
                <a:sym typeface="Calibri"/>
              </a:defRPr>
            </a:pPr>
            <a:r>
              <a:t>perturbativa, 2 fenómenos no perturbativos surgen.</a:t>
            </a:r>
            <a:br/>
          </a:p>
        </p:txBody>
      </p:sp>
    </p:spTree>
  </p:cSld>
  <p:clrMapOvr>
    <a:masterClrMapping/>
  </p:clrMapOvr>
  <mc:AlternateContent xmlns:mc="http://schemas.openxmlformats.org/markup-compatibility/2006">
    <mc:Choice xmlns:p14="http://schemas.microsoft.com/office/powerpoint/2010/main" Requires="p14">
      <p:transition spd="fast" advClick="1" p14:dur="500">
        <p:circle/>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a:hlinkClick r:id="" invalidUrl="" action="ppaction://hlinkshowjump?jump=nextslide" tgtFrame="" tooltip="" history="1" highlightClick="0" endSnd="0"/>
          </p:cNvPr>
          <p:cNvSpPr/>
          <p:nvPr/>
        </p:nvSpPr>
        <p:spPr>
          <a:xfrm>
            <a:off x="-190500" y="867489"/>
            <a:ext cx="8964613"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457200" indent="0" algn="l">
              <a:defRPr b="1" sz="2000">
                <a:solidFill>
                  <a:srgbClr val="FFFFFF"/>
                </a:solidFill>
                <a:latin typeface="Calibri"/>
                <a:ea typeface="Calibri"/>
                <a:cs typeface="Calibri"/>
                <a:sym typeface="Calibri"/>
              </a:defRPr>
            </a:pPr>
            <a:r>
              <a:t>Las SDE para el propagador del quark en espacio Euclideano</a:t>
            </a:r>
          </a:p>
        </p:txBody>
      </p:sp>
      <p:sp>
        <p:nvSpPr>
          <p:cNvPr id="158" name="Shape 158">
            <a:hlinkClick r:id="" invalidUrl="" action="ppaction://hlinkshowjump?jump=nextslide" tgtFrame="" tooltip="" history="1" highlightClick="0" endSnd="0"/>
          </p:cNvPr>
          <p:cNvSpPr/>
          <p:nvPr/>
        </p:nvSpPr>
        <p:spPr>
          <a:xfrm>
            <a:off x="179387" y="2852737"/>
            <a:ext cx="1439863"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gn="l">
              <a:defRPr b="1" sz="2000">
                <a:solidFill>
                  <a:srgbClr val="0033CC"/>
                </a:solidFill>
                <a:effectLst>
                  <a:outerShdw sx="100000" sy="100000" kx="0" ky="0" algn="b" rotWithShape="0" blurRad="12700" dist="25400" dir="2700000">
                    <a:srgbClr val="000000"/>
                  </a:outerShdw>
                </a:effectLst>
                <a:latin typeface="Calibri"/>
                <a:ea typeface="Calibri"/>
                <a:cs typeface="Calibri"/>
                <a:sym typeface="Calibri"/>
              </a:defRPr>
            </a:pPr>
            <a:r>
              <a:t>  </a:t>
            </a:r>
            <a:r>
              <a:rPr>
                <a:solidFill>
                  <a:srgbClr val="FFFFFF"/>
                </a:solidFill>
              </a:rPr>
              <a:t>donde</a:t>
            </a:r>
          </a:p>
        </p:txBody>
      </p:sp>
      <p:pic>
        <p:nvPicPr>
          <p:cNvPr id="159" name="image.png"/>
          <p:cNvPicPr>
            <a:picLocks noChangeAspect="1"/>
          </p:cNvPicPr>
          <p:nvPr/>
        </p:nvPicPr>
        <p:blipFill>
          <a:blip r:embed="rId3">
            <a:extLst/>
          </a:blip>
          <a:stretch>
            <a:fillRect/>
          </a:stretch>
        </p:blipFill>
        <p:spPr>
          <a:xfrm>
            <a:off x="4319587" y="1569402"/>
            <a:ext cx="4078288" cy="555626"/>
          </a:xfrm>
          <a:prstGeom prst="rect">
            <a:avLst/>
          </a:prstGeom>
          <a:ln w="38100">
            <a:solidFill>
              <a:srgbClr val="000000"/>
            </a:solidFill>
          </a:ln>
        </p:spPr>
      </p:pic>
      <p:pic>
        <p:nvPicPr>
          <p:cNvPr id="160" name="image.png"/>
          <p:cNvPicPr>
            <a:picLocks noChangeAspect="1"/>
          </p:cNvPicPr>
          <p:nvPr/>
        </p:nvPicPr>
        <p:blipFill>
          <a:blip r:embed="rId4">
            <a:extLst/>
          </a:blip>
          <a:stretch>
            <a:fillRect/>
          </a:stretch>
        </p:blipFill>
        <p:spPr>
          <a:xfrm>
            <a:off x="354012" y="1494789"/>
            <a:ext cx="3346451" cy="704851"/>
          </a:xfrm>
          <a:prstGeom prst="rect">
            <a:avLst/>
          </a:prstGeom>
          <a:ln w="38100">
            <a:solidFill>
              <a:srgbClr val="000000"/>
            </a:solidFill>
          </a:ln>
        </p:spPr>
      </p:pic>
      <p:sp>
        <p:nvSpPr>
          <p:cNvPr id="161" name="Shape 161">
            <a:hlinkClick r:id="" invalidUrl="" action="ppaction://hlinkshowjump?jump=nextslide" tgtFrame="" tooltip="" history="1" highlightClick="0" endSnd="0"/>
          </p:cNvPr>
          <p:cNvSpPr/>
          <p:nvPr/>
        </p:nvSpPr>
        <p:spPr>
          <a:xfrm>
            <a:off x="-109538" y="3933825"/>
            <a:ext cx="2089151" cy="675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457200" indent="0" algn="l">
              <a:defRPr b="1" sz="20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pPr>
          </a:p>
          <a:p>
            <a:pPr lvl="1" marL="457200" indent="0" algn="l">
              <a:defRPr b="1" sz="2000">
                <a:solidFill>
                  <a:srgbClr val="FFFFFF"/>
                </a:solidFill>
                <a:latin typeface="Calibri"/>
                <a:ea typeface="Calibri"/>
                <a:cs typeface="Calibri"/>
                <a:sym typeface="Calibri"/>
              </a:defRPr>
            </a:pPr>
            <a:r>
              <a:t>Ansatz:</a:t>
            </a:r>
          </a:p>
        </p:txBody>
      </p:sp>
      <p:pic>
        <p:nvPicPr>
          <p:cNvPr id="162" name="image.png"/>
          <p:cNvPicPr>
            <a:picLocks noChangeAspect="1"/>
          </p:cNvPicPr>
          <p:nvPr/>
        </p:nvPicPr>
        <p:blipFill>
          <a:blip r:embed="rId5">
            <a:extLst/>
          </a:blip>
          <a:stretch>
            <a:fillRect/>
          </a:stretch>
        </p:blipFill>
        <p:spPr>
          <a:xfrm>
            <a:off x="2987675" y="5589587"/>
            <a:ext cx="5957888" cy="808038"/>
          </a:xfrm>
          <a:prstGeom prst="rect">
            <a:avLst/>
          </a:prstGeom>
          <a:ln w="38100">
            <a:solidFill>
              <a:srgbClr val="000000"/>
            </a:solidFill>
          </a:ln>
        </p:spPr>
      </p:pic>
      <p:sp>
        <p:nvSpPr>
          <p:cNvPr id="163" name="Shape 163">
            <a:hlinkClick r:id="" invalidUrl="" action="ppaction://hlinkshowjump?jump=nextslide" tgtFrame="" tooltip="" history="1" highlightClick="0" endSnd="0"/>
          </p:cNvPr>
          <p:cNvSpPr/>
          <p:nvPr/>
        </p:nvSpPr>
        <p:spPr>
          <a:xfrm>
            <a:off x="-107950" y="5410200"/>
            <a:ext cx="3311525" cy="967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457200" indent="0" algn="l">
              <a:defRPr b="1" sz="2000">
                <a:solidFill>
                  <a:srgbClr val="FFFFFF"/>
                </a:solidFill>
                <a:latin typeface="Calibri"/>
                <a:ea typeface="Calibri"/>
                <a:cs typeface="Calibri"/>
                <a:sym typeface="Calibri"/>
              </a:defRPr>
            </a:pPr>
            <a:r>
              <a:t>Nos da la ecuación</a:t>
            </a:r>
          </a:p>
          <a:p>
            <a:pPr lvl="1" marL="457200" indent="0" algn="l">
              <a:defRPr b="1" sz="2000">
                <a:solidFill>
                  <a:srgbClr val="FFFFFF"/>
                </a:solidFill>
                <a:latin typeface="Calibri"/>
                <a:ea typeface="Calibri"/>
                <a:cs typeface="Calibri"/>
                <a:sym typeface="Calibri"/>
              </a:defRPr>
            </a:pPr>
            <a:r>
              <a:t>gap  para el </a:t>
            </a:r>
          </a:p>
          <a:p>
            <a:pPr lvl="1" marL="457200" indent="0" algn="l">
              <a:defRPr b="1" sz="2000">
                <a:solidFill>
                  <a:srgbClr val="FFFFFF"/>
                </a:solidFill>
                <a:latin typeface="Calibri"/>
                <a:ea typeface="Calibri"/>
                <a:cs typeface="Calibri"/>
                <a:sym typeface="Calibri"/>
              </a:defRPr>
            </a:pPr>
            <a:r>
              <a:t>modelo NJL</a:t>
            </a:r>
          </a:p>
        </p:txBody>
      </p:sp>
      <p:pic>
        <p:nvPicPr>
          <p:cNvPr id="164" name="image.png"/>
          <p:cNvPicPr>
            <a:picLocks noChangeAspect="1"/>
          </p:cNvPicPr>
          <p:nvPr/>
        </p:nvPicPr>
        <p:blipFill>
          <a:blip r:embed="rId6">
            <a:extLst/>
          </a:blip>
          <a:stretch>
            <a:fillRect/>
          </a:stretch>
        </p:blipFill>
        <p:spPr>
          <a:xfrm>
            <a:off x="2124075" y="3836987"/>
            <a:ext cx="3240088" cy="1247776"/>
          </a:xfrm>
          <a:prstGeom prst="rect">
            <a:avLst/>
          </a:prstGeom>
          <a:ln w="38100">
            <a:solidFill>
              <a:srgbClr val="000000"/>
            </a:solidFill>
          </a:ln>
        </p:spPr>
      </p:pic>
      <p:pic>
        <p:nvPicPr>
          <p:cNvPr id="165" name="image.png"/>
          <p:cNvPicPr>
            <a:picLocks noChangeAspect="1"/>
          </p:cNvPicPr>
          <p:nvPr/>
        </p:nvPicPr>
        <p:blipFill>
          <a:blip r:embed="rId7">
            <a:extLst/>
          </a:blip>
          <a:stretch>
            <a:fillRect/>
          </a:stretch>
        </p:blipFill>
        <p:spPr>
          <a:xfrm>
            <a:off x="2068512" y="2699226"/>
            <a:ext cx="5913438" cy="711201"/>
          </a:xfrm>
          <a:prstGeom prst="rect">
            <a:avLst/>
          </a:prstGeom>
          <a:ln w="38100">
            <a:solidFill>
              <a:srgbClr val="000000"/>
            </a:solidFill>
          </a:ln>
        </p:spPr>
      </p:pic>
      <p:pic>
        <p:nvPicPr>
          <p:cNvPr id="166" name="image.png"/>
          <p:cNvPicPr>
            <a:picLocks noChangeAspect="1"/>
          </p:cNvPicPr>
          <p:nvPr/>
        </p:nvPicPr>
        <p:blipFill>
          <a:blip r:embed="rId8">
            <a:extLst/>
          </a:blip>
          <a:stretch>
            <a:fillRect/>
          </a:stretch>
        </p:blipFill>
        <p:spPr>
          <a:xfrm>
            <a:off x="6948487" y="4149725"/>
            <a:ext cx="2024063" cy="622300"/>
          </a:xfrm>
          <a:prstGeom prst="rect">
            <a:avLst/>
          </a:prstGeom>
          <a:ln w="38100">
            <a:solidFill>
              <a:srgbClr val="000000"/>
            </a:solidFill>
          </a:ln>
        </p:spPr>
      </p:pic>
      <p:sp>
        <p:nvSpPr>
          <p:cNvPr id="167" name="Shape 167">
            <a:hlinkClick r:id="" invalidUrl="" action="ppaction://hlinkshowjump?jump=nextslide" tgtFrame="" tooltip="" history="1" highlightClick="0" endSnd="0"/>
          </p:cNvPr>
          <p:cNvSpPr/>
          <p:nvPr/>
        </p:nvSpPr>
        <p:spPr>
          <a:xfrm>
            <a:off x="5508625" y="4267200"/>
            <a:ext cx="1079500" cy="383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gn="l">
              <a:defRPr b="1" sz="20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pPr>
            <a:r>
              <a:t> </a:t>
            </a:r>
            <a:r>
              <a:t> con</a:t>
            </a:r>
          </a:p>
        </p:txBody>
      </p:sp>
      <p:sp>
        <p:nvSpPr>
          <p:cNvPr id="168" name="Shape 168"/>
          <p:cNvSpPr/>
          <p:nvPr/>
        </p:nvSpPr>
        <p:spPr>
          <a:xfrm>
            <a:off x="-1" y="242093"/>
            <a:ext cx="9144002"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tabLst>
                <a:tab pos="952500" algn="l"/>
              </a:tabLst>
              <a:defRPr b="1" sz="3200">
                <a:solidFill>
                  <a:srgbClr val="FFFFFF"/>
                </a:solidFill>
                <a:latin typeface="Calibri"/>
                <a:ea typeface="Calibri"/>
                <a:cs typeface="Calibri"/>
                <a:sym typeface="Calibri"/>
              </a:defRPr>
            </a:lvl1pPr>
          </a:lstStyle>
          <a:p>
            <a:pPr/>
            <a:r>
              <a:t>La ecuación gap en interacción de contacto</a:t>
            </a:r>
          </a:p>
        </p:txBody>
      </p:sp>
    </p:spTree>
  </p:cSld>
  <p:clrMapOvr>
    <a:masterClrMapping/>
  </p:clrMapOvr>
  <mc:AlternateContent xmlns:mc="http://schemas.openxmlformats.org/markup-compatibility/2006">
    <mc:Choice xmlns:p14="http://schemas.microsoft.com/office/powerpoint/2010/main" Requires="p14">
      <p:transition spd="fast" advClick="1" p14:dur="500">
        <p:circle/>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a:hlinkClick r:id="" invalidUrl="" action="ppaction://hlinkshowjump?jump=nextslide" tgtFrame="" tooltip="" history="1" highlightClick="0" endSnd="0"/>
          </p:cNvPr>
          <p:cNvSpPr/>
          <p:nvPr/>
        </p:nvSpPr>
        <p:spPr>
          <a:xfrm>
            <a:off x="0" y="1196975"/>
            <a:ext cx="1979613" cy="383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457200" indent="0" algn="l">
              <a:defRPr b="1" sz="2000">
                <a:solidFill>
                  <a:srgbClr val="FFFFFF"/>
                </a:solidFill>
                <a:latin typeface="Calibri"/>
                <a:ea typeface="Calibri"/>
                <a:cs typeface="Calibri"/>
                <a:sym typeface="Calibri"/>
              </a:defRPr>
            </a:pPr>
            <a:r>
              <a:t>Definimos</a:t>
            </a:r>
          </a:p>
        </p:txBody>
      </p:sp>
      <p:pic>
        <p:nvPicPr>
          <p:cNvPr id="173" name="image.png"/>
          <p:cNvPicPr>
            <a:picLocks noChangeAspect="1"/>
          </p:cNvPicPr>
          <p:nvPr/>
        </p:nvPicPr>
        <p:blipFill>
          <a:blip r:embed="rId3">
            <a:extLst/>
          </a:blip>
          <a:stretch>
            <a:fillRect/>
          </a:stretch>
        </p:blipFill>
        <p:spPr>
          <a:xfrm>
            <a:off x="2052637" y="1052512"/>
            <a:ext cx="6264276" cy="830263"/>
          </a:xfrm>
          <a:prstGeom prst="rect">
            <a:avLst/>
          </a:prstGeom>
          <a:ln w="38100">
            <a:solidFill>
              <a:srgbClr val="000000">
                <a:alpha val="99000"/>
              </a:srgbClr>
            </a:solidFill>
          </a:ln>
        </p:spPr>
      </p:pic>
      <p:sp>
        <p:nvSpPr>
          <p:cNvPr id="174" name="Shape 174">
            <a:hlinkClick r:id="" invalidUrl="" action="ppaction://hlinkshowjump?jump=nextslide" tgtFrame="" tooltip="" history="1" highlightClick="0" endSnd="0"/>
          </p:cNvPr>
          <p:cNvSpPr/>
          <p:nvPr/>
        </p:nvSpPr>
        <p:spPr>
          <a:xfrm>
            <a:off x="36512" y="2205037"/>
            <a:ext cx="6264276" cy="40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457200" indent="0" algn="l">
              <a:defRPr b="1" sz="2100">
                <a:solidFill>
                  <a:srgbClr val="FFFFFF"/>
                </a:solidFill>
                <a:latin typeface="Calibri"/>
                <a:ea typeface="Calibri"/>
                <a:cs typeface="Calibri"/>
                <a:sym typeface="Calibri"/>
              </a:defRPr>
            </a:pPr>
            <a:r>
              <a:t>La ecuación gap nos da la solución</a:t>
            </a:r>
          </a:p>
        </p:txBody>
      </p:sp>
      <p:sp>
        <p:nvSpPr>
          <p:cNvPr id="175" name="Shape 175">
            <a:hlinkClick r:id="" invalidUrl="" action="ppaction://hlinkshowjump?jump=nextslide" tgtFrame="" tooltip="" history="1" highlightClick="0" endSnd="0"/>
          </p:cNvPr>
          <p:cNvSpPr/>
          <p:nvPr/>
        </p:nvSpPr>
        <p:spPr>
          <a:xfrm>
            <a:off x="71437" y="2852737"/>
            <a:ext cx="3563938" cy="67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457200" indent="0" algn="l">
              <a:defRPr b="1" sz="2000">
                <a:solidFill>
                  <a:srgbClr val="FFFFFF"/>
                </a:solidFill>
                <a:latin typeface="Calibri"/>
                <a:ea typeface="Calibri"/>
                <a:cs typeface="Calibri"/>
                <a:sym typeface="Calibri"/>
              </a:defRPr>
            </a:pPr>
            <a:r>
              <a:t>Con regularización de</a:t>
            </a:r>
          </a:p>
          <a:p>
            <a:pPr lvl="1" marL="457200" indent="0" algn="l">
              <a:defRPr b="1" sz="2000">
                <a:solidFill>
                  <a:srgbClr val="FFFFFF"/>
                </a:solidFill>
                <a:latin typeface="Calibri"/>
                <a:ea typeface="Calibri"/>
                <a:cs typeface="Calibri"/>
                <a:sym typeface="Calibri"/>
              </a:defRPr>
            </a:pPr>
            <a:r>
              <a:t>tiempo propio</a:t>
            </a:r>
          </a:p>
        </p:txBody>
      </p:sp>
      <p:sp>
        <p:nvSpPr>
          <p:cNvPr id="176" name="Shape 176"/>
          <p:cNvSpPr/>
          <p:nvPr/>
        </p:nvSpPr>
        <p:spPr>
          <a:xfrm>
            <a:off x="-1" y="242093"/>
            <a:ext cx="9144002"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tabLst>
                <a:tab pos="952500" algn="l"/>
              </a:tabLst>
              <a:defRPr b="1" sz="3200">
                <a:solidFill>
                  <a:srgbClr val="FFFFFF"/>
                </a:solidFill>
                <a:latin typeface="Calibri"/>
                <a:ea typeface="Calibri"/>
                <a:cs typeface="Calibri"/>
                <a:sym typeface="Calibri"/>
              </a:defRPr>
            </a:lvl1pPr>
          </a:lstStyle>
          <a:p>
            <a:pPr/>
            <a:r>
              <a:t>La ecuación gap en interacción de contacto</a:t>
            </a:r>
          </a:p>
        </p:txBody>
      </p:sp>
      <p:pic>
        <p:nvPicPr>
          <p:cNvPr id="177" name="image.png"/>
          <p:cNvPicPr>
            <a:picLocks noChangeAspect="1"/>
          </p:cNvPicPr>
          <p:nvPr/>
        </p:nvPicPr>
        <p:blipFill>
          <a:blip r:embed="rId4">
            <a:extLst/>
          </a:blip>
          <a:stretch>
            <a:fillRect/>
          </a:stretch>
        </p:blipFill>
        <p:spPr>
          <a:xfrm>
            <a:off x="713581" y="3786187"/>
            <a:ext cx="3024188" cy="835026"/>
          </a:xfrm>
          <a:prstGeom prst="rect">
            <a:avLst/>
          </a:prstGeom>
          <a:ln w="38100">
            <a:solidFill>
              <a:srgbClr val="FFFFFF"/>
            </a:solidFill>
          </a:ln>
        </p:spPr>
      </p:pic>
      <p:grpSp>
        <p:nvGrpSpPr>
          <p:cNvPr id="180" name="Group 180"/>
          <p:cNvGrpSpPr/>
          <p:nvPr/>
        </p:nvGrpSpPr>
        <p:grpSpPr>
          <a:xfrm>
            <a:off x="5076825" y="2205037"/>
            <a:ext cx="1130300" cy="404813"/>
            <a:chOff x="0" y="0"/>
            <a:chExt cx="1130300" cy="404812"/>
          </a:xfrm>
        </p:grpSpPr>
        <p:sp>
          <p:nvSpPr>
            <p:cNvPr id="178" name="Shape 178"/>
            <p:cNvSpPr/>
            <p:nvPr/>
          </p:nvSpPr>
          <p:spPr>
            <a:xfrm>
              <a:off x="0" y="0"/>
              <a:ext cx="1130300" cy="404813"/>
            </a:xfrm>
            <a:prstGeom prst="rect">
              <a:avLst/>
            </a:prstGeom>
            <a:solidFill>
              <a:srgbClr val="000000"/>
            </a:solidFill>
            <a:ln w="12700" cap="flat">
              <a:noFill/>
              <a:miter lim="400000"/>
            </a:ln>
            <a:effectLst/>
          </p:spPr>
          <p:txBody>
            <a:bodyPr wrap="square" lIns="45719" tIns="45719" rIns="45719" bIns="45719" numCol="1" anchor="ctr">
              <a:noAutofit/>
            </a:bodyPr>
            <a:lstStyle/>
            <a:p>
              <a:pPr/>
            </a:p>
          </p:txBody>
        </p:sp>
        <p:pic>
          <p:nvPicPr>
            <p:cNvPr id="179" name="image.pdf"/>
            <p:cNvPicPr>
              <a:picLocks noChangeAspect="1"/>
            </p:cNvPicPr>
            <p:nvPr/>
          </p:nvPicPr>
          <p:blipFill>
            <a:blip r:embed="rId5">
              <a:extLst/>
            </a:blip>
            <a:stretch>
              <a:fillRect/>
            </a:stretch>
          </p:blipFill>
          <p:spPr>
            <a:xfrm>
              <a:off x="0" y="0"/>
              <a:ext cx="1130300" cy="404813"/>
            </a:xfrm>
            <a:prstGeom prst="rect">
              <a:avLst/>
            </a:prstGeom>
            <a:ln w="38100" cap="flat">
              <a:solidFill>
                <a:srgbClr val="000000"/>
              </a:solidFill>
              <a:prstDash val="solid"/>
              <a:round/>
            </a:ln>
            <a:effectLst/>
          </p:spPr>
        </p:pic>
      </p:grpSp>
      <p:pic>
        <p:nvPicPr>
          <p:cNvPr id="181" name="image.png"/>
          <p:cNvPicPr>
            <a:picLocks noChangeAspect="1"/>
          </p:cNvPicPr>
          <p:nvPr/>
        </p:nvPicPr>
        <p:blipFill>
          <a:blip r:embed="rId6">
            <a:extLst/>
          </a:blip>
          <a:stretch>
            <a:fillRect/>
          </a:stretch>
        </p:blipFill>
        <p:spPr>
          <a:xfrm>
            <a:off x="5081587" y="2230913"/>
            <a:ext cx="3455988" cy="2397126"/>
          </a:xfrm>
          <a:prstGeom prst="rect">
            <a:avLst/>
          </a:prstGeom>
          <a:ln w="28575">
            <a:solidFill>
              <a:srgbClr val="0F0F13"/>
            </a:solidFill>
          </a:ln>
        </p:spPr>
      </p:pic>
      <p:pic>
        <p:nvPicPr>
          <p:cNvPr id="182" name="pasted-image.tiff"/>
          <p:cNvPicPr>
            <a:picLocks noChangeAspect="1"/>
          </p:cNvPicPr>
          <p:nvPr/>
        </p:nvPicPr>
        <p:blipFill>
          <a:blip r:embed="rId7">
            <a:extLst/>
          </a:blip>
          <a:stretch>
            <a:fillRect/>
          </a:stretch>
        </p:blipFill>
        <p:spPr>
          <a:xfrm>
            <a:off x="-50850" y="5063490"/>
            <a:ext cx="9245700" cy="1495628"/>
          </a:xfrm>
          <a:prstGeom prst="rect">
            <a:avLst/>
          </a:prstGeom>
          <a:ln w="12700">
            <a:miter lim="400000"/>
          </a:ln>
        </p:spPr>
      </p:pic>
    </p:spTree>
  </p:cSld>
  <p:clrMapOvr>
    <a:masterClrMapping/>
  </p:clrMapOvr>
  <p:transition xmlns:p14="http://schemas.microsoft.com/office/powerpoint/2010/main" spd="fast" advClick="1" p14:dur="5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a:hlinkClick r:id="" invalidUrl="" action="ppaction://hlinkshowjump?jump=nextslide" tgtFrame="" tooltip="" history="1" highlightClick="0" endSnd="0"/>
          </p:cNvPr>
          <p:cNvSpPr/>
          <p:nvPr/>
        </p:nvSpPr>
        <p:spPr>
          <a:xfrm>
            <a:off x="107950" y="836612"/>
            <a:ext cx="8785225"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just">
              <a:defRPr b="1" sz="24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lvl1pPr>
          </a:lstStyle>
          <a:p>
            <a:pPr/>
            <a:r>
              <a:t> </a:t>
            </a:r>
          </a:p>
        </p:txBody>
      </p:sp>
      <p:sp>
        <p:nvSpPr>
          <p:cNvPr id="187" name="Shape 187">
            <a:hlinkClick r:id="" invalidUrl="" action="ppaction://hlinkshowjump?jump=nextslide" tgtFrame="" tooltip="" history="1" highlightClick="0" endSnd="0"/>
          </p:cNvPr>
          <p:cNvSpPr/>
          <p:nvPr/>
        </p:nvSpPr>
        <p:spPr>
          <a:xfrm>
            <a:off x="107950" y="2205037"/>
            <a:ext cx="8785225" cy="967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buSzPct val="100000"/>
              <a:buChar char="•"/>
              <a:defRPr b="1" sz="2000">
                <a:solidFill>
                  <a:srgbClr val="FF0000"/>
                </a:solidFill>
                <a:latin typeface="Calibri"/>
                <a:ea typeface="Calibri"/>
                <a:cs typeface="Calibri"/>
                <a:sym typeface="Calibri"/>
              </a:defRPr>
            </a:pPr>
            <a:r>
              <a:t>ABELIAN ANOMALY AND NEUTRAL PION PRODUCTION</a:t>
            </a:r>
            <a:r>
              <a:rPr>
                <a:solidFill>
                  <a:srgbClr val="FF3300"/>
                </a:solidFill>
              </a:rPr>
              <a:t>,</a:t>
            </a:r>
            <a:endParaRPr>
              <a:solidFill>
                <a:srgbClr val="FF3300"/>
              </a:solidFill>
            </a:endParaRPr>
          </a:p>
          <a:p>
            <a:pPr algn="just">
              <a:defRPr b="1" sz="2000">
                <a:solidFill>
                  <a:srgbClr val="FFFFFF"/>
                </a:solidFill>
                <a:latin typeface="Calibri"/>
                <a:ea typeface="Calibri"/>
                <a:cs typeface="Calibri"/>
                <a:sym typeface="Calibri"/>
              </a:defRPr>
            </a:pPr>
            <a:r>
              <a:t>  H. L. L. Roberts, C. D. Roberts, A. Bashir, L. X. Gutiérrez-</a:t>
            </a:r>
          </a:p>
          <a:p>
            <a:pPr algn="just">
              <a:defRPr b="1" sz="2000">
                <a:solidFill>
                  <a:srgbClr val="FFFFFF"/>
                </a:solidFill>
                <a:latin typeface="Calibri"/>
                <a:ea typeface="Calibri"/>
                <a:cs typeface="Calibri"/>
                <a:sym typeface="Calibri"/>
              </a:defRPr>
            </a:pPr>
            <a:r>
              <a:t>  Guerrero , P. C. Tandy, Phys. Rev. C 82,  065202 (2010).</a:t>
            </a:r>
          </a:p>
        </p:txBody>
      </p:sp>
      <p:sp>
        <p:nvSpPr>
          <p:cNvPr id="188" name="Shape 188">
            <a:hlinkClick r:id="" invalidUrl="" action="ppaction://hlinkshowjump?jump=nextslide" tgtFrame="" tooltip="" history="1" highlightClick="0" endSnd="0"/>
          </p:cNvPr>
          <p:cNvSpPr/>
          <p:nvPr/>
        </p:nvSpPr>
        <p:spPr>
          <a:xfrm>
            <a:off x="107950" y="3573462"/>
            <a:ext cx="8785225" cy="125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buSzPct val="100000"/>
              <a:buChar char="•"/>
              <a:defRPr b="1" sz="2000">
                <a:solidFill>
                  <a:srgbClr val="FF0000"/>
                </a:solidFill>
                <a:latin typeface="Calibri"/>
                <a:ea typeface="Calibri"/>
                <a:cs typeface="Calibri"/>
                <a:sym typeface="Calibri"/>
              </a:defRPr>
            </a:pPr>
            <a:r>
              <a:t>PI AND RHO MESONS, AND THEIR DIQUARK PARTNERS,</a:t>
            </a:r>
          </a:p>
          <a:p>
            <a:pPr algn="just">
              <a:defRPr b="1" sz="2000">
                <a:solidFill>
                  <a:srgbClr val="FF0000"/>
                </a:solidFill>
                <a:latin typeface="Calibri"/>
                <a:ea typeface="Calibri"/>
                <a:cs typeface="Calibri"/>
                <a:sym typeface="Calibri"/>
              </a:defRPr>
            </a:pPr>
            <a:r>
              <a:t>  FROM A CONTACT INTERACTION</a:t>
            </a:r>
            <a:r>
              <a:rPr>
                <a:solidFill>
                  <a:srgbClr val="FF3300"/>
                </a:solidFill>
              </a:rPr>
              <a:t>,</a:t>
            </a:r>
            <a:r>
              <a:rPr>
                <a:solidFill>
                  <a:srgbClr val="FFFFFF"/>
                </a:solidFill>
              </a:rPr>
              <a:t> </a:t>
            </a:r>
            <a:endParaRPr>
              <a:solidFill>
                <a:srgbClr val="FFFFFF"/>
              </a:solidFill>
            </a:endParaRPr>
          </a:p>
          <a:p>
            <a:pPr algn="just">
              <a:defRPr b="1" sz="2000">
                <a:solidFill>
                  <a:srgbClr val="FFFFFF"/>
                </a:solidFill>
                <a:latin typeface="Calibri"/>
                <a:ea typeface="Calibri"/>
                <a:cs typeface="Calibri"/>
                <a:sym typeface="Calibri"/>
              </a:defRPr>
            </a:pPr>
            <a:r>
              <a:t>  H. L. L. Roberts, A. Bashir, L. X. Gutiérrez-Guerrero, C. D. Roberts,</a:t>
            </a:r>
          </a:p>
          <a:p>
            <a:pPr algn="just">
              <a:defRPr b="1" sz="2000">
                <a:solidFill>
                  <a:srgbClr val="FFFFFF"/>
                </a:solidFill>
                <a:latin typeface="Calibri"/>
                <a:ea typeface="Calibri"/>
                <a:cs typeface="Calibri"/>
                <a:sym typeface="Calibri"/>
              </a:defRPr>
            </a:pPr>
            <a:r>
              <a:t>  D. J. Wilson, Phys. Rev. C 83, 065206 (2011).</a:t>
            </a:r>
          </a:p>
        </p:txBody>
      </p:sp>
      <p:sp>
        <p:nvSpPr>
          <p:cNvPr id="189" name="Shape 189">
            <a:hlinkClick r:id="" invalidUrl="" action="ppaction://hlinkshowjump?jump=nextslide" tgtFrame="" tooltip="" history="1" highlightClick="0" endSnd="0"/>
          </p:cNvPr>
          <p:cNvSpPr/>
          <p:nvPr/>
        </p:nvSpPr>
        <p:spPr>
          <a:xfrm>
            <a:off x="107950" y="946150"/>
            <a:ext cx="8785225" cy="967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buSzPct val="100000"/>
              <a:buChar char="•"/>
              <a:defRPr b="1" sz="2000">
                <a:solidFill>
                  <a:srgbClr val="FF3300"/>
                </a:solidFill>
                <a:latin typeface="Calibri"/>
                <a:ea typeface="Calibri"/>
                <a:cs typeface="Calibri"/>
                <a:sym typeface="Calibri"/>
              </a:defRPr>
            </a:pPr>
            <a:r>
              <a:t>PION FORM FACTOR FROM A CONTACT INTERACTION,</a:t>
            </a:r>
          </a:p>
          <a:p>
            <a:pPr algn="just">
              <a:defRPr b="1" sz="2000">
                <a:solidFill>
                  <a:srgbClr val="FFFFFF"/>
                </a:solidFill>
                <a:latin typeface="Calibri"/>
                <a:ea typeface="Calibri"/>
                <a:cs typeface="Calibri"/>
                <a:sym typeface="Calibri"/>
              </a:defRPr>
            </a:pPr>
            <a:r>
              <a:t>  L.X. Gutiérrez-Guerrero, A. Bashir, I. C. Cloët , C. D. Roberts,</a:t>
            </a:r>
          </a:p>
          <a:p>
            <a:pPr algn="just">
              <a:defRPr b="1" sz="2000">
                <a:solidFill>
                  <a:srgbClr val="FFFFFF"/>
                </a:solidFill>
                <a:latin typeface="Calibri"/>
                <a:ea typeface="Calibri"/>
                <a:cs typeface="Calibri"/>
                <a:sym typeface="Calibri"/>
              </a:defRPr>
            </a:pPr>
            <a:r>
              <a:t>  Phys. Rev. C 81, 065202 (2010).</a:t>
            </a:r>
          </a:p>
        </p:txBody>
      </p:sp>
      <p:sp>
        <p:nvSpPr>
          <p:cNvPr id="190" name="Shape 190">
            <a:hlinkClick r:id="" invalidUrl="" action="ppaction://hlinkshowjump?jump=nextslide" tgtFrame="" tooltip="" history="1" highlightClick="0" endSnd="0"/>
          </p:cNvPr>
          <p:cNvSpPr/>
          <p:nvPr/>
        </p:nvSpPr>
        <p:spPr>
          <a:xfrm>
            <a:off x="107950" y="5229225"/>
            <a:ext cx="8785225" cy="1259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buSzPct val="100000"/>
              <a:buChar char="•"/>
              <a:defRPr b="1" sz="2000">
                <a:solidFill>
                  <a:srgbClr val="FF3300"/>
                </a:solidFill>
                <a:latin typeface="Calibri"/>
                <a:ea typeface="Calibri"/>
                <a:cs typeface="Calibri"/>
                <a:sym typeface="Calibri"/>
              </a:defRPr>
            </a:pPr>
            <a:r>
              <a:t>NUCLEON AND ROPER ELECTROMAGNETIC ELASTIC AND </a:t>
            </a:r>
          </a:p>
          <a:p>
            <a:pPr algn="just">
              <a:defRPr b="1" sz="2000">
                <a:solidFill>
                  <a:srgbClr val="FF3300"/>
                </a:solidFill>
                <a:latin typeface="Calibri"/>
                <a:ea typeface="Calibri"/>
                <a:cs typeface="Calibri"/>
                <a:sym typeface="Calibri"/>
              </a:defRPr>
            </a:pPr>
            <a:r>
              <a:t>  TRANSITION FORM FACTORS</a:t>
            </a:r>
            <a:endParaRPr>
              <a:solidFill>
                <a:srgbClr val="FFFFFF"/>
              </a:solidFill>
            </a:endParaRPr>
          </a:p>
          <a:p>
            <a:pPr algn="just">
              <a:defRPr b="1" sz="2000">
                <a:solidFill>
                  <a:srgbClr val="FFFFFF"/>
                </a:solidFill>
                <a:latin typeface="Calibri"/>
                <a:ea typeface="Calibri"/>
                <a:cs typeface="Calibri"/>
                <a:sym typeface="Calibri"/>
              </a:defRPr>
            </a:pPr>
            <a:r>
              <a:t>  D. J. Wilson, I.C Cloët, L. Chang, C. D. Roberts, Phys. Rev. C 83,  </a:t>
            </a:r>
          </a:p>
          <a:p>
            <a:pPr algn="just">
              <a:defRPr b="1" sz="2000">
                <a:solidFill>
                  <a:srgbClr val="FFFFFF"/>
                </a:solidFill>
                <a:latin typeface="Calibri"/>
                <a:ea typeface="Calibri"/>
                <a:cs typeface="Calibri"/>
                <a:sym typeface="Calibri"/>
              </a:defRPr>
            </a:pPr>
            <a:r>
              <a:t>  065206 (2011).</a:t>
            </a:r>
          </a:p>
        </p:txBody>
      </p:sp>
      <p:sp>
        <p:nvSpPr>
          <p:cNvPr id="191" name="Shape 191"/>
          <p:cNvSpPr/>
          <p:nvPr/>
        </p:nvSpPr>
        <p:spPr>
          <a:xfrm>
            <a:off x="539750" y="470693"/>
            <a:ext cx="8208963"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tabLst>
                <a:tab pos="952500" algn="l"/>
              </a:tabLst>
              <a:defRPr b="1" sz="3200">
                <a:solidFill>
                  <a:srgbClr val="FFFFFF"/>
                </a:solidFill>
                <a:latin typeface="Calibri"/>
                <a:ea typeface="Calibri"/>
                <a:cs typeface="Calibri"/>
                <a:sym typeface="Calibri"/>
              </a:defRPr>
            </a:lvl1pPr>
          </a:lstStyle>
          <a:p>
            <a:pPr/>
            <a:r>
              <a:t>Interacción de Contacto</a:t>
            </a:r>
          </a:p>
        </p:txBody>
      </p:sp>
    </p:spTree>
  </p:cSld>
  <p:clrMapOvr>
    <a:masterClrMapping/>
  </p:clrMapOvr>
  <mc:AlternateContent xmlns:mc="http://schemas.openxmlformats.org/markup-compatibility/2006">
    <mc:Choice xmlns:p14="http://schemas.microsoft.com/office/powerpoint/2010/main" Requires="p14">
      <p:transition spd="fast" advClick="1" p14:dur="500">
        <p:circle/>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nvSpPr>
        <p:spPr>
          <a:xfrm>
            <a:off x="215899" y="836612"/>
            <a:ext cx="8820152" cy="51501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b="1" sz="2000">
                <a:solidFill>
                  <a:srgbClr val="FFFFFF"/>
                </a:solidFill>
                <a:latin typeface="Calibri"/>
                <a:ea typeface="Calibri"/>
                <a:cs typeface="Calibri"/>
                <a:sym typeface="Calibri"/>
              </a:defRPr>
            </a:pPr>
          </a:p>
          <a:p>
            <a:pPr algn="l">
              <a:buSzPct val="100000"/>
              <a:buFont typeface="Arial"/>
              <a:buChar char="•"/>
              <a:defRPr b="1" sz="2000">
                <a:solidFill>
                  <a:srgbClr val="FFFFFF"/>
                </a:solidFill>
                <a:latin typeface="Calibri"/>
                <a:ea typeface="Calibri"/>
                <a:cs typeface="Calibri"/>
                <a:sym typeface="Calibri"/>
              </a:defRPr>
            </a:pPr>
            <a:r>
              <a:t> </a:t>
            </a:r>
            <a:r>
              <a:rPr>
                <a:solidFill>
                  <a:srgbClr val="FF0000"/>
                </a:solidFill>
              </a:rPr>
              <a:t>SPECTRUM OF HADRONS WITH STRAGENESS</a:t>
            </a:r>
            <a:br>
              <a:rPr>
                <a:solidFill>
                  <a:srgbClr val="FF0000"/>
                </a:solidFill>
              </a:rPr>
            </a:br>
            <a:r>
              <a:t>  Chen Chen, L. Chang, C.D. Roberts, Shaolong Wan, D.J. Wilson</a:t>
            </a:r>
          </a:p>
          <a:p>
            <a:pPr algn="l">
              <a:spcBef>
                <a:spcPts val="600"/>
              </a:spcBef>
              <a:defRPr b="1" sz="2000">
                <a:solidFill>
                  <a:srgbClr val="FFFFFF"/>
                </a:solidFill>
                <a:latin typeface="Calibri"/>
                <a:ea typeface="Calibri"/>
                <a:cs typeface="Calibri"/>
                <a:sym typeface="Calibri"/>
              </a:defRPr>
            </a:pPr>
            <a:r>
              <a:t>   </a:t>
            </a:r>
            <a:r>
              <a:rPr>
                <a:effectLst>
                  <a:outerShdw sx="100000" sy="100000" kx="0" ky="0" algn="b" rotWithShape="0" blurRad="12700" dist="25400" dir="2700000">
                    <a:srgbClr val="000000"/>
                  </a:outerShdw>
                </a:effectLst>
              </a:rPr>
              <a:t> Few Body Syst. 53</a:t>
            </a:r>
            <a:r>
              <a:t> (2012)</a:t>
            </a:r>
          </a:p>
          <a:p>
            <a:pPr algn="l">
              <a:spcBef>
                <a:spcPts val="600"/>
              </a:spcBef>
              <a:defRPr sz="2000">
                <a:solidFill>
                  <a:srgbClr val="FFFFFF"/>
                </a:solidFill>
                <a:latin typeface="Calibri"/>
                <a:ea typeface="Calibri"/>
                <a:cs typeface="Calibri"/>
                <a:sym typeface="Calibri"/>
              </a:defRPr>
            </a:pPr>
          </a:p>
          <a:p>
            <a:pPr algn="l">
              <a:spcBef>
                <a:spcPts val="600"/>
              </a:spcBef>
              <a:buSzPct val="100000"/>
              <a:buFont typeface="Arial"/>
              <a:buChar char="•"/>
              <a:defRPr i="1" sz="2000">
                <a:solidFill>
                  <a:srgbClr val="FFFFFF"/>
                </a:solidFill>
              </a:defRPr>
            </a:pPr>
            <a:r>
              <a:t> </a:t>
            </a:r>
            <a:r>
              <a:rPr b="1" i="0">
                <a:solidFill>
                  <a:srgbClr val="FF0000"/>
                </a:solidFill>
                <a:latin typeface="Calibri"/>
                <a:ea typeface="Calibri"/>
                <a:cs typeface="Calibri"/>
                <a:sym typeface="Calibri"/>
              </a:rPr>
              <a:t>MASSES OF GROUND AND EXCITED-STATES HADRONS</a:t>
            </a:r>
            <a:br>
              <a:rPr b="1" i="0">
                <a:solidFill>
                  <a:srgbClr val="FF0000"/>
                </a:solidFill>
                <a:latin typeface="Calibri"/>
                <a:ea typeface="Calibri"/>
                <a:cs typeface="Calibri"/>
                <a:sym typeface="Calibri"/>
              </a:rPr>
            </a:br>
            <a:r>
              <a:rPr i="0">
                <a:latin typeface="Calibri"/>
                <a:ea typeface="Calibri"/>
                <a:cs typeface="Calibri"/>
                <a:sym typeface="Calibri"/>
              </a:rPr>
              <a:t>   </a:t>
            </a:r>
            <a:r>
              <a:rPr b="1" i="0">
                <a:effectLst>
                  <a:outerShdw sx="100000" sy="100000" kx="0" ky="0" algn="b" rotWithShape="0" blurRad="12700" dist="25400" dir="2700000">
                    <a:srgbClr val="000000"/>
                  </a:outerShdw>
                </a:effectLst>
                <a:latin typeface="Calibri"/>
                <a:ea typeface="Calibri"/>
                <a:cs typeface="Calibri"/>
                <a:sym typeface="Calibri"/>
              </a:rPr>
              <a:t>H.L.L. Roberts, Lei Chang, Ian C. Cloët, Craig D. Roberts</a:t>
            </a:r>
            <a:endParaRPr b="1">
              <a:effectLst>
                <a:outerShdw sx="100000" sy="100000" kx="0" ky="0" algn="b" rotWithShape="0" blurRad="12700" dist="25400" dir="2700000">
                  <a:srgbClr val="000000"/>
                </a:outerShdw>
              </a:effectLst>
              <a:latin typeface="Calibri"/>
              <a:ea typeface="Calibri"/>
              <a:cs typeface="Calibri"/>
              <a:sym typeface="Calibri"/>
            </a:endParaRPr>
          </a:p>
          <a:p>
            <a:pPr algn="l">
              <a:defRPr b="1" sz="20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pPr>
            <a:r>
              <a:t>   Few Body Syst. 51(2011)</a:t>
            </a:r>
            <a:r>
              <a:rPr b="0"/>
              <a:t> </a:t>
            </a:r>
          </a:p>
          <a:p>
            <a:pPr algn="l">
              <a:defRPr sz="20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pPr>
          </a:p>
          <a:p>
            <a:pPr algn="just">
              <a:buSzPct val="100000"/>
              <a:buChar char="•"/>
              <a:defRPr b="1" sz="2000">
                <a:solidFill>
                  <a:srgbClr val="FF0000"/>
                </a:solidFill>
                <a:latin typeface="Calibri"/>
                <a:ea typeface="Calibri"/>
                <a:cs typeface="Calibri"/>
                <a:sym typeface="Calibri"/>
              </a:defRPr>
            </a:pPr>
            <a:r>
              <a:t>ELASTIC AND TRANSITION FORM FACTORS OF THE  </a:t>
            </a:r>
            <a:r>
              <a:t>Δ</a:t>
            </a:r>
            <a:r>
              <a:t> (1232)</a:t>
            </a:r>
            <a:r>
              <a:t>,</a:t>
            </a:r>
          </a:p>
          <a:p>
            <a:pPr algn="just">
              <a:defRPr b="1" sz="2000">
                <a:solidFill>
                  <a:srgbClr val="FFFFFF"/>
                </a:solidFill>
                <a:latin typeface="Calibri"/>
                <a:ea typeface="Calibri"/>
                <a:cs typeface="Calibri"/>
                <a:sym typeface="Calibri"/>
              </a:defRPr>
            </a:pPr>
            <a:r>
              <a:t>  Jorge Segovia, Chen Chen , Ian C. Cloët , C. D. Roberts, et al.</a:t>
            </a:r>
          </a:p>
          <a:p>
            <a:pPr algn="just">
              <a:defRPr b="1" sz="2000">
                <a:solidFill>
                  <a:srgbClr val="FFFFFF"/>
                </a:solidFill>
                <a:latin typeface="Calibri"/>
                <a:ea typeface="Calibri"/>
                <a:cs typeface="Calibri"/>
                <a:sym typeface="Calibri"/>
              </a:defRPr>
            </a:pPr>
            <a:r>
              <a:t>  ArXiv: 1308.5225v1 (Agosto 2013)</a:t>
            </a:r>
          </a:p>
          <a:p>
            <a:pPr algn="l">
              <a:defRPr sz="20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pPr>
          </a:p>
          <a:p>
            <a:pPr algn="l">
              <a:spcBef>
                <a:spcPts val="600"/>
              </a:spcBef>
              <a:defRPr sz="2000">
                <a:solidFill>
                  <a:srgbClr val="FFFFFF"/>
                </a:solidFill>
              </a:defRPr>
            </a:pPr>
          </a:p>
          <a:p>
            <a:pPr algn="l">
              <a:spcBef>
                <a:spcPts val="600"/>
              </a:spcBef>
              <a:defRPr sz="2000">
                <a:solidFill>
                  <a:srgbClr val="FFFFFF"/>
                </a:solidFill>
                <a:latin typeface="Calibri"/>
                <a:ea typeface="Calibri"/>
                <a:cs typeface="Calibri"/>
                <a:sym typeface="Calibri"/>
              </a:defRPr>
            </a:pPr>
          </a:p>
        </p:txBody>
      </p:sp>
      <p:sp>
        <p:nvSpPr>
          <p:cNvPr id="194" name="Shape 194"/>
          <p:cNvSpPr/>
          <p:nvPr/>
        </p:nvSpPr>
        <p:spPr>
          <a:xfrm>
            <a:off x="539750" y="457993"/>
            <a:ext cx="8208963"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tabLst>
                <a:tab pos="952500" algn="l"/>
              </a:tabLst>
              <a:defRPr b="1" sz="3200">
                <a:solidFill>
                  <a:srgbClr val="FFFFFF"/>
                </a:solidFill>
                <a:latin typeface="Calibri"/>
                <a:ea typeface="Calibri"/>
                <a:cs typeface="Calibri"/>
                <a:sym typeface="Calibri"/>
              </a:defRPr>
            </a:lvl1pPr>
          </a:lstStyle>
          <a:p>
            <a:pPr/>
            <a:r>
              <a:t>Interacción de Contacto</a:t>
            </a:r>
          </a:p>
        </p:txBody>
      </p:sp>
      <p:sp>
        <p:nvSpPr>
          <p:cNvPr id="195" name="Shape 195">
            <a:hlinkClick r:id="" invalidUrl="" action="ppaction://hlinkshowjump?jump=nextslide" tgtFrame="" tooltip="" history="1" highlightClick="0" endSnd="0"/>
          </p:cNvPr>
          <p:cNvSpPr/>
          <p:nvPr/>
        </p:nvSpPr>
        <p:spPr>
          <a:xfrm>
            <a:off x="233362" y="4821819"/>
            <a:ext cx="8785226"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buSzPct val="100000"/>
              <a:buChar char="•"/>
              <a:defRPr b="1" sz="2000">
                <a:solidFill>
                  <a:srgbClr val="FF3300"/>
                </a:solidFill>
                <a:latin typeface="Calibri"/>
                <a:ea typeface="Calibri"/>
                <a:cs typeface="Calibri"/>
                <a:sym typeface="Calibri"/>
              </a:defRPr>
            </a:pPr>
            <a:r>
              <a:t>CHARMONIA IN A CONTACT INTERACTION,</a:t>
            </a:r>
          </a:p>
          <a:p>
            <a:pPr algn="just">
              <a:defRPr b="1" sz="2000">
                <a:solidFill>
                  <a:srgbClr val="FFFFFF"/>
                </a:solidFill>
                <a:latin typeface="Calibri"/>
                <a:ea typeface="Calibri"/>
                <a:cs typeface="Calibri"/>
                <a:sym typeface="Calibri"/>
              </a:defRPr>
            </a:pPr>
            <a:r>
              <a:t>Marco Bedolla, Adnan Bashir et al. Phys. Rev. D.92, 054031 (2015) </a:t>
            </a:r>
            <a:endParaRPr sz="1200">
              <a:solidFill>
                <a:srgbClr val="000000"/>
              </a:solidFill>
            </a:endParaRPr>
          </a:p>
        </p:txBody>
      </p:sp>
      <p:sp>
        <p:nvSpPr>
          <p:cNvPr id="196" name="Shape 196">
            <a:hlinkClick r:id="" invalidUrl="" action="ppaction://hlinkshowjump?jump=nextslide" tgtFrame="" tooltip="" history="1" highlightClick="0" endSnd="0"/>
          </p:cNvPr>
          <p:cNvSpPr/>
          <p:nvPr/>
        </p:nvSpPr>
        <p:spPr>
          <a:xfrm>
            <a:off x="251618" y="5649577"/>
            <a:ext cx="8785226" cy="967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buSzPct val="100000"/>
              <a:buChar char="•"/>
              <a:defRPr b="1" sz="2000">
                <a:solidFill>
                  <a:srgbClr val="FF3300"/>
                </a:solidFill>
                <a:latin typeface="Calibri"/>
                <a:ea typeface="Calibri"/>
                <a:cs typeface="Calibri"/>
                <a:sym typeface="Calibri"/>
              </a:defRPr>
            </a:pPr>
            <a:r>
              <a:t>INVERSE MAGNETIC CATALYSIS AND CONFINAMENT WITHIN A CONTACT INTERACTION MODEL FOR QUARKS</a:t>
            </a:r>
          </a:p>
          <a:p>
            <a:pPr algn="just">
              <a:defRPr b="1" sz="2000">
                <a:solidFill>
                  <a:srgbClr val="FFFFFF"/>
                </a:solidFill>
                <a:latin typeface="Calibri"/>
                <a:ea typeface="Calibri"/>
                <a:cs typeface="Calibri"/>
                <a:sym typeface="Calibri"/>
              </a:defRPr>
            </a:pPr>
            <a:r>
              <a:t> Aftab Ahmat et al.J.Phys. G43 (2016) no.6, 065002</a:t>
            </a:r>
            <a:r>
              <a:rPr b="0"/>
              <a:t> </a:t>
            </a:r>
          </a:p>
        </p:txBody>
      </p:sp>
    </p:spTree>
  </p:cSld>
  <p:clrMapOvr>
    <a:masterClrMapping/>
  </p:clrMapOvr>
  <mc:AlternateContent xmlns:mc="http://schemas.openxmlformats.org/markup-compatibility/2006">
    <mc:Choice xmlns:p14="http://schemas.microsoft.com/office/powerpoint/2010/main" Requires="p14">
      <p:transition spd="fast" advClick="1" p14:dur="500">
        <p:circle/>
      </p:transition>
    </mc:Choice>
    <mc:Fallback>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0" name="image.png"/>
          <p:cNvPicPr>
            <a:picLocks noChangeAspect="1"/>
          </p:cNvPicPr>
          <p:nvPr/>
        </p:nvPicPr>
        <p:blipFill>
          <a:blip r:embed="rId3">
            <a:extLst/>
          </a:blip>
          <a:stretch>
            <a:fillRect/>
          </a:stretch>
        </p:blipFill>
        <p:spPr>
          <a:xfrm>
            <a:off x="2449512" y="981075"/>
            <a:ext cx="4425951" cy="1425575"/>
          </a:xfrm>
          <a:prstGeom prst="rect">
            <a:avLst/>
          </a:prstGeom>
          <a:ln w="38100">
            <a:solidFill>
              <a:srgbClr val="000000"/>
            </a:solidFill>
          </a:ln>
        </p:spPr>
      </p:pic>
      <p:sp>
        <p:nvSpPr>
          <p:cNvPr id="201" name="Shape 201">
            <a:hlinkClick r:id="" invalidUrl="" action="ppaction://hlinkshowjump?jump=nextslide" tgtFrame="" tooltip="" history="1" highlightClick="0" endSnd="0"/>
          </p:cNvPr>
          <p:cNvSpPr/>
          <p:nvPr/>
        </p:nvSpPr>
        <p:spPr>
          <a:xfrm>
            <a:off x="323850" y="2492375"/>
            <a:ext cx="9036050" cy="726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gn="l">
              <a:defRPr b="1" sz="2100">
                <a:solidFill>
                  <a:srgbClr val="FFFFFF"/>
                </a:solidFill>
                <a:latin typeface="Calibri"/>
                <a:ea typeface="Calibri"/>
                <a:cs typeface="Calibri"/>
                <a:sym typeface="Calibri"/>
              </a:defRPr>
            </a:pPr>
            <a:r>
              <a:t>La ecuación homogenea de Bethe-Salpeter para los mesones en la</a:t>
            </a:r>
          </a:p>
          <a:p>
            <a:pPr marL="457200" indent="-457200" algn="l">
              <a:defRPr b="1" sz="2100">
                <a:solidFill>
                  <a:srgbClr val="FFFFFF"/>
                </a:solidFill>
                <a:latin typeface="Calibri"/>
                <a:ea typeface="Calibri"/>
                <a:cs typeface="Calibri"/>
                <a:sym typeface="Calibri"/>
              </a:defRPr>
            </a:pPr>
            <a:r>
              <a:t>aproximación arcoíris es: </a:t>
            </a:r>
          </a:p>
        </p:txBody>
      </p:sp>
      <p:sp>
        <p:nvSpPr>
          <p:cNvPr id="202" name="Shape 202"/>
          <p:cNvSpPr/>
          <p:nvPr/>
        </p:nvSpPr>
        <p:spPr>
          <a:xfrm>
            <a:off x="-1" y="242093"/>
            <a:ext cx="9144002"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tabLst>
                <a:tab pos="952500" algn="l"/>
              </a:tabLst>
              <a:defRPr b="1" sz="3200">
                <a:solidFill>
                  <a:srgbClr val="FFFFFF"/>
                </a:solidFill>
                <a:latin typeface="Calibri"/>
                <a:ea typeface="Calibri"/>
                <a:cs typeface="Calibri"/>
                <a:sym typeface="Calibri"/>
              </a:defRPr>
            </a:lvl1pPr>
          </a:lstStyle>
          <a:p>
            <a:pPr/>
            <a:r>
              <a:t>La ecuación de Bethe-Salpeter</a:t>
            </a:r>
          </a:p>
        </p:txBody>
      </p:sp>
      <p:pic>
        <p:nvPicPr>
          <p:cNvPr id="203" name="image.png"/>
          <p:cNvPicPr>
            <a:picLocks noChangeAspect="1"/>
          </p:cNvPicPr>
          <p:nvPr/>
        </p:nvPicPr>
        <p:blipFill>
          <a:blip r:embed="rId4">
            <a:extLst/>
          </a:blip>
          <a:stretch>
            <a:fillRect/>
          </a:stretch>
        </p:blipFill>
        <p:spPr>
          <a:xfrm>
            <a:off x="2243137" y="3611562"/>
            <a:ext cx="5137151" cy="896938"/>
          </a:xfrm>
          <a:prstGeom prst="rect">
            <a:avLst/>
          </a:prstGeom>
          <a:ln w="28575">
            <a:solidFill>
              <a:srgbClr val="FFFFFF"/>
            </a:solidFill>
          </a:ln>
        </p:spPr>
      </p:pic>
      <p:pic>
        <p:nvPicPr>
          <p:cNvPr id="204" name="image.png"/>
          <p:cNvPicPr>
            <a:picLocks noChangeAspect="1"/>
          </p:cNvPicPr>
          <p:nvPr/>
        </p:nvPicPr>
        <p:blipFill>
          <a:blip r:embed="rId5">
            <a:extLst/>
          </a:blip>
          <a:stretch>
            <a:fillRect/>
          </a:stretch>
        </p:blipFill>
        <p:spPr>
          <a:xfrm>
            <a:off x="2627312" y="5084762"/>
            <a:ext cx="4321176" cy="454026"/>
          </a:xfrm>
          <a:prstGeom prst="rect">
            <a:avLst/>
          </a:prstGeom>
          <a:ln w="28575">
            <a:solidFill>
              <a:srgbClr val="FFFFFF"/>
            </a:solidFill>
          </a:ln>
        </p:spPr>
      </p:pic>
      <p:sp>
        <p:nvSpPr>
          <p:cNvPr id="205" name="Shape 205">
            <a:hlinkClick r:id="" invalidUrl="" action="ppaction://hlinkshowjump?jump=nextslide" tgtFrame="" tooltip="" history="1" highlightClick="0" endSnd="0"/>
          </p:cNvPr>
          <p:cNvSpPr/>
          <p:nvPr/>
        </p:nvSpPr>
        <p:spPr>
          <a:xfrm>
            <a:off x="144462" y="5059362"/>
            <a:ext cx="1258888"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gn="l">
              <a:defRPr b="1" sz="2000">
                <a:solidFill>
                  <a:srgbClr val="FFFFFF"/>
                </a:solidFill>
                <a:effectLst>
                  <a:outerShdw sx="100000" sy="100000" kx="0" ky="0" algn="b" rotWithShape="0" blurRad="12700" dist="25400" dir="2700000">
                    <a:srgbClr val="000000"/>
                  </a:outerShdw>
                </a:effectLst>
                <a:latin typeface="Calibri"/>
                <a:ea typeface="Calibri"/>
                <a:cs typeface="Calibri"/>
                <a:sym typeface="Calibri"/>
              </a:defRPr>
            </a:pPr>
            <a:r>
              <a:t>  </a:t>
            </a:r>
            <a:r>
              <a:t>donde</a:t>
            </a:r>
          </a:p>
        </p:txBody>
      </p:sp>
      <p:pic>
        <p:nvPicPr>
          <p:cNvPr id="206" name="image.png"/>
          <p:cNvPicPr>
            <a:picLocks noChangeAspect="1"/>
          </p:cNvPicPr>
          <p:nvPr/>
        </p:nvPicPr>
        <p:blipFill>
          <a:blip r:embed="rId6">
            <a:extLst/>
          </a:blip>
          <a:stretch>
            <a:fillRect/>
          </a:stretch>
        </p:blipFill>
        <p:spPr>
          <a:xfrm>
            <a:off x="412750" y="5997575"/>
            <a:ext cx="1123950" cy="455613"/>
          </a:xfrm>
          <a:prstGeom prst="rect">
            <a:avLst/>
          </a:prstGeom>
          <a:ln w="28575">
            <a:solidFill>
              <a:srgbClr val="FFFFFF"/>
            </a:solidFill>
          </a:ln>
        </p:spPr>
      </p:pic>
      <p:sp>
        <p:nvSpPr>
          <p:cNvPr id="207" name="Shape 207">
            <a:hlinkClick r:id="" invalidUrl="" action="ppaction://hlinkshowjump?jump=nextslide" tgtFrame="" tooltip="" history="1" highlightClick="0" endSnd="0"/>
          </p:cNvPr>
          <p:cNvSpPr/>
          <p:nvPr/>
        </p:nvSpPr>
        <p:spPr>
          <a:xfrm>
            <a:off x="1728787" y="5991225"/>
            <a:ext cx="6227763" cy="383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457200" indent="-457200" algn="l">
              <a:defRPr b="1" sz="2000">
                <a:solidFill>
                  <a:srgbClr val="FFFFFF"/>
                </a:solidFill>
                <a:latin typeface="Calibri"/>
                <a:ea typeface="Calibri"/>
                <a:cs typeface="Calibri"/>
                <a:sym typeface="Calibri"/>
              </a:defRPr>
            </a:lvl1pPr>
          </a:lstStyle>
          <a:p>
            <a:pPr/>
            <a:r>
              <a:t>Es la amplitud de Bethe-Salpeter para el meson</a:t>
            </a:r>
          </a:p>
        </p:txBody>
      </p:sp>
    </p:spTree>
  </p:cSld>
  <p:clrMapOvr>
    <a:masterClrMapping/>
  </p:clrMapOvr>
  <mc:AlternateContent xmlns:mc="http://schemas.openxmlformats.org/markup-compatibility/2006">
    <mc:Choice xmlns:p14="http://schemas.microsoft.com/office/powerpoint/2010/main" Requires="p14">
      <p:transition spd="fast" advClick="1" p14:dur="500">
        <p:circl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02"/>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0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201"/>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203"/>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5" fill="hold">
                                  <p:stCondLst>
                                    <p:cond delay="0"/>
                                  </p:stCondLst>
                                  <p:iterate type="el" backwards="0">
                                    <p:tmAbs val="0"/>
                                  </p:iterate>
                                  <p:childTnLst>
                                    <p:set>
                                      <p:cBhvr>
                                        <p:cTn id="19" fill="hold"/>
                                        <p:tgtEl>
                                          <p:spTgt spid="205"/>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6" fill="hold">
                                  <p:stCondLst>
                                    <p:cond delay="0"/>
                                  </p:stCondLst>
                                  <p:iterate type="el" backwards="0">
                                    <p:tmAbs val="0"/>
                                  </p:iterate>
                                  <p:childTnLst>
                                    <p:set>
                                      <p:cBhvr>
                                        <p:cTn id="22" fill="hold"/>
                                        <p:tgtEl>
                                          <p:spTgt spid="204"/>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7" fill="hold">
                                  <p:stCondLst>
                                    <p:cond delay="0"/>
                                  </p:stCondLst>
                                  <p:iterate type="el" backwards="0">
                                    <p:tmAbs val="0"/>
                                  </p:iterate>
                                  <p:childTnLst>
                                    <p:set>
                                      <p:cBhvr>
                                        <p:cTn id="25" fill="hold"/>
                                        <p:tgtEl>
                                          <p:spTgt spid="206"/>
                                        </p:tgtEl>
                                        <p:attrNameLst>
                                          <p:attrName>style.visibility</p:attrName>
                                        </p:attrNameLst>
                                      </p:cBhvr>
                                      <p:to>
                                        <p:strVal val="visible"/>
                                      </p:to>
                                    </p:set>
                                  </p:childTnLst>
                                </p:cTn>
                              </p:par>
                            </p:childTnLst>
                          </p:cTn>
                        </p:par>
                        <p:par>
                          <p:cTn id="26" fill="hold">
                            <p:stCondLst>
                              <p:cond delay="0"/>
                            </p:stCondLst>
                            <p:childTnLst>
                              <p:par>
                                <p:cTn id="27" presetClass="entr" nodeType="afterEffect" presetSubtype="0" presetID="1" grpId="8" fill="hold">
                                  <p:stCondLst>
                                    <p:cond delay="0"/>
                                  </p:stCondLst>
                                  <p:iterate type="el" backwards="0">
                                    <p:tmAbs val="0"/>
                                  </p:iterate>
                                  <p:childTnLst>
                                    <p:set>
                                      <p:cBhvr>
                                        <p:cTn id="28" fill="hold"/>
                                        <p:tgtEl>
                                          <p:spTgt spid="2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0" grpId="2"/>
      <p:bldP build="whole" bldLvl="1" animBg="1" rev="0" advAuto="0" spid="204" grpId="6"/>
      <p:bldP build="whole" bldLvl="1" animBg="1" rev="0" advAuto="0" spid="201" grpId="3"/>
      <p:bldP build="whole" bldLvl="1" animBg="1" rev="0" advAuto="0" spid="205" grpId="5"/>
      <p:bldP build="whole" bldLvl="1" animBg="1" rev="0" advAuto="0" spid="207" grpId="8"/>
      <p:bldP build="whole" bldLvl="1" animBg="1" rev="0" advAuto="0" spid="203" grpId="4"/>
      <p:bldP build="whole" bldLvl="1" animBg="1" rev="0" advAuto="0" spid="202" grpId="1"/>
      <p:bldP build="whole" bldLvl="1" animBg="1" rev="0" advAuto="0" spid="206" grpId="7"/>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1" name="image.png"/>
          <p:cNvPicPr>
            <a:picLocks noChangeAspect="1"/>
          </p:cNvPicPr>
          <p:nvPr/>
        </p:nvPicPr>
        <p:blipFill>
          <a:blip r:embed="rId2">
            <a:extLst/>
          </a:blip>
          <a:stretch>
            <a:fillRect/>
          </a:stretch>
        </p:blipFill>
        <p:spPr>
          <a:xfrm>
            <a:off x="6444207" y="2276872"/>
            <a:ext cx="1952626" cy="1685926"/>
          </a:xfrm>
          <a:prstGeom prst="rect">
            <a:avLst/>
          </a:prstGeom>
          <a:ln w="28575">
            <a:solidFill>
              <a:srgbClr val="0F0F13"/>
            </a:solidFill>
            <a:miter/>
          </a:ln>
        </p:spPr>
      </p:pic>
      <p:sp>
        <p:nvSpPr>
          <p:cNvPr id="212" name="Shape 212"/>
          <p:cNvSpPr/>
          <p:nvPr/>
        </p:nvSpPr>
        <p:spPr>
          <a:xfrm>
            <a:off x="458911" y="1066125"/>
            <a:ext cx="7992890" cy="675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b="1" sz="2000">
                <a:solidFill>
                  <a:srgbClr val="FF0000"/>
                </a:solidFill>
                <a:latin typeface="Calibri"/>
                <a:ea typeface="Calibri"/>
                <a:cs typeface="Calibri"/>
                <a:sym typeface="Calibri"/>
              </a:defRPr>
            </a:lvl1pPr>
          </a:lstStyle>
          <a:p>
            <a:pPr/>
            <a:r>
              <a:t>H. L. L. Roberts, et al. Phys. Rev. C 82,  065202 (2010).</a:t>
            </a:r>
          </a:p>
        </p:txBody>
      </p:sp>
      <p:sp>
        <p:nvSpPr>
          <p:cNvPr id="213" name="Shape 213"/>
          <p:cNvSpPr/>
          <p:nvPr/>
        </p:nvSpPr>
        <p:spPr>
          <a:xfrm>
            <a:off x="539749" y="494506"/>
            <a:ext cx="8208965"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tabLst>
                <a:tab pos="952500" algn="l"/>
              </a:tabLst>
              <a:defRPr b="1" sz="3200">
                <a:solidFill>
                  <a:srgbClr val="FFFFFF"/>
                </a:solidFill>
                <a:latin typeface="Calibri"/>
                <a:ea typeface="Calibri"/>
                <a:cs typeface="Calibri"/>
                <a:sym typeface="Calibri"/>
              </a:defRPr>
            </a:lvl1pPr>
          </a:lstStyle>
          <a:p>
            <a:pPr/>
            <a:r>
              <a:t>Bethe-Salpeter Equation</a:t>
            </a:r>
          </a:p>
        </p:txBody>
      </p:sp>
      <p:pic>
        <p:nvPicPr>
          <p:cNvPr id="214" name="image13.png"/>
          <p:cNvPicPr>
            <a:picLocks noChangeAspect="1"/>
          </p:cNvPicPr>
          <p:nvPr/>
        </p:nvPicPr>
        <p:blipFill>
          <a:blip r:embed="rId3">
            <a:extLst/>
          </a:blip>
          <a:stretch>
            <a:fillRect/>
          </a:stretch>
        </p:blipFill>
        <p:spPr>
          <a:xfrm>
            <a:off x="589657" y="1823754"/>
            <a:ext cx="5438776" cy="2819401"/>
          </a:xfrm>
          <a:prstGeom prst="rect">
            <a:avLst/>
          </a:prstGeom>
          <a:ln w="31750">
            <a:solidFill>
              <a:srgbClr val="000000"/>
            </a:solidFill>
            <a:miter/>
          </a:ln>
        </p:spPr>
      </p:pic>
      <p:pic>
        <p:nvPicPr>
          <p:cNvPr id="215" name="image14.png"/>
          <p:cNvPicPr>
            <a:picLocks noChangeAspect="1"/>
          </p:cNvPicPr>
          <p:nvPr/>
        </p:nvPicPr>
        <p:blipFill>
          <a:blip r:embed="rId4">
            <a:extLst/>
          </a:blip>
          <a:stretch>
            <a:fillRect/>
          </a:stretch>
        </p:blipFill>
        <p:spPr>
          <a:xfrm>
            <a:off x="683320" y="4741019"/>
            <a:ext cx="6115051" cy="1704976"/>
          </a:xfrm>
          <a:prstGeom prst="rect">
            <a:avLst/>
          </a:prstGeom>
          <a:ln w="31750">
            <a:solidFill>
              <a:srgbClr val="000000"/>
            </a:solidFill>
            <a:miter/>
          </a:ln>
        </p:spPr>
      </p:pic>
    </p:spTree>
  </p:cSld>
  <p:clrMapOvr>
    <a:masterClrMapping/>
  </p:clrMapOvr>
  <mc:AlternateContent xmlns:mc="http://schemas.openxmlformats.org/markup-compatibility/2006">
    <mc:Choice xmlns:p14="http://schemas.microsoft.com/office/powerpoint/2010/main" Requires="p14">
      <p:transition spd="fast" advClick="1" p14:dur="500">
        <p:circle/>
      </p:transition>
    </mc:Choice>
    <mc:Fallback>
      <p:transition spd="fast">
        <p:fade/>
      </p:transition>
    </mc:Fallback>
  </mc:AlternateContent>
</p:sld>
</file>

<file path=ppt/theme/theme1.xml><?xml version="1.0" encoding="utf-8"?>
<a:theme xmlns:a="http://schemas.openxmlformats.org/drawingml/2006/main" xmlns:r="http://schemas.openxmlformats.org/officeDocument/2006/relationships" name="Metro">
  <a:themeElements>
    <a:clrScheme name="Metro">
      <a:dk1>
        <a:srgbClr val="000000"/>
      </a:dk1>
      <a:lt1>
        <a:srgbClr val="FFFFFF"/>
      </a:lt1>
      <a:dk2>
        <a:srgbClr val="A7A7A7"/>
      </a:dk2>
      <a:lt2>
        <a:srgbClr val="535353"/>
      </a:lt2>
      <a:accent1>
        <a:srgbClr val="7FD13B"/>
      </a:accent1>
      <a:accent2>
        <a:srgbClr val="EA157A"/>
      </a:accent2>
      <a:accent3>
        <a:srgbClr val="9BBB59"/>
      </a:accent3>
      <a:accent4>
        <a:srgbClr val="8064A2"/>
      </a:accent4>
      <a:accent5>
        <a:srgbClr val="4BACC6"/>
      </a:accent5>
      <a:accent6>
        <a:srgbClr val="F79646"/>
      </a:accent6>
      <a:hlink>
        <a:srgbClr val="0000FF"/>
      </a:hlink>
      <a:folHlink>
        <a:srgbClr val="FF00FF"/>
      </a:folHlink>
    </a:clrScheme>
    <a:fontScheme name="Metro">
      <a:majorFont>
        <a:latin typeface="Times New Roman"/>
        <a:ea typeface="Times New Roman"/>
        <a:cs typeface="Times New Roman"/>
      </a:majorFont>
      <a:minorFont>
        <a:latin typeface="Helvetica"/>
        <a:ea typeface="Helvetica"/>
        <a:cs typeface="Helvetica"/>
      </a:minorFont>
    </a:fontScheme>
    <a:fmtScheme name="Metr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etro">
  <a:themeElements>
    <a:clrScheme name="Metro">
      <a:dk1>
        <a:srgbClr val="000000"/>
      </a:dk1>
      <a:lt1>
        <a:srgbClr val="FFFFFF"/>
      </a:lt1>
      <a:dk2>
        <a:srgbClr val="A7A7A7"/>
      </a:dk2>
      <a:lt2>
        <a:srgbClr val="535353"/>
      </a:lt2>
      <a:accent1>
        <a:srgbClr val="7FD13B"/>
      </a:accent1>
      <a:accent2>
        <a:srgbClr val="EA157A"/>
      </a:accent2>
      <a:accent3>
        <a:srgbClr val="9BBB59"/>
      </a:accent3>
      <a:accent4>
        <a:srgbClr val="8064A2"/>
      </a:accent4>
      <a:accent5>
        <a:srgbClr val="4BACC6"/>
      </a:accent5>
      <a:accent6>
        <a:srgbClr val="F79646"/>
      </a:accent6>
      <a:hlink>
        <a:srgbClr val="0000FF"/>
      </a:hlink>
      <a:folHlink>
        <a:srgbClr val="FF00FF"/>
      </a:folHlink>
    </a:clrScheme>
    <a:fontScheme name="Metro">
      <a:majorFont>
        <a:latin typeface="Times New Roman"/>
        <a:ea typeface="Times New Roman"/>
        <a:cs typeface="Times New Roman"/>
      </a:majorFont>
      <a:minorFont>
        <a:latin typeface="Helvetica"/>
        <a:ea typeface="Helvetica"/>
        <a:cs typeface="Helvetica"/>
      </a:minorFont>
    </a:fontScheme>
    <a:fmtScheme name="Metr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