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70" r:id="rId9"/>
    <p:sldId id="271" r:id="rId10"/>
    <p:sldId id="260" r:id="rId11"/>
    <p:sldId id="265" r:id="rId12"/>
    <p:sldId id="264" r:id="rId13"/>
    <p:sldId id="266" r:id="rId14"/>
    <p:sldId id="267" r:id="rId15"/>
    <p:sldId id="268" r:id="rId16"/>
    <p:sldId id="269" r:id="rId17"/>
    <p:sldId id="277" r:id="rId18"/>
    <p:sldId id="276" r:id="rId19"/>
    <p:sldId id="274" r:id="rId20"/>
    <p:sldId id="275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F57-9739-4B66-91D5-8067890F6A75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6A4-AAE6-4B60-83D8-4E921B8D4A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F57-9739-4B66-91D5-8067890F6A75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6A4-AAE6-4B60-83D8-4E921B8D4A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F57-9739-4B66-91D5-8067890F6A75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6A4-AAE6-4B60-83D8-4E921B8D4A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F57-9739-4B66-91D5-8067890F6A75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6A4-AAE6-4B60-83D8-4E921B8D4A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F57-9739-4B66-91D5-8067890F6A75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6A4-AAE6-4B60-83D8-4E921B8D4A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F57-9739-4B66-91D5-8067890F6A75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6A4-AAE6-4B60-83D8-4E921B8D4A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F57-9739-4B66-91D5-8067890F6A75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6A4-AAE6-4B60-83D8-4E921B8D4A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F57-9739-4B66-91D5-8067890F6A75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6A4-AAE6-4B60-83D8-4E921B8D4A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F57-9739-4B66-91D5-8067890F6A75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6A4-AAE6-4B60-83D8-4E921B8D4A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F57-9739-4B66-91D5-8067890F6A75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6A4-AAE6-4B60-83D8-4E921B8D4A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F57-9739-4B66-91D5-8067890F6A75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6A4-AAE6-4B60-83D8-4E921B8D4A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C7F57-9739-4B66-91D5-8067890F6A75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B6A4-AAE6-4B60-83D8-4E921B8D4A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7467600" cy="19050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Hard X-ray Sources for the Mexican Synchrotron Project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5791200" cy="1524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Juan Reyes Herrera</a:t>
            </a:r>
          </a:p>
          <a:p>
            <a:r>
              <a:rPr lang="en-US" sz="1600" i="1" dirty="0" smtClean="0">
                <a:solidFill>
                  <a:schemeClr val="tx1"/>
                </a:solidFill>
              </a:rPr>
              <a:t>jureyherrera@gmail.com</a:t>
            </a:r>
          </a:p>
          <a:p>
            <a:endParaRPr lang="es-ES" sz="1600" i="1" dirty="0" smtClean="0">
              <a:solidFill>
                <a:schemeClr val="tx1"/>
              </a:solidFill>
            </a:endParaRPr>
          </a:p>
          <a:p>
            <a:r>
              <a:rPr lang="es-ES" sz="1600" i="1" dirty="0" smtClean="0">
                <a:solidFill>
                  <a:schemeClr val="tx1"/>
                </a:solidFill>
              </a:rPr>
              <a:t>“Plan estratégico para la construcción y operación</a:t>
            </a:r>
          </a:p>
          <a:p>
            <a:r>
              <a:rPr lang="es-ES" sz="1600" i="1" dirty="0" smtClean="0">
                <a:solidFill>
                  <a:schemeClr val="tx1"/>
                </a:solidFill>
              </a:rPr>
              <a:t> de un sincrotrón en Morelos”</a:t>
            </a:r>
          </a:p>
          <a:p>
            <a:r>
              <a:rPr lang="es-ES" sz="1600" i="1" dirty="0" smtClean="0">
                <a:solidFill>
                  <a:schemeClr val="tx1"/>
                </a:solidFill>
              </a:rPr>
              <a:t>FOMIX Morelos-CONACYT 224392</a:t>
            </a:r>
            <a:endParaRPr lang="en-US" sz="1600" i="1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3031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-457200" y="628304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kumimoji="0" lang="es-ES" sz="1600" b="0" i="1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 Reunión Anual de la División de Partículas y Campos</a:t>
            </a:r>
            <a:r>
              <a:rPr kumimoji="0" lang="es-ES" sz="1600" b="0" i="1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la SMF</a:t>
            </a:r>
            <a:r>
              <a:rPr lang="es-E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23-25 </a:t>
            </a:r>
            <a:r>
              <a:rPr lang="es-E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May</a:t>
            </a:r>
            <a:r>
              <a:rPr lang="es-E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2016</a:t>
            </a:r>
            <a:endParaRPr kumimoji="0" lang="es-ES" sz="1600" b="0" i="1" u="none" strike="noStrike" kern="1200" cap="none" spc="0" normalizeH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0" i="1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Edificio Carolino, BUAP, Puebla, México.</a:t>
            </a:r>
            <a:r>
              <a:rPr kumimoji="0" lang="es-ES" sz="1600" b="0" i="1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s-ES" sz="1200" b="0" i="1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3" descr="C:\Users\Juanot\Documents\FOMIX Morelos\Imágenes\Sincrotron Mex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1066800" cy="1066800"/>
          </a:xfrm>
          <a:prstGeom prst="rect">
            <a:avLst/>
          </a:prstGeom>
          <a:noFill/>
        </p:spPr>
      </p:pic>
      <p:pic>
        <p:nvPicPr>
          <p:cNvPr id="9" name="Picture 4" descr="C:\Users\Juanot\Mis Imagenes\Logos de Instituciones\CONACYT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181600"/>
            <a:ext cx="1176779" cy="1066800"/>
          </a:xfrm>
          <a:prstGeom prst="rect">
            <a:avLst/>
          </a:prstGeom>
          <a:noFill/>
        </p:spPr>
      </p:pic>
      <p:pic>
        <p:nvPicPr>
          <p:cNvPr id="10" name="Picture 5" descr="C:\Users\Juanot\Mis Imagenes\Logos de Instituciones\unam_1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28600"/>
            <a:ext cx="1068231" cy="121920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5486400"/>
            <a:ext cx="2552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Synchrotron Radiation:</a:t>
            </a:r>
            <a:br>
              <a:rPr lang="en-US" b="1" dirty="0" smtClean="0"/>
            </a:br>
            <a:r>
              <a:rPr lang="en-US" b="1" dirty="0" smtClean="0"/>
              <a:t>Spectrum Range</a:t>
            </a:r>
            <a:endParaRPr lang="en-US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8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188" y="1285875"/>
            <a:ext cx="6905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2133600" y="4876801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10</a:t>
            </a:r>
            <a:r>
              <a:rPr lang="es-ES" sz="1600" b="1" baseline="30000" dirty="0" smtClean="0"/>
              <a:t>-11  </a:t>
            </a:r>
            <a:r>
              <a:rPr lang="es-ES" sz="1600" b="1" dirty="0" smtClean="0"/>
              <a:t>10</a:t>
            </a:r>
            <a:r>
              <a:rPr lang="es-ES" sz="1600" b="1" baseline="30000" dirty="0" smtClean="0"/>
              <a:t>-10 </a:t>
            </a:r>
            <a:r>
              <a:rPr lang="es-ES" sz="1600" b="1" dirty="0" smtClean="0"/>
              <a:t>10</a:t>
            </a:r>
            <a:r>
              <a:rPr lang="es-ES" sz="1600" b="1" baseline="30000" dirty="0" smtClean="0"/>
              <a:t>-9 </a:t>
            </a:r>
            <a:r>
              <a:rPr lang="es-ES" sz="1600" b="1" dirty="0" smtClean="0"/>
              <a:t>10</a:t>
            </a:r>
            <a:r>
              <a:rPr lang="es-ES" sz="1600" b="1" baseline="30000" dirty="0" smtClean="0"/>
              <a:t>-8  </a:t>
            </a:r>
            <a:r>
              <a:rPr lang="es-ES" sz="1600" b="1" dirty="0" smtClean="0"/>
              <a:t>10</a:t>
            </a:r>
            <a:r>
              <a:rPr lang="es-ES" sz="1600" b="1" baseline="30000" dirty="0" smtClean="0"/>
              <a:t>-7 </a:t>
            </a:r>
            <a:r>
              <a:rPr lang="es-ES" sz="1600" b="1" dirty="0" smtClean="0"/>
              <a:t>10</a:t>
            </a:r>
            <a:r>
              <a:rPr lang="es-ES" sz="1600" b="1" baseline="30000" dirty="0" smtClean="0"/>
              <a:t>-6 </a:t>
            </a:r>
            <a:r>
              <a:rPr lang="es-ES" sz="1600" b="1" dirty="0" smtClean="0"/>
              <a:t> 10</a:t>
            </a:r>
            <a:r>
              <a:rPr lang="es-ES" sz="1600" b="1" baseline="30000" dirty="0" smtClean="0"/>
              <a:t>-5  </a:t>
            </a:r>
            <a:r>
              <a:rPr lang="es-ES" sz="1600" b="1" dirty="0" smtClean="0"/>
              <a:t>10</a:t>
            </a:r>
            <a:r>
              <a:rPr lang="es-ES" sz="1600" b="1" baseline="30000" dirty="0"/>
              <a:t>-</a:t>
            </a:r>
            <a:r>
              <a:rPr lang="es-ES" sz="1600" b="1" baseline="30000" dirty="0" smtClean="0"/>
              <a:t>4  </a:t>
            </a:r>
            <a:r>
              <a:rPr lang="es-ES" sz="1600" b="1" dirty="0" smtClean="0"/>
              <a:t>10</a:t>
            </a:r>
            <a:r>
              <a:rPr lang="es-ES" sz="1600" b="1" baseline="30000" dirty="0" smtClean="0"/>
              <a:t>-3  </a:t>
            </a:r>
            <a:r>
              <a:rPr lang="es-ES" sz="1600" b="1" dirty="0" smtClean="0"/>
              <a:t>10</a:t>
            </a:r>
            <a:r>
              <a:rPr lang="es-ES" sz="1600" b="1" baseline="30000" dirty="0" smtClean="0"/>
              <a:t>-2 </a:t>
            </a:r>
            <a:r>
              <a:rPr lang="es-ES" sz="1600" b="1" dirty="0" smtClean="0"/>
              <a:t>10</a:t>
            </a:r>
            <a:r>
              <a:rPr lang="es-ES" sz="1600" b="1" baseline="30000" dirty="0" smtClean="0"/>
              <a:t>-1    </a:t>
            </a:r>
            <a:r>
              <a:rPr lang="es-ES" sz="1600" b="1" dirty="0" smtClean="0"/>
              <a:t>1     10   10</a:t>
            </a:r>
            <a:r>
              <a:rPr lang="es-ES" sz="1600" b="1" baseline="30000" dirty="0" smtClean="0"/>
              <a:t>2   </a:t>
            </a:r>
            <a:r>
              <a:rPr lang="es-ES" sz="1600" b="1" dirty="0" smtClean="0"/>
              <a:t>10</a:t>
            </a:r>
            <a:r>
              <a:rPr lang="es-ES" sz="1600" b="1" baseline="30000" dirty="0" smtClean="0"/>
              <a:t>3</a:t>
            </a:r>
            <a:endParaRPr lang="en-US" sz="1600" b="1" dirty="0"/>
          </a:p>
        </p:txBody>
      </p:sp>
      <p:sp>
        <p:nvSpPr>
          <p:cNvPr id="14" name="13 Rectángulo"/>
          <p:cNvSpPr/>
          <p:nvPr/>
        </p:nvSpPr>
        <p:spPr>
          <a:xfrm>
            <a:off x="990600" y="5105400"/>
            <a:ext cx="1066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Rectángulo"/>
          <p:cNvSpPr/>
          <p:nvPr/>
        </p:nvSpPr>
        <p:spPr>
          <a:xfrm>
            <a:off x="1676400" y="5181600"/>
            <a:ext cx="6400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Hard X-ray Sources</a:t>
            </a:r>
            <a:endParaRPr lang="en-US" sz="3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28600" y="3048000"/>
            <a:ext cx="868680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Short-period undulators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increase photon energy.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In-vacuum undulators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elimination of the vacuum chamber allows smaller gaps.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Cryogenic PM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improve magnetic properties of PM materials.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Superconducting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use SC wire to increase magnetic field.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00200"/>
            <a:ext cx="3429000" cy="5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524000"/>
            <a:ext cx="4267200" cy="77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Hard X-ray Sources:</a:t>
            </a:r>
            <a:br>
              <a:rPr lang="en-US" sz="3200" b="1" dirty="0" smtClean="0"/>
            </a:br>
            <a:r>
              <a:rPr lang="en-US" sz="3200" b="1" dirty="0" smtClean="0"/>
              <a:t>Super-Bend</a:t>
            </a:r>
            <a:endParaRPr lang="en-US" sz="32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395727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762000" y="4800600"/>
            <a:ext cx="361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uper-bend design for the SSRF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143000"/>
            <a:ext cx="420624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4813904" y="4800600"/>
            <a:ext cx="4330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Installation of a Super-Bend at the ALS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2362200" y="5791200"/>
            <a:ext cx="5106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s-ES" sz="1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Tian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Shun-Qiang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et al.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Nucl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Sci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Tech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 25, 010102 (2014)</a:t>
            </a:r>
          </a:p>
          <a:p>
            <a:pPr marL="342900" indent="-342900"/>
            <a:r>
              <a:rPr lang="es-ES" sz="1400" dirty="0" smtClean="0">
                <a:latin typeface="Arial" pitchFamily="34" charset="0"/>
                <a:cs typeface="Arial" pitchFamily="34" charset="0"/>
              </a:rPr>
              <a:t>2. D.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Robin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et al.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Proccedings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of EPAC 2002, Paris, France.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396542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3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Hard X-ray Sources: SC Wiggler</a:t>
            </a:r>
            <a:endParaRPr lang="en-US" sz="3200" b="1" dirty="0"/>
          </a:p>
        </p:txBody>
      </p:sp>
      <p:sp>
        <p:nvSpPr>
          <p:cNvPr id="10" name="9 Rectángulo"/>
          <p:cNvSpPr/>
          <p:nvPr/>
        </p:nvSpPr>
        <p:spPr>
          <a:xfrm>
            <a:off x="1447800" y="5257800"/>
            <a:ext cx="2637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SC Wiggler for the TLS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362200" y="5791200"/>
            <a:ext cx="5238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s-ES" sz="1400" dirty="0" smtClean="0">
                <a:latin typeface="Arial" pitchFamily="34" charset="0"/>
                <a:cs typeface="Arial" pitchFamily="34" charset="0"/>
              </a:rPr>
              <a:t>1. C.-S.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Hwang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et al.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Nucl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Instrum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Methods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A  556 (2006) 607.</a:t>
            </a:r>
          </a:p>
          <a:p>
            <a:pPr marL="342900" indent="-342900"/>
            <a:r>
              <a:rPr lang="es-ES" sz="1400" dirty="0" smtClean="0">
                <a:latin typeface="Arial" pitchFamily="34" charset="0"/>
                <a:cs typeface="Arial" pitchFamily="34" charset="0"/>
              </a:rPr>
              <a:t>2. S.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Krushchev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et al.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Proc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RuPAC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Novosibirsk (2006).</a:t>
            </a:r>
            <a:endParaRPr lang="en-US" sz="14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9212" y="1447800"/>
            <a:ext cx="37637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5638800" y="4953000"/>
            <a:ext cx="267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SC Wiggler at the DLS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Hard X-ray Sources: Short-Period Undulators</a:t>
            </a:r>
            <a:endParaRPr lang="en-US" sz="2800" b="1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709581"/>
            <a:ext cx="3505200" cy="27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4038600" y="404781"/>
            <a:ext cx="3706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SC Undulator installed in the APS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0" y="4876800"/>
            <a:ext cx="396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1. Y.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Ivanyushenkov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 Phys. Rev. ST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Accel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Beams 18, 040703 (2015)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/>
            <a:r>
              <a:rPr lang="es-ES" sz="1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J.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Chavanne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et al. Proceeding of EPAC Conf.,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Genova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Italy, 2243 (2008).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985" y="1840468"/>
            <a:ext cx="3865415" cy="254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1011385" y="4431268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In-vacuum Undulator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00400"/>
            <a:ext cx="398819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3788047" y="5943600"/>
            <a:ext cx="5355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CPM Undulator under development at the ESRF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90800"/>
            <a:ext cx="4724400" cy="350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3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Mexican Synchrotron Project:</a:t>
            </a:r>
            <a:br>
              <a:rPr lang="en-US" sz="3200" b="1" dirty="0" smtClean="0"/>
            </a:br>
            <a:r>
              <a:rPr lang="en-US" sz="3200" b="1" dirty="0" smtClean="0"/>
              <a:t>Storage Ring Parameters</a:t>
            </a:r>
            <a:endParaRPr lang="en-US" sz="3200" b="1" dirty="0"/>
          </a:p>
        </p:txBody>
      </p:sp>
      <p:sp>
        <p:nvSpPr>
          <p:cNvPr id="9" name="8 Rectángulo"/>
          <p:cNvSpPr/>
          <p:nvPr/>
        </p:nvSpPr>
        <p:spPr>
          <a:xfrm>
            <a:off x="609600" y="4851737"/>
            <a:ext cx="44795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000" dirty="0" smtClean="0">
                <a:latin typeface="Arial" pitchFamily="34" charset="0"/>
                <a:cs typeface="Arial" pitchFamily="34" charset="0"/>
              </a:rPr>
              <a:t>Dr. Alain Flores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Tlalpa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000" dirty="0" smtClean="0">
                <a:latin typeface="Arial" pitchFamily="34" charset="0"/>
                <a:cs typeface="Arial" pitchFamily="34" charset="0"/>
              </a:rPr>
              <a:t>Dr. Armando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Antillón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Díaz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es-ES" sz="2000" dirty="0" smtClean="0">
                <a:latin typeface="Arial" pitchFamily="34" charset="0"/>
                <a:cs typeface="Arial" pitchFamily="34" charset="0"/>
              </a:rPr>
              <a:t>Dr. Fernando Matías Moreno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Yntriago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28600" y="1397000"/>
          <a:ext cx="8382000" cy="34004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81450"/>
                <a:gridCol w="1606550"/>
                <a:gridCol w="2794000"/>
              </a:tblGrid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Parameters</a:t>
                      </a:r>
                      <a:endParaRPr lang="en-US" noProof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</a:rPr>
                        <a:t>Units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Arial" pitchFamily="34" charset="0"/>
                          <a:cs typeface="Arial" pitchFamily="34" charset="0"/>
                        </a:rPr>
                        <a:t>Energy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Arial" pitchFamily="34" charset="0"/>
                          <a:cs typeface="Arial" pitchFamily="34" charset="0"/>
                        </a:rPr>
                        <a:t>Max. Current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Arial" pitchFamily="34" charset="0"/>
                          <a:cs typeface="Arial" pitchFamily="34" charset="0"/>
                        </a:rPr>
                        <a:t>Magnetic Structure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Arial" pitchFamily="34" charset="0"/>
                          <a:cs typeface="Arial" pitchFamily="34" charset="0"/>
                        </a:rPr>
                        <a:t>DBA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Arial" pitchFamily="34" charset="0"/>
                          <a:cs typeface="Arial" pitchFamily="34" charset="0"/>
                        </a:rPr>
                        <a:t>Circumference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Arial" pitchFamily="34" charset="0"/>
                          <a:cs typeface="Arial" pitchFamily="34" charset="0"/>
                        </a:rPr>
                        <a:t>411.94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Arial" pitchFamily="34" charset="0"/>
                          <a:cs typeface="Arial" pitchFamily="34" charset="0"/>
                        </a:rPr>
                        <a:t>Horizontal  Emittance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Arial" pitchFamily="34" charset="0"/>
                          <a:cs typeface="Arial" pitchFamily="34" charset="0"/>
                        </a:rPr>
                        <a:t>pm rad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Arial" pitchFamily="34" charset="0"/>
                          <a:cs typeface="Arial" pitchFamily="34" charset="0"/>
                        </a:rPr>
                        <a:t>Vertical Emittance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Arial" pitchFamily="34" charset="0"/>
                          <a:cs typeface="Arial" pitchFamily="34" charset="0"/>
                        </a:rPr>
                        <a:t>0.161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Arial" pitchFamily="34" charset="0"/>
                          <a:cs typeface="Arial" pitchFamily="34" charset="0"/>
                        </a:rPr>
                        <a:t>pm rad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Arial" pitchFamily="34" charset="0"/>
                          <a:cs typeface="Arial" pitchFamily="34" charset="0"/>
                        </a:rPr>
                        <a:t>Horizontal </a:t>
                      </a:r>
                      <a:r>
                        <a:rPr lang="en-US" b="0" i="1" noProof="0" dirty="0" smtClean="0">
                          <a:latin typeface="Symbol" pitchFamily="18" charset="2"/>
                          <a:cs typeface="Arial" pitchFamily="34" charset="0"/>
                        </a:rPr>
                        <a:t>b  </a:t>
                      </a:r>
                      <a:r>
                        <a:rPr lang="en-US" noProof="0" dirty="0" smtClean="0">
                          <a:latin typeface="Arial" pitchFamily="34" charset="0"/>
                          <a:cs typeface="Arial" pitchFamily="34" charset="0"/>
                        </a:rPr>
                        <a:t>Function</a:t>
                      </a:r>
                      <a:r>
                        <a:rPr lang="en-US" baseline="30000" noProof="0" dirty="0" smtClean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Arial" pitchFamily="34" charset="0"/>
                          <a:cs typeface="Arial" pitchFamily="34" charset="0"/>
                        </a:rPr>
                        <a:t>2.06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Arial" pitchFamily="34" charset="0"/>
                          <a:cs typeface="Arial" pitchFamily="34" charset="0"/>
                        </a:rPr>
                        <a:t>Vertical </a:t>
                      </a:r>
                      <a:r>
                        <a:rPr lang="en-US" b="0" i="1" noProof="0" dirty="0" smtClean="0">
                          <a:latin typeface="Symbol" pitchFamily="18" charset="2"/>
                          <a:cs typeface="Arial" pitchFamily="34" charset="0"/>
                        </a:rPr>
                        <a:t>b</a:t>
                      </a:r>
                      <a:r>
                        <a:rPr lang="en-US" noProof="0" dirty="0" smtClean="0">
                          <a:latin typeface="Arial" pitchFamily="34" charset="0"/>
                          <a:cs typeface="Arial" pitchFamily="34" charset="0"/>
                        </a:rPr>
                        <a:t>  Function</a:t>
                      </a:r>
                      <a:r>
                        <a:rPr lang="en-US" baseline="30000" noProof="0" dirty="0" smtClean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Arial" pitchFamily="34" charset="0"/>
                          <a:cs typeface="Arial" pitchFamily="34" charset="0"/>
                        </a:rPr>
                        <a:t>1.32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2362200" y="6019800"/>
            <a:ext cx="4770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1600" dirty="0" smtClean="0">
                <a:latin typeface="Arial" pitchFamily="34" charset="0"/>
                <a:cs typeface="Arial" pitchFamily="34" charset="0"/>
              </a:rPr>
              <a:t>*Values for the straight sections of the storage ring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Mexican Synchrotron Project:</a:t>
            </a:r>
            <a:br>
              <a:rPr lang="en-US" sz="3200" b="1" dirty="0" smtClean="0"/>
            </a:br>
            <a:r>
              <a:rPr lang="en-US" sz="3200" b="1" dirty="0" smtClean="0"/>
              <a:t>Calculations</a:t>
            </a:r>
            <a:endParaRPr lang="en-US" sz="3200" b="1" dirty="0"/>
          </a:p>
        </p:txBody>
      </p:sp>
      <p:sp>
        <p:nvSpPr>
          <p:cNvPr id="9" name="8 Rectángulo"/>
          <p:cNvSpPr/>
          <p:nvPr/>
        </p:nvSpPr>
        <p:spPr>
          <a:xfrm>
            <a:off x="914400" y="3429000"/>
            <a:ext cx="1828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US" sz="2000" dirty="0" smtClean="0">
                <a:latin typeface="Arial" pitchFamily="34" charset="0"/>
                <a:cs typeface="Arial" pitchFamily="34" charset="0"/>
              </a:rPr>
              <a:t>Electron beam</a:t>
            </a:r>
          </a:p>
          <a:p>
            <a:pPr marL="342900" indent="-342900"/>
            <a:r>
              <a:rPr lang="en-US" sz="2000" dirty="0" smtClean="0">
                <a:latin typeface="Arial" pitchFamily="34" charset="0"/>
                <a:cs typeface="Arial" pitchFamily="34" charset="0"/>
              </a:rPr>
              <a:t>parameters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2895600" y="35814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5715000" y="3352800"/>
            <a:ext cx="2667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Calculated</a:t>
            </a:r>
          </a:p>
          <a:p>
            <a:pPr marL="342900" indent="-342900"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Flux and Brightness</a:t>
            </a:r>
          </a:p>
        </p:txBody>
      </p:sp>
      <p:sp>
        <p:nvSpPr>
          <p:cNvPr id="12" name="11 Flecha derecha"/>
          <p:cNvSpPr/>
          <p:nvPr/>
        </p:nvSpPr>
        <p:spPr>
          <a:xfrm rot="5400000">
            <a:off x="4038600" y="2895600"/>
            <a:ext cx="609600" cy="304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3581400" y="3429000"/>
            <a:ext cx="1371600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342900" indent="-342900"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XOP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SRW</a:t>
            </a:r>
            <a:r>
              <a:rPr lang="es-ES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5029200" y="3581400"/>
            <a:ext cx="609600" cy="304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Rectángulo"/>
          <p:cNvSpPr/>
          <p:nvPr/>
        </p:nvSpPr>
        <p:spPr>
          <a:xfrm>
            <a:off x="3352800" y="1981200"/>
            <a:ext cx="188064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BM or ID</a:t>
            </a:r>
          </a:p>
          <a:p>
            <a:pPr marL="342900" indent="-342900"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Characteristics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752600" y="5791200"/>
            <a:ext cx="6046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s-ES" sz="1400" dirty="0" smtClean="0">
                <a:latin typeface="Arial" pitchFamily="34" charset="0"/>
                <a:cs typeface="Arial" pitchFamily="34" charset="0"/>
              </a:rPr>
              <a:t>1. M.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Sanchez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, R.J.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Dejus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, SPIE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Proc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 Vol. 5536, 171 (2004).</a:t>
            </a:r>
          </a:p>
          <a:p>
            <a:pPr marL="342900" indent="-342900"/>
            <a:r>
              <a:rPr lang="es-ES" sz="1400" dirty="0" smtClean="0">
                <a:latin typeface="Arial" pitchFamily="34" charset="0"/>
                <a:cs typeface="Arial" pitchFamily="34" charset="0"/>
              </a:rPr>
              <a:t>2. O.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Chubar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, P.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Elleaume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Proc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 Of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EPAC98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Conference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, 1177 (1998).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Super-Bend Flux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09600"/>
            <a:ext cx="6965156" cy="567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858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4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8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SCW Flux</a:t>
            </a:r>
            <a:endParaRPr lang="en-US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629400" cy="539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3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Mexican Synchrotron Project:</a:t>
            </a:r>
            <a:br>
              <a:rPr lang="en-US" sz="3200" b="1" dirty="0" smtClean="0"/>
            </a:br>
            <a:r>
              <a:rPr lang="en-US" sz="3200" b="1" dirty="0" smtClean="0"/>
              <a:t>Brightness Calculations</a:t>
            </a:r>
            <a:endParaRPr lang="en-US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2974" y="1828800"/>
            <a:ext cx="585102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3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81000" y="1524000"/>
            <a:ext cx="739140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Synchrotron radiation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Hard X-ray Sources</a:t>
            </a:r>
          </a:p>
          <a:p>
            <a:pPr>
              <a:buFont typeface="Arial" pitchFamily="34" charset="0"/>
              <a:buChar char="•"/>
            </a:pP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Mexican Synchrotron project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Flux and Brightness calculations 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Final remarks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Final Remarks</a:t>
            </a:r>
            <a:endParaRPr lang="en-US" sz="3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28600" y="1676400"/>
            <a:ext cx="868680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parameters of the present Mexican Synchrotron Project model and the modern BM and IDs technologies can generate hard x-rays.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Each source has pros and cons, the election of a specific source must be based on the experiment requirements.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There are possibilities of new developments in synchrotron sources technologies, and the project should be always open to include these new devices in the design.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Muchas</a:t>
            </a:r>
            <a:r>
              <a:rPr lang="en-US" sz="3200" b="1" dirty="0" smtClean="0"/>
              <a:t> Gracias</a:t>
            </a:r>
            <a:endParaRPr lang="en-US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pic>
        <p:nvPicPr>
          <p:cNvPr id="27650" name="Picture 2" descr="https://images.duckduckgo.com/iu/?u=http%3A%2F%2Fimages.slideplayer.us%2F5%2F1480576%2Fslides%2Fslide_3.jpg&amp;f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8331199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0"/>
            <a:ext cx="424638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4419600" cy="150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3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Synchrotron Radiation: Light emitted by accelerated charges</a:t>
            </a:r>
            <a:endParaRPr lang="en-US" sz="3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81000" y="1295400"/>
            <a:ext cx="8458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The simplest case is a single particle, at constant speed and constant acceleration, i.e. in circular movement.  </a:t>
            </a:r>
            <a:endParaRPr lang="en-US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28600" y="3657600"/>
            <a:ext cx="4953000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Particle moving at relativistic speed: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-small wavelength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Doopler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effect)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-forward emission (emission accumulates in the forward direction)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11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Synchrotron Radiation:</a:t>
            </a:r>
            <a:br>
              <a:rPr lang="en-US" b="1" dirty="0" smtClean="0"/>
            </a:br>
            <a:r>
              <a:rPr lang="en-US" b="1" dirty="0" smtClean="0"/>
              <a:t>Brightness</a:t>
            </a:r>
            <a:endParaRPr lang="en-US" b="1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38" y="2343150"/>
            <a:ext cx="79343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2057400" y="4572000"/>
            <a:ext cx="3331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Angular divergence, </a:t>
            </a:r>
            <a:r>
              <a:rPr lang="en-US" sz="2400" b="1" dirty="0" smtClean="0">
                <a:solidFill>
                  <a:schemeClr val="accent1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495800" y="1295400"/>
            <a:ext cx="42739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-Intense, high flux (Photons/s)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-Small and collimated</a:t>
            </a:r>
            <a:endParaRPr lang="en-US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324600" y="4572000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Source area,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914400" y="1447800"/>
            <a:ext cx="3146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 good source of light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8" name="17 Abrir llave"/>
          <p:cNvSpPr/>
          <p:nvPr/>
        </p:nvSpPr>
        <p:spPr>
          <a:xfrm>
            <a:off x="4191000" y="1295400"/>
            <a:ext cx="3048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257800"/>
            <a:ext cx="274078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anot\Documents\FOMIX Morelos\Folletos\Imágenes\Schéma_de_principe_du_synchrot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661268" cy="5410200"/>
          </a:xfrm>
          <a:prstGeom prst="rect">
            <a:avLst/>
          </a:prstGeom>
          <a:noFill/>
        </p:spPr>
      </p:pic>
      <p:grpSp>
        <p:nvGrpSpPr>
          <p:cNvPr id="4" name="3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838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Synchrotron Light Source based on a Storage Ring</a:t>
            </a:r>
            <a:endParaRPr lang="en-US" sz="2800" b="1" dirty="0"/>
          </a:p>
        </p:txBody>
      </p:sp>
      <p:sp>
        <p:nvSpPr>
          <p:cNvPr id="10" name="9 Rectángulo"/>
          <p:cNvSpPr/>
          <p:nvPr/>
        </p:nvSpPr>
        <p:spPr>
          <a:xfrm>
            <a:off x="2590800" y="2514600"/>
            <a:ext cx="1219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Source</a:t>
            </a:r>
            <a:endParaRPr lang="en-US" sz="280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11 Conector recto de flecha"/>
          <p:cNvCxnSpPr>
            <a:stCxn id="10" idx="3"/>
          </p:cNvCxnSpPr>
          <p:nvPr/>
        </p:nvCxnSpPr>
        <p:spPr>
          <a:xfrm>
            <a:off x="3810000" y="2745433"/>
            <a:ext cx="838200" cy="5311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2667000" y="1905000"/>
            <a:ext cx="1219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LINAC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13 Conector recto de flecha"/>
          <p:cNvCxnSpPr>
            <a:stCxn id="13" idx="3"/>
          </p:cNvCxnSpPr>
          <p:nvPr/>
        </p:nvCxnSpPr>
        <p:spPr>
          <a:xfrm>
            <a:off x="3886200" y="2135833"/>
            <a:ext cx="990600" cy="683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6934200" y="838200"/>
            <a:ext cx="1295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Booster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16 Conector recto de flecha"/>
          <p:cNvCxnSpPr>
            <a:stCxn id="16" idx="1"/>
          </p:cNvCxnSpPr>
          <p:nvPr/>
        </p:nvCxnSpPr>
        <p:spPr>
          <a:xfrm flipH="1">
            <a:off x="5029200" y="1069033"/>
            <a:ext cx="1905000" cy="9121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7391400" y="3429000"/>
            <a:ext cx="1295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Storage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Ring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22 Conector recto de flecha"/>
          <p:cNvCxnSpPr>
            <a:stCxn id="22" idx="0"/>
          </p:cNvCxnSpPr>
          <p:nvPr/>
        </p:nvCxnSpPr>
        <p:spPr>
          <a:xfrm flipH="1" flipV="1">
            <a:off x="6781800" y="2743201"/>
            <a:ext cx="1257300" cy="6857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6400800" y="4648200"/>
            <a:ext cx="152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Beamline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26 Conector recto de flecha"/>
          <p:cNvCxnSpPr>
            <a:stCxn id="26" idx="0"/>
          </p:cNvCxnSpPr>
          <p:nvPr/>
        </p:nvCxnSpPr>
        <p:spPr>
          <a:xfrm flipH="1" flipV="1">
            <a:off x="5715000" y="4343400"/>
            <a:ext cx="1447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1066800" y="4876800"/>
            <a:ext cx="17526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Experiment Station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34 Conector recto de flecha"/>
          <p:cNvCxnSpPr>
            <a:stCxn id="34" idx="0"/>
          </p:cNvCxnSpPr>
          <p:nvPr/>
        </p:nvCxnSpPr>
        <p:spPr>
          <a:xfrm flipV="1">
            <a:off x="1943100" y="4191000"/>
            <a:ext cx="1143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22" grpId="0" animBg="1"/>
      <p:bldP spid="26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93440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3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Synchrotron Radiation: Sources</a:t>
            </a:r>
            <a:endParaRPr lang="en-US" sz="3200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267200"/>
            <a:ext cx="528090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66770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3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11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Synchrotron Radiation: Sources</a:t>
            </a:r>
            <a:endParaRPr lang="en-US" sz="3200" b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5486400"/>
            <a:ext cx="3543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267201"/>
            <a:ext cx="5715000" cy="104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04800" y="5562600"/>
            <a:ext cx="3429000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Deflection parameter K: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Synchrotron Radiation: </a:t>
            </a:r>
            <a:br>
              <a:rPr lang="en-US" sz="3200" b="1" dirty="0" smtClean="0"/>
            </a:br>
            <a:r>
              <a:rPr lang="en-US" sz="3200" b="1" dirty="0" smtClean="0"/>
              <a:t>Wigglers and Undulator</a:t>
            </a:r>
            <a:endParaRPr lang="en-US" sz="32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37613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9" y="3733800"/>
            <a:ext cx="378250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4267200" y="1219200"/>
            <a:ext cx="4648200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If K&lt;1, the electron trajectory will overlap with the emitted radiation fan and interference effects will occur.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Due the interference, the flux from an undulator has sharp peaks.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67200" y="3810000"/>
            <a:ext cx="4648200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If K&gt;&gt;1, there will be little overlap and the source points can be treated as independent and BM like.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flux from a wiggler is the sum of the flux from N poles.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229600" cy="514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4 Grupo"/>
          <p:cNvGrpSpPr/>
          <p:nvPr/>
        </p:nvGrpSpPr>
        <p:grpSpPr>
          <a:xfrm>
            <a:off x="0" y="152400"/>
            <a:ext cx="9144001" cy="6816440"/>
            <a:chOff x="0" y="152400"/>
            <a:chExt cx="9144001" cy="681644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4301892" y="2022708"/>
              <a:ext cx="540217" cy="91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C:\Users\Juanot\Documents\FOMIX Morelos\Imágenes\Sincrotron Mexic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152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8" name="2 Subtítulo"/>
            <p:cNvSpPr txBox="1">
              <a:spLocks/>
            </p:cNvSpPr>
            <p:nvPr/>
          </p:nvSpPr>
          <p:spPr>
            <a:xfrm>
              <a:off x="0" y="6283040"/>
              <a:ext cx="9144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XXX Reunión Anual de la División de Partículas y Campos de la 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SMF, 23-25 </a:t>
              </a:r>
              <a:r>
                <a:rPr lang="es-ES" sz="16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May</a:t>
              </a:r>
              <a:r>
                <a:rPr lang="es-ES" sz="16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2016.</a:t>
              </a:r>
              <a:endParaRPr lang="es-E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es-E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Edificio Carolino, BUAP, Puebla, México. </a:t>
              </a:r>
            </a:p>
          </p:txBody>
        </p:sp>
      </p:grp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Synchrotron Radiation: Typical sources spectra</a:t>
            </a:r>
            <a:endParaRPr lang="en-US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4647</TotalTime>
  <Words>1317</Words>
  <Application>Microsoft Office PowerPoint</Application>
  <PresentationFormat>Presentación en pantalla (4:3)</PresentationFormat>
  <Paragraphs>169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Hard X-ray Sources for the Mexican Synchrotron Project</vt:lpstr>
      <vt:lpstr>Outline</vt:lpstr>
      <vt:lpstr>Synchrotron Radiation: Light emitted by accelerated charges</vt:lpstr>
      <vt:lpstr>Synchrotron Radiation: Brightness</vt:lpstr>
      <vt:lpstr>Synchrotron Light Source based on a Storage Ring</vt:lpstr>
      <vt:lpstr>Synchrotron Radiation: Sources</vt:lpstr>
      <vt:lpstr>Synchrotron Radiation: Sources</vt:lpstr>
      <vt:lpstr>Synchrotron Radiation:  Wigglers and Undulator</vt:lpstr>
      <vt:lpstr>Synchrotron Radiation: Typical sources spectra</vt:lpstr>
      <vt:lpstr>Synchrotron Radiation: Spectrum Range</vt:lpstr>
      <vt:lpstr>Hard X-ray Sources</vt:lpstr>
      <vt:lpstr>Hard X-ray Sources: Super-Bend</vt:lpstr>
      <vt:lpstr>Hard X-ray Sources: SC Wiggler</vt:lpstr>
      <vt:lpstr>Hard X-ray Sources: Short-Period Undulators</vt:lpstr>
      <vt:lpstr>Mexican Synchrotron Project: Storage Ring Parameters</vt:lpstr>
      <vt:lpstr>Mexican Synchrotron Project: Calculations</vt:lpstr>
      <vt:lpstr>Super-Bend Flux</vt:lpstr>
      <vt:lpstr>SCW Flux</vt:lpstr>
      <vt:lpstr>Mexican Synchrotron Project: Brightness Calculations</vt:lpstr>
      <vt:lpstr>Final Remarks</vt:lpstr>
      <vt:lpstr>Muchas Gracias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 X-ray Sources for the Mexican Synchrotron Project</dc:title>
  <dc:creator>Juan Reyes Herrera</dc:creator>
  <dc:description>XXX DPyC-SMF</dc:description>
  <cp:lastModifiedBy>Usuario</cp:lastModifiedBy>
  <cp:revision>33</cp:revision>
  <dcterms:created xsi:type="dcterms:W3CDTF">2016-05-18T14:53:18Z</dcterms:created>
  <dcterms:modified xsi:type="dcterms:W3CDTF">2016-05-23T04:37:05Z</dcterms:modified>
</cp:coreProperties>
</file>