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wdp" ContentType="image/vnd.ms-photo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1"/>
  </p:notesMasterIdLst>
  <p:sldIdLst>
    <p:sldId id="303" r:id="rId2"/>
    <p:sldId id="323" r:id="rId3"/>
    <p:sldId id="322" r:id="rId4"/>
    <p:sldId id="279" r:id="rId5"/>
    <p:sldId id="295" r:id="rId6"/>
    <p:sldId id="301" r:id="rId7"/>
    <p:sldId id="296" r:id="rId8"/>
    <p:sldId id="282" r:id="rId9"/>
    <p:sldId id="297" r:id="rId10"/>
    <p:sldId id="330" r:id="rId11"/>
    <p:sldId id="299" r:id="rId12"/>
    <p:sldId id="325" r:id="rId13"/>
    <p:sldId id="324" r:id="rId14"/>
    <p:sldId id="327" r:id="rId15"/>
    <p:sldId id="328" r:id="rId16"/>
    <p:sldId id="329" r:id="rId17"/>
    <p:sldId id="285" r:id="rId18"/>
    <p:sldId id="286" r:id="rId19"/>
    <p:sldId id="283" r:id="rId20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77" autoAdjust="0"/>
    <p:restoredTop sz="63445" autoAdjust="0"/>
  </p:normalViewPr>
  <p:slideViewPr>
    <p:cSldViewPr>
      <p:cViewPr>
        <p:scale>
          <a:sx n="227" d="100"/>
          <a:sy n="227" d="100"/>
        </p:scale>
        <p:origin x="2520" y="63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DC746-67AE-4E3F-984B-2BF2E46F414F}" type="datetimeFigureOut">
              <a:rPr lang="es-MX" smtClean="0"/>
              <a:t>5/24/16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FB662E-20C0-47E7-B4AD-67A63AADBF78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2904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6D9EE6-AA95-448A-8182-563D966995DC}" type="datetimeFigureOut">
              <a:rPr lang="es-MX" smtClean="0"/>
              <a:t>5/24/16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233C37-F5AB-40E8-93D4-A0AE04C8FADE}" type="slidenum">
              <a:rPr lang="es-MX" smtClean="0"/>
              <a:t>‹#›</a:t>
            </a:fld>
            <a:endParaRPr lang="es-MX"/>
          </a:p>
        </p:txBody>
      </p:sp>
      <p:sp>
        <p:nvSpPr>
          <p:cNvPr id="32" name="31 Rectángulo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38 Rectángulo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39 Rectángulo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40 Rectángulo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41 Rectángulo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56" name="55 Rectángulo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64 Rectángulo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65 Rectángulo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66 Rectángulo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6D9EE6-AA95-448A-8182-563D966995DC}" type="datetimeFigureOut">
              <a:rPr lang="es-MX" smtClean="0"/>
              <a:t>5/24/16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233C37-F5AB-40E8-93D4-A0AE04C8FADE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6D9EE6-AA95-448A-8182-563D966995DC}" type="datetimeFigureOut">
              <a:rPr lang="es-MX" smtClean="0"/>
              <a:t>5/24/16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233C37-F5AB-40E8-93D4-A0AE04C8FADE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6D9EE6-AA95-448A-8182-563D966995DC}" type="datetimeFigureOut">
              <a:rPr lang="es-MX" smtClean="0"/>
              <a:t>5/24/16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233C37-F5AB-40E8-93D4-A0AE04C8FADE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Forma libre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14 Forma libre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12 Forma libre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16 Forma libre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17 Forma libre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18 Forma libre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19 Forma libre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20 Forma libre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21 Forma libre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22 Forma libre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23 Forma libre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24 Forma libre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25 Forma libre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26 Forma libre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6D9EE6-AA95-448A-8182-563D966995DC}" type="datetimeFigureOut">
              <a:rPr lang="es-MX" smtClean="0"/>
              <a:t>5/24/16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233C37-F5AB-40E8-93D4-A0AE04C8FADE}" type="slidenum">
              <a:rPr lang="es-MX" smtClean="0"/>
              <a:t>‹#›</a:t>
            </a:fld>
            <a:endParaRPr lang="es-MX"/>
          </a:p>
        </p:txBody>
      </p:sp>
      <p:sp>
        <p:nvSpPr>
          <p:cNvPr id="7" name="6 Rectángulo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8 Rectángulo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9 Rectángulo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6D9EE6-AA95-448A-8182-563D966995DC}" type="datetimeFigureOut">
              <a:rPr lang="es-MX" smtClean="0"/>
              <a:t>5/24/16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233C37-F5AB-40E8-93D4-A0AE04C8FADE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24 Rectángulo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6D9EE6-AA95-448A-8182-563D966995DC}" type="datetimeFigureOut">
              <a:rPr lang="es-MX" smtClean="0"/>
              <a:t>5/24/16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233C37-F5AB-40E8-93D4-A0AE04C8FADE}" type="slidenum">
              <a:rPr lang="es-MX" smtClean="0"/>
              <a:t>‹#›</a:t>
            </a:fld>
            <a:endParaRPr lang="es-MX"/>
          </a:p>
        </p:txBody>
      </p:sp>
      <p:sp>
        <p:nvSpPr>
          <p:cNvPr id="16" name="15 Rectángulo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16 Rectángulo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17 Rectángulo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18 Rectángulo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19 Rectángulo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20 Rectángulo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Rectángulo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28 Rectángulo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29 Rectángulo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6D9EE6-AA95-448A-8182-563D966995DC}" type="datetimeFigureOut">
              <a:rPr lang="es-MX" smtClean="0"/>
              <a:t>5/24/16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233C37-F5AB-40E8-93D4-A0AE04C8FADE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6D9EE6-AA95-448A-8182-563D966995DC}" type="datetimeFigureOut">
              <a:rPr lang="es-MX" smtClean="0"/>
              <a:t>5/24/16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233C37-F5AB-40E8-93D4-A0AE04C8FADE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6D9EE6-AA95-448A-8182-563D966995DC}" type="datetimeFigureOut">
              <a:rPr lang="es-MX" smtClean="0"/>
              <a:t>5/24/16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C233C37-F5AB-40E8-93D4-A0AE04C8FADE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8 Conector recto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9 Grupo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14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15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16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Título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grpSp>
        <p:nvGrpSpPr>
          <p:cNvPr id="14" name="13 Grupo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10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12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17 Grupo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18 Conector recto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19 Conector recto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20 Conector recto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56D9EE6-AA95-448A-8182-563D966995DC}" type="datetimeFigureOut">
              <a:rPr lang="es-MX" smtClean="0"/>
              <a:t>5/24/16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DC233C37-F5AB-40E8-93D4-A0AE04C8FADE}" type="slidenum">
              <a:rPr lang="es-MX" smtClean="0"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11 Rectángulo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14 Rectángulo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15 Rectángulo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16 Rectángulo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56D9EE6-AA95-448A-8182-563D966995DC}" type="datetimeFigureOut">
              <a:rPr lang="es-MX" smtClean="0"/>
              <a:t>5/24/16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DC233C37-F5AB-40E8-93D4-A0AE04C8FADE}" type="slidenum">
              <a:rPr lang="es-MX" smtClean="0"/>
              <a:t>‹#›</a:t>
            </a:fld>
            <a:endParaRPr lang="es-MX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3.png"/><Relationship Id="rId5" Type="http://schemas.microsoft.com/office/2007/relationships/hdphoto" Target="../media/hdphoto2.wdp"/><Relationship Id="rId6" Type="http://schemas.openxmlformats.org/officeDocument/2006/relationships/image" Target="../media/image4.png"/><Relationship Id="rId7" Type="http://schemas.microsoft.com/office/2007/relationships/hdphoto" Target="../media/hdphoto3.wdp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4" Type="http://schemas.openxmlformats.org/officeDocument/2006/relationships/image" Target="../media/image16.png"/><Relationship Id="rId5" Type="http://schemas.openxmlformats.org/officeDocument/2006/relationships/image" Target="../media/image20.png"/><Relationship Id="rId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4" Type="http://schemas.openxmlformats.org/officeDocument/2006/relationships/image" Target="../media/image37.png"/><Relationship Id="rId5" Type="http://schemas.openxmlformats.org/officeDocument/2006/relationships/image" Target="../media/image38.png"/><Relationship Id="rId6" Type="http://schemas.openxmlformats.org/officeDocument/2006/relationships/image" Target="../media/image39.png"/><Relationship Id="rId7" Type="http://schemas.openxmlformats.org/officeDocument/2006/relationships/image" Target="../media/image40.png"/><Relationship Id="rId8" Type="http://schemas.openxmlformats.org/officeDocument/2006/relationships/image" Target="../media/image41.png"/><Relationship Id="rId9" Type="http://schemas.openxmlformats.org/officeDocument/2006/relationships/image" Target="../media/image42.gi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4" Type="http://schemas.openxmlformats.org/officeDocument/2006/relationships/image" Target="../media/image45.jpeg"/><Relationship Id="rId5" Type="http://schemas.openxmlformats.org/officeDocument/2006/relationships/image" Target="../media/image46.png"/><Relationship Id="rId6" Type="http://schemas.openxmlformats.org/officeDocument/2006/relationships/image" Target="../media/image47.png"/><Relationship Id="rId7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microsoft.com/office/2007/relationships/hdphoto" Target="../media/hdphoto4.wdp"/><Relationship Id="rId5" Type="http://schemas.openxmlformats.org/officeDocument/2006/relationships/image" Target="../media/image9.png"/><Relationship Id="rId6" Type="http://schemas.microsoft.com/office/2007/relationships/hdphoto" Target="../media/hdphoto5.wdp"/><Relationship Id="rId7" Type="http://schemas.openxmlformats.org/officeDocument/2006/relationships/image" Target="../media/image10.png"/><Relationship Id="rId8" Type="http://schemas.microsoft.com/office/2007/relationships/hdphoto" Target="../media/hdphoto6.wdp"/><Relationship Id="rId9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17 Imagen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53636" y1="45666" x2="46061" y2="68047"/>
                        <a14:foregroundMark x1="53030" y1="71798" x2="57727" y2="59379"/>
                        <a14:foregroundMark x1="43485" y1="90556" x2="37273" y2="80078"/>
                        <a14:foregroundMark x1="57121" y1="86287" x2="69697" y2="76843"/>
                        <a14:foregroundMark x1="44394" y1="31695" x2="58030" y2="32988"/>
                        <a14:foregroundMark x1="64545" y1="36740" x2="66515" y2="34929"/>
                        <a14:foregroundMark x1="27424" y1="66106" x2="29697" y2="71281"/>
                        <a14:foregroundMark x1="53636" y1="79301" x2="61818" y2="74515"/>
                        <a14:foregroundMark x1="49242" y1="78008" x2="49242" y2="76067"/>
                        <a14:foregroundMark x1="71667" y1="42950" x2="71667" y2="42303"/>
                        <a14:foregroundMark x1="71667" y1="41397" x2="71667" y2="41397"/>
                        <a14:foregroundMark x1="21629" y1="94231" x2="21629" y2="94231"/>
                        <a14:foregroundMark x1="21348" y1="95673" x2="21348" y2="95673"/>
                        <a14:backgroundMark x1="78939" y1="77361" x2="80000" y2="77490"/>
                        <a14:backgroundMark x1="79242" y1="82018" x2="81364" y2="82018"/>
                        <a14:backgroundMark x1="18788" y1="77749" x2="17727" y2="77102"/>
                        <a14:backgroundMark x1="69545" y1="42044" x2="68939" y2="41138"/>
                        <a14:backgroundMark x1="28485" y1="41009" x2="28485" y2="41009"/>
                        <a14:backgroundMark x1="32121" y1="37387" x2="32121" y2="37387"/>
                        <a14:backgroundMark x1="31667" y1="39845" x2="31667" y2="39845"/>
                        <a14:backgroundMark x1="66667" y1="37128" x2="66667" y2="371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74" y="153606"/>
            <a:ext cx="1478302" cy="1731256"/>
          </a:xfrm>
          <a:prstGeom prst="rect">
            <a:avLst/>
          </a:prstGeom>
        </p:spPr>
      </p:pic>
      <p:pic>
        <p:nvPicPr>
          <p:cNvPr id="35" name="34 Imagen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8460" y1="75973" x2="8460" y2="75973"/>
                        <a14:foregroundMark x1="10491" y1="75296" x2="10491" y2="75296"/>
                        <a14:foregroundMark x1="17428" y1="75127" x2="17428" y2="75127"/>
                        <a14:foregroundMark x1="23181" y1="74958" x2="23181" y2="74958"/>
                        <a14:foregroundMark x1="26565" y1="75296" x2="26565" y2="75296"/>
                        <a14:foregroundMark x1="29611" y1="75127" x2="29611" y2="75127"/>
                        <a14:foregroundMark x1="32657" y1="75296" x2="32657" y2="75296"/>
                        <a14:foregroundMark x1="39594" y1="75804" x2="39594" y2="75804"/>
                        <a14:foregroundMark x1="42470" y1="76142" x2="42470" y2="76142"/>
                        <a14:foregroundMark x1="86464" y1="77157" x2="86464" y2="77157"/>
                        <a14:foregroundMark x1="79526" y1="77665" x2="79526" y2="77665"/>
                        <a14:foregroundMark x1="77327" y1="77157" x2="77327" y2="77157"/>
                        <a14:foregroundMark x1="73096" y1="76142" x2="73096" y2="76142"/>
                        <a14:foregroundMark x1="70220" y1="76650" x2="70220" y2="76650"/>
                        <a14:foregroundMark x1="65990" y1="76819" x2="65990" y2="76819"/>
                        <a14:foregroundMark x1="56514" y1="77327" x2="56514" y2="77327"/>
                        <a14:foregroundMark x1="58545" y1="76988" x2="58545" y2="76988"/>
                        <a14:foregroundMark x1="70389" y1="72250" x2="70389" y2="72250"/>
                        <a14:foregroundMark x1="18782" y1="85956" x2="18782" y2="85956"/>
                        <a14:foregroundMark x1="25042" y1="85618" x2="25042" y2="85618"/>
                        <a14:foregroundMark x1="33164" y1="85956" x2="33164" y2="85956"/>
                        <a14:foregroundMark x1="38579" y1="85787" x2="38579" y2="85787"/>
                        <a14:foregroundMark x1="41794" y1="85618" x2="41794" y2="85618"/>
                        <a14:foregroundMark x1="46701" y1="85448" x2="46701" y2="85448"/>
                        <a14:foregroundMark x1="54653" y1="85956" x2="54653" y2="85956"/>
                        <a14:foregroundMark x1="55330" y1="82234" x2="55330" y2="82234"/>
                        <a14:foregroundMark x1="18443" y1="93401" x2="18443" y2="93401"/>
                        <a14:foregroundMark x1="32149" y1="93570" x2="32149" y2="93570"/>
                        <a14:foregroundMark x1="47208" y1="93739" x2="47208" y2="93739"/>
                        <a14:foregroundMark x1="60745" y1="84264" x2="60745" y2="84264"/>
                        <a14:foregroundMark x1="64129" y1="84772" x2="64298" y2="84772"/>
                        <a14:foregroundMark x1="66328" y1="84941" x2="66328" y2="84941"/>
                        <a14:foregroundMark x1="72758" y1="86633" x2="72758" y2="86633"/>
                        <a14:foregroundMark x1="78511" y1="85110" x2="78511" y2="85110"/>
                        <a14:foregroundMark x1="75804" y1="93401" x2="75804" y2="93401"/>
                        <a14:foregroundMark x1="65144" y1="93739" x2="65144" y2="93739"/>
                        <a14:foregroundMark x1="17299" y1="78673" x2="17299" y2="78673"/>
                        <a14:foregroundMark x1="19194" y1="77014" x2="19194" y2="77014"/>
                        <a14:foregroundMark x1="18483" y1="74408" x2="18483" y2="74408"/>
                        <a14:foregroundMark x1="19431" y1="74171" x2="19431" y2="74171"/>
                        <a14:foregroundMark x1="22986" y1="77014" x2="22986" y2="77014"/>
                        <a14:foregroundMark x1="32701" y1="77962" x2="32701" y2="77962"/>
                        <a14:foregroundMark x1="36493" y1="75592" x2="36493" y2="75592"/>
                        <a14:foregroundMark x1="36493" y1="77014" x2="36493" y2="77014"/>
                        <a14:foregroundMark x1="36256" y1="78910" x2="36256" y2="78910"/>
                        <a14:foregroundMark x1="44313" y1="74171" x2="44313" y2="74171"/>
                        <a14:foregroundMark x1="46445" y1="74408" x2="46445" y2="74408"/>
                        <a14:foregroundMark x1="47867" y1="76066" x2="47867" y2="76066"/>
                        <a14:foregroundMark x1="47630" y1="77962" x2="47630" y2="77962"/>
                        <a14:foregroundMark x1="45972" y1="79384" x2="45972" y2="79384"/>
                        <a14:foregroundMark x1="52607" y1="75118" x2="52607" y2="75118"/>
                        <a14:foregroundMark x1="69905" y1="72749" x2="69905" y2="72749"/>
                        <a14:foregroundMark x1="74645" y1="74408" x2="74645" y2="74408"/>
                        <a14:foregroundMark x1="74645" y1="77014" x2="74645" y2="77014"/>
                        <a14:foregroundMark x1="75355" y1="78436" x2="75355" y2="78436"/>
                        <a14:foregroundMark x1="74171" y1="79858" x2="74171" y2="79858"/>
                        <a14:foregroundMark x1="80332" y1="74882" x2="80332" y2="74882"/>
                        <a14:foregroundMark x1="82464" y1="74408" x2="82464" y2="74408"/>
                        <a14:foregroundMark x1="80569" y1="79147" x2="80569" y2="79147"/>
                        <a14:foregroundMark x1="82227" y1="79858" x2="82227" y2="79858"/>
                        <a14:foregroundMark x1="83175" y1="79621" x2="83175" y2="79621"/>
                        <a14:foregroundMark x1="85308" y1="79384" x2="85308" y2="79384"/>
                        <a14:foregroundMark x1="89573" y1="78910" x2="89573" y2="78910"/>
                        <a14:foregroundMark x1="79147" y1="83649" x2="79147" y2="83649"/>
                        <a14:foregroundMark x1="80569" y1="83886" x2="80569" y2="83886"/>
                        <a14:foregroundMark x1="79858" y1="86493" x2="79858" y2="86493"/>
                        <a14:foregroundMark x1="80806" y1="88152" x2="80806" y2="88152"/>
                        <a14:foregroundMark x1="79384" y1="89336" x2="79384" y2="89336"/>
                        <a14:foregroundMark x1="78199" y1="88389" x2="78199" y2="88389"/>
                        <a14:foregroundMark x1="73934" y1="84123" x2="73934" y2="84123"/>
                        <a14:foregroundMark x1="76303" y1="88863" x2="76303" y2="88863"/>
                        <a14:foregroundMark x1="71801" y1="88152" x2="71801" y2="88152"/>
                        <a14:foregroundMark x1="68009" y1="83649" x2="68009" y2="83649"/>
                        <a14:foregroundMark x1="69668" y1="83649" x2="69668" y2="83649"/>
                        <a14:foregroundMark x1="65877" y1="86493" x2="65877" y2="86493"/>
                        <a14:foregroundMark x1="66351" y1="87678" x2="66351" y2="87678"/>
                        <a14:foregroundMark x1="68483" y1="89100" x2="68483" y2="89100"/>
                        <a14:foregroundMark x1="69905" y1="89100" x2="69905" y2="89100"/>
                        <a14:foregroundMark x1="63981" y1="86967" x2="63981" y2="86967"/>
                        <a14:foregroundMark x1="63981" y1="88389" x2="63981" y2="88389"/>
                        <a14:foregroundMark x1="55450" y1="84123" x2="55450" y2="84123"/>
                        <a14:foregroundMark x1="56635" y1="86019" x2="56635" y2="86019"/>
                        <a14:foregroundMark x1="58057" y1="88863" x2="58057" y2="88863"/>
                        <a14:foregroundMark x1="53555" y1="88152" x2="53555" y2="88152"/>
                        <a14:foregroundMark x1="51422" y1="87915" x2="51422" y2="87915"/>
                        <a14:foregroundMark x1="46445" y1="86967" x2="46445" y2="86967"/>
                        <a14:foregroundMark x1="45735" y1="88626" x2="45735" y2="88626"/>
                        <a14:foregroundMark x1="43128" y1="89100" x2="43128" y2="89100"/>
                        <a14:foregroundMark x1="36019" y1="88626" x2="36019" y2="88626"/>
                        <a14:foregroundMark x1="31754" y1="88626" x2="31754" y2="88626"/>
                        <a14:foregroundMark x1="29147" y1="85071" x2="29147" y2="85071"/>
                        <a14:foregroundMark x1="29621" y1="86967" x2="29621" y2="86967"/>
                        <a14:foregroundMark x1="29621" y1="88152" x2="29621" y2="88152"/>
                        <a14:foregroundMark x1="27251" y1="88152" x2="27251" y2="88152"/>
                        <a14:foregroundMark x1="24408" y1="87441" x2="24408" y2="87441"/>
                        <a14:foregroundMark x1="19431" y1="84360" x2="19431" y2="84360"/>
                        <a14:foregroundMark x1="16825" y1="84360" x2="16825" y2="84360"/>
                        <a14:foregroundMark x1="37915" y1="18246" x2="37915" y2="18246"/>
                        <a14:foregroundMark x1="41706" y1="16114" x2="41706" y2="16114"/>
                        <a14:foregroundMark x1="46209" y1="13981" x2="46209" y2="13981"/>
                        <a14:backgroundMark x1="87310" y1="77157" x2="87310" y2="77157"/>
                        <a14:backgroundMark x1="33841" y1="86294" x2="33841" y2="86294"/>
                        <a14:backgroundMark x1="55838" y1="86802" x2="55838" y2="86802"/>
                        <a14:backgroundMark x1="74450" y1="86633" x2="74450" y2="86633"/>
                        <a14:backgroundMark x1="64805" y1="90186" x2="64805" y2="8240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293" y="85663"/>
            <a:ext cx="1751224" cy="1751224"/>
          </a:xfrm>
          <a:prstGeom prst="rect">
            <a:avLst/>
          </a:prstGeom>
        </p:spPr>
      </p:pic>
      <p:pic>
        <p:nvPicPr>
          <p:cNvPr id="36" name="35 Imagen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1506" b="32995" l="17090" r="42301">
                        <a14:foregroundMark x1="27580" y1="14552" x2="27580" y2="14552"/>
                        <a14:foregroundMark x1="22673" y1="16244" x2="22673" y2="16244"/>
                        <a14:foregroundMark x1="25000" y1="15064" x2="25000" y2="15064"/>
                        <a14:foregroundMark x1="19231" y1="20192" x2="19231" y2="20192"/>
                        <a14:foregroundMark x1="22436" y1="29808" x2="22436" y2="29808"/>
                        <a14:foregroundMark x1="21154" y1="27564" x2="21154" y2="27564"/>
                        <a14:foregroundMark x1="27244" y1="31090" x2="27244" y2="31090"/>
                        <a14:foregroundMark x1="32372" y1="30128" x2="32372" y2="30128"/>
                        <a14:foregroundMark x1="35897" y1="20192" x2="35897" y2="20192"/>
                        <a14:foregroundMark x1="35897" y1="23077" x2="35897" y2="23077"/>
                        <a14:foregroundMark x1="35256" y1="25321" x2="35256" y2="25321"/>
                        <a14:foregroundMark x1="34295" y1="27564" x2="34295" y2="27564"/>
                        <a14:foregroundMark x1="32372" y1="16346" x2="32372" y2="16346"/>
                        <a14:foregroundMark x1="34295" y1="18269" x2="34295" y2="182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304" y="218777"/>
            <a:ext cx="1296441" cy="1296441"/>
          </a:xfrm>
          <a:prstGeom prst="rect">
            <a:avLst/>
          </a:prstGeom>
        </p:spPr>
      </p:pic>
      <p:sp>
        <p:nvSpPr>
          <p:cNvPr id="37" name="36 Rectángulo"/>
          <p:cNvSpPr/>
          <p:nvPr/>
        </p:nvSpPr>
        <p:spPr>
          <a:xfrm>
            <a:off x="395536" y="2132856"/>
            <a:ext cx="8622981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4800" b="1" cap="all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Identidades Transversas de Ward y el vértice fermión-bosón</a:t>
            </a:r>
            <a:endParaRPr lang="es-ES" sz="4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8" name="37 CuadroTexto"/>
          <p:cNvSpPr txBox="1"/>
          <p:nvPr/>
        </p:nvSpPr>
        <p:spPr>
          <a:xfrm>
            <a:off x="2392208" y="234404"/>
            <a:ext cx="47041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smtClean="0">
                <a:latin typeface="French Script MT" pitchFamily="66" charset="0"/>
              </a:rPr>
              <a:t>XXX Reunión Anual</a:t>
            </a:r>
          </a:p>
          <a:p>
            <a:pPr algn="ctr"/>
            <a:r>
              <a:rPr lang="es-MX" sz="3200" smtClean="0">
                <a:latin typeface="French Script MT" pitchFamily="66" charset="0"/>
              </a:rPr>
              <a:t>División de Partículas y Campos</a:t>
            </a:r>
          </a:p>
          <a:p>
            <a:pPr algn="ctr"/>
            <a:r>
              <a:rPr lang="es-MX" sz="3200" smtClean="0">
                <a:latin typeface="French Script MT" pitchFamily="66" charset="0"/>
              </a:rPr>
              <a:t>23-25 de Mayo, 2016</a:t>
            </a:r>
          </a:p>
        </p:txBody>
      </p:sp>
      <p:sp>
        <p:nvSpPr>
          <p:cNvPr id="39" name="38 CuadroTexto"/>
          <p:cNvSpPr txBox="1"/>
          <p:nvPr/>
        </p:nvSpPr>
        <p:spPr>
          <a:xfrm>
            <a:off x="747857" y="4725144"/>
            <a:ext cx="799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dirty="0" smtClean="0">
                <a:solidFill>
                  <a:srgbClr val="92D050"/>
                </a:solidFill>
                <a:latin typeface="Brush Script MT" pitchFamily="66" charset="0"/>
              </a:rPr>
              <a:t>Luis Albino Fernández Rangel</a:t>
            </a:r>
            <a:endParaRPr lang="es-MX" sz="5400" dirty="0">
              <a:solidFill>
                <a:srgbClr val="92D050"/>
              </a:solidFill>
              <a:latin typeface="Brush Script MT" pitchFamily="66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430002" y="5805264"/>
            <a:ext cx="66285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smtClean="0">
                <a:solidFill>
                  <a:schemeClr val="accent3">
                    <a:lumMod val="75000"/>
                  </a:schemeClr>
                </a:solidFill>
                <a:latin typeface="Brush Script MT" pitchFamily="66" charset="0"/>
              </a:rPr>
              <a:t>Asesor: Adnan Bashir</a:t>
            </a:r>
            <a:endParaRPr lang="es-MX" sz="4000" dirty="0">
              <a:solidFill>
                <a:schemeClr val="accent3">
                  <a:lumMod val="75000"/>
                </a:schemeClr>
              </a:solidFill>
              <a:latin typeface="Brush Script M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70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10" y="1844824"/>
            <a:ext cx="5507136" cy="1074380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0" y="124082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Parte longitudinal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215515" y="1084104"/>
            <a:ext cx="87129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smtClean="0">
                <a:latin typeface="Arial Rounded MT Bold" pitchFamily="34" charset="0"/>
              </a:rPr>
              <a:t>La Identidad de WGT fija la parte longitudinal:</a:t>
            </a: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490896"/>
            <a:ext cx="3168353" cy="1882746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051" y="3408195"/>
            <a:ext cx="3352581" cy="1634900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00" y="5239536"/>
            <a:ext cx="2787757" cy="1141296"/>
          </a:xfrm>
          <a:prstGeom prst="rect">
            <a:avLst/>
          </a:prstGeom>
        </p:spPr>
      </p:pic>
      <p:sp>
        <p:nvSpPr>
          <p:cNvPr id="12" name="11 Rectángulo"/>
          <p:cNvSpPr/>
          <p:nvPr/>
        </p:nvSpPr>
        <p:spPr>
          <a:xfrm>
            <a:off x="365258" y="1743524"/>
            <a:ext cx="5760640" cy="12769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588226" y="1904960"/>
            <a:ext cx="20882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smtClean="0">
                <a:solidFill>
                  <a:srgbClr val="FFC000"/>
                </a:solidFill>
                <a:latin typeface="Arial Rounded MT Bold" pitchFamily="34" charset="0"/>
              </a:rPr>
              <a:t>Vértice de </a:t>
            </a:r>
          </a:p>
          <a:p>
            <a:pPr algn="ctr"/>
            <a:r>
              <a:rPr lang="es-MX" sz="2800" smtClean="0">
                <a:solidFill>
                  <a:srgbClr val="FFC000"/>
                </a:solidFill>
                <a:latin typeface="Arial Rounded MT Bold" pitchFamily="34" charset="0"/>
              </a:rPr>
              <a:t>Ball-Chiu</a:t>
            </a:r>
            <a:endParaRPr lang="es-MX" sz="2800" i="1" dirty="0">
              <a:solidFill>
                <a:srgbClr val="FFC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341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92" y="1412776"/>
            <a:ext cx="5544616" cy="1086137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0" y="124082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Parte transversa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1676603" y="1317354"/>
            <a:ext cx="5760640" cy="12769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004150"/>
            <a:ext cx="5940209" cy="277013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0000" endA="300" endPos="55000" dir="5400000" sy="-100000" algn="bl" rotWithShape="0"/>
          </a:effectLst>
          <a:scene3d>
            <a:camera prst="perspectiveContrastingLeftFacing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348070" y="3592156"/>
            <a:ext cx="35758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smtClean="0">
                <a:solidFill>
                  <a:srgbClr val="FF0000"/>
                </a:solidFill>
                <a:latin typeface="Arial Rounded MT Bold" pitchFamily="34" charset="0"/>
              </a:rPr>
              <a:t>Factores de forma transversos desconocidos</a:t>
            </a:r>
            <a:endParaRPr lang="es-MX" sz="2000">
              <a:solidFill>
                <a:srgbClr val="FF0000"/>
              </a:solidFill>
            </a:endParaRPr>
          </a:p>
        </p:txBody>
      </p:sp>
      <p:cxnSp>
        <p:nvCxnSpPr>
          <p:cNvPr id="7" name="6 Conector recto de flecha"/>
          <p:cNvCxnSpPr>
            <a:stCxn id="8" idx="0"/>
            <a:endCxn id="9" idx="4"/>
          </p:cNvCxnSpPr>
          <p:nvPr/>
        </p:nvCxnSpPr>
        <p:spPr>
          <a:xfrm flipV="1">
            <a:off x="2180877" y="2312655"/>
            <a:ext cx="2965741" cy="1235166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Rectángulo"/>
          <p:cNvSpPr/>
          <p:nvPr/>
        </p:nvSpPr>
        <p:spPr>
          <a:xfrm>
            <a:off x="437826" y="3547821"/>
            <a:ext cx="3486101" cy="84139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9" name="8 Elipse"/>
          <p:cNvSpPr/>
          <p:nvPr/>
        </p:nvSpPr>
        <p:spPr>
          <a:xfrm>
            <a:off x="4137059" y="1592575"/>
            <a:ext cx="2019117" cy="720080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13 CuadroTexto"/>
          <p:cNvSpPr txBox="1"/>
          <p:nvPr/>
        </p:nvSpPr>
        <p:spPr>
          <a:xfrm>
            <a:off x="180631" y="4958679"/>
            <a:ext cx="40004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smtClean="0">
                <a:solidFill>
                  <a:srgbClr val="FF0000"/>
                </a:solidFill>
                <a:latin typeface="Arial Rounded MT Bold" pitchFamily="34" charset="0"/>
              </a:rPr>
              <a:t>En QCD los factores de forma son más complejos debido a la naturaleza no-abeliana de la teoría, y a la aparición de fantasmas</a:t>
            </a:r>
            <a:endParaRPr lang="es-MX" sz="2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656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124082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Identidad Transversa de Ward-Green-Takahashi (T-WGTI)</a:t>
            </a:r>
          </a:p>
        </p:txBody>
      </p:sp>
      <p:pic>
        <p:nvPicPr>
          <p:cNvPr id="4098" name="Picture 2" descr="D:\Documents and Settings\CHAMPHYS\Mis documentos\Downloads\CodeCogsEqn (2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587" y="1988840"/>
            <a:ext cx="660082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6 Elipse"/>
          <p:cNvSpPr/>
          <p:nvPr/>
        </p:nvSpPr>
        <p:spPr>
          <a:xfrm>
            <a:off x="1541450" y="1905560"/>
            <a:ext cx="1224136" cy="56907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7 Elipse"/>
          <p:cNvSpPr/>
          <p:nvPr/>
        </p:nvSpPr>
        <p:spPr>
          <a:xfrm>
            <a:off x="3207011" y="1905560"/>
            <a:ext cx="1224136" cy="56907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8 Elipse"/>
          <p:cNvSpPr/>
          <p:nvPr/>
        </p:nvSpPr>
        <p:spPr>
          <a:xfrm>
            <a:off x="4644008" y="3861758"/>
            <a:ext cx="1224136" cy="56907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0" name="9 Conector recto de flecha"/>
          <p:cNvCxnSpPr>
            <a:stCxn id="13" idx="0"/>
            <a:endCxn id="7" idx="4"/>
          </p:cNvCxnSpPr>
          <p:nvPr/>
        </p:nvCxnSpPr>
        <p:spPr>
          <a:xfrm flipV="1">
            <a:off x="1252167" y="2474632"/>
            <a:ext cx="901351" cy="212117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>
            <a:stCxn id="13" idx="0"/>
          </p:cNvCxnSpPr>
          <p:nvPr/>
        </p:nvCxnSpPr>
        <p:spPr>
          <a:xfrm flipV="1">
            <a:off x="1252167" y="2459054"/>
            <a:ext cx="2566912" cy="21367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>
            <a:stCxn id="13" idx="0"/>
          </p:cNvCxnSpPr>
          <p:nvPr/>
        </p:nvCxnSpPr>
        <p:spPr>
          <a:xfrm flipV="1">
            <a:off x="1252167" y="4146294"/>
            <a:ext cx="3391841" cy="44950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2 CuadroTexto"/>
          <p:cNvSpPr txBox="1"/>
          <p:nvPr/>
        </p:nvSpPr>
        <p:spPr>
          <a:xfrm>
            <a:off x="604095" y="4595802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smtClean="0"/>
              <a:t>Vector</a:t>
            </a:r>
            <a:endParaRPr lang="es-MX" sz="2800"/>
          </a:p>
        </p:txBody>
      </p:sp>
      <p:sp>
        <p:nvSpPr>
          <p:cNvPr id="14" name="13 Rectángulo"/>
          <p:cNvSpPr/>
          <p:nvPr/>
        </p:nvSpPr>
        <p:spPr>
          <a:xfrm>
            <a:off x="676103" y="4604698"/>
            <a:ext cx="1152128" cy="5232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14 Elipse"/>
          <p:cNvSpPr/>
          <p:nvPr/>
        </p:nvSpPr>
        <p:spPr>
          <a:xfrm>
            <a:off x="1475656" y="3356992"/>
            <a:ext cx="1224136" cy="569072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15 Elipse"/>
          <p:cNvSpPr/>
          <p:nvPr/>
        </p:nvSpPr>
        <p:spPr>
          <a:xfrm>
            <a:off x="6732240" y="2360495"/>
            <a:ext cx="1224136" cy="569072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16 Elipse"/>
          <p:cNvSpPr/>
          <p:nvPr/>
        </p:nvSpPr>
        <p:spPr>
          <a:xfrm>
            <a:off x="3213422" y="3360158"/>
            <a:ext cx="1224136" cy="569072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8" name="17 Conector recto de flecha"/>
          <p:cNvCxnSpPr>
            <a:stCxn id="22" idx="0"/>
            <a:endCxn id="15" idx="4"/>
          </p:cNvCxnSpPr>
          <p:nvPr/>
        </p:nvCxnSpPr>
        <p:spPr>
          <a:xfrm flipV="1">
            <a:off x="1202847" y="3926064"/>
            <a:ext cx="884877" cy="693441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>
            <a:stCxn id="21" idx="0"/>
            <a:endCxn id="17" idx="3"/>
          </p:cNvCxnSpPr>
          <p:nvPr/>
        </p:nvCxnSpPr>
        <p:spPr>
          <a:xfrm flipV="1">
            <a:off x="1220849" y="3845891"/>
            <a:ext cx="2171844" cy="773614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>
            <a:stCxn id="21" idx="0"/>
            <a:endCxn id="16" idx="2"/>
          </p:cNvCxnSpPr>
          <p:nvPr/>
        </p:nvCxnSpPr>
        <p:spPr>
          <a:xfrm flipV="1">
            <a:off x="1220849" y="2645031"/>
            <a:ext cx="5511391" cy="1974474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20 CuadroTexto"/>
          <p:cNvSpPr txBox="1"/>
          <p:nvPr/>
        </p:nvSpPr>
        <p:spPr>
          <a:xfrm>
            <a:off x="196888" y="4619505"/>
            <a:ext cx="2047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smtClean="0"/>
              <a:t>Axial-vector</a:t>
            </a:r>
            <a:endParaRPr lang="es-MX" sz="2800"/>
          </a:p>
        </p:txBody>
      </p:sp>
      <p:sp>
        <p:nvSpPr>
          <p:cNvPr id="22" name="21 Rectángulo"/>
          <p:cNvSpPr/>
          <p:nvPr/>
        </p:nvSpPr>
        <p:spPr>
          <a:xfrm>
            <a:off x="268896" y="4619505"/>
            <a:ext cx="1867902" cy="52322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3" name="22 CuadroTexto"/>
          <p:cNvSpPr txBox="1"/>
          <p:nvPr/>
        </p:nvSpPr>
        <p:spPr>
          <a:xfrm>
            <a:off x="3059832" y="4982756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smtClean="0"/>
              <a:t>Desacoplamiento</a:t>
            </a:r>
            <a:endParaRPr lang="es-MX" sz="2800"/>
          </a:p>
        </p:txBody>
      </p:sp>
      <p:sp>
        <p:nvSpPr>
          <p:cNvPr id="24" name="23 Elipse"/>
          <p:cNvSpPr/>
          <p:nvPr/>
        </p:nvSpPr>
        <p:spPr>
          <a:xfrm>
            <a:off x="3779912" y="2894929"/>
            <a:ext cx="1224136" cy="569072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5" name="24 Elipse"/>
          <p:cNvSpPr/>
          <p:nvPr/>
        </p:nvSpPr>
        <p:spPr>
          <a:xfrm>
            <a:off x="6107798" y="3866435"/>
            <a:ext cx="1224136" cy="569072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33 CuadroTexto"/>
          <p:cNvSpPr txBox="1"/>
          <p:nvPr/>
        </p:nvSpPr>
        <p:spPr>
          <a:xfrm>
            <a:off x="29129" y="4404061"/>
            <a:ext cx="23834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smtClean="0"/>
              <a:t>Términos </a:t>
            </a:r>
          </a:p>
          <a:p>
            <a:pPr algn="ctr"/>
            <a:r>
              <a:rPr lang="es-MX" sz="2800" smtClean="0"/>
              <a:t>No-locales</a:t>
            </a:r>
            <a:endParaRPr lang="es-MX" sz="2800"/>
          </a:p>
        </p:txBody>
      </p:sp>
      <p:sp>
        <p:nvSpPr>
          <p:cNvPr id="35" name="34 Rectángulo"/>
          <p:cNvSpPr/>
          <p:nvPr/>
        </p:nvSpPr>
        <p:spPr>
          <a:xfrm>
            <a:off x="326351" y="4472336"/>
            <a:ext cx="1740566" cy="82489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38" name="37 Conector recto de flecha"/>
          <p:cNvCxnSpPr>
            <a:stCxn id="35" idx="0"/>
            <a:endCxn id="24" idx="3"/>
          </p:cNvCxnSpPr>
          <p:nvPr/>
        </p:nvCxnSpPr>
        <p:spPr>
          <a:xfrm flipV="1">
            <a:off x="1196634" y="3380662"/>
            <a:ext cx="2762549" cy="1091674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Conector recto de flecha"/>
          <p:cNvCxnSpPr>
            <a:stCxn id="35" idx="0"/>
          </p:cNvCxnSpPr>
          <p:nvPr/>
        </p:nvCxnSpPr>
        <p:spPr>
          <a:xfrm flipV="1">
            <a:off x="1196634" y="4146294"/>
            <a:ext cx="4887534" cy="326042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21" name="Picture 3" descr="D:\Documents and Settings\CHAMPHYS\Mis documentos\Downloads\CodeCogsEqn (3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2504" y="5851625"/>
            <a:ext cx="2314575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22" name="Picture 4" descr="D:\Documents and Settings\CHAMPHYS\Mis documentos\Downloads\CodeCogsEqn (4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485" y="5851625"/>
            <a:ext cx="238125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527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500"/>
                            </p:stCondLst>
                            <p:childTnLst>
                              <p:par>
                                <p:cTn id="1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4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3" grpId="0"/>
      <p:bldP spid="13" grpId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21" grpId="0"/>
      <p:bldP spid="21" grpId="1"/>
      <p:bldP spid="22" grpId="0" animBg="1"/>
      <p:bldP spid="22" grpId="1" animBg="1"/>
      <p:bldP spid="23" grpId="0"/>
      <p:bldP spid="24" grpId="0" animBg="1"/>
      <p:bldP spid="24" grpId="1" animBg="1"/>
      <p:bldP spid="25" grpId="0" animBg="1"/>
      <p:bldP spid="25" grpId="1" animBg="1"/>
      <p:bldP spid="34" grpId="0"/>
      <p:bldP spid="34" grpId="1"/>
      <p:bldP spid="35" grpId="0" animBg="1"/>
      <p:bldP spid="3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D:\Documents and Settings\CHAMPHYS\Mis documentos\Downloads\CodeCogsEq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675" y="2060848"/>
            <a:ext cx="5962650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Documents and Settings\CHAMPHYS\Mis documentos\Downloads\CodeCogsEqn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" y="4470240"/>
            <a:ext cx="6896100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1007604" y="4309283"/>
            <a:ext cx="7128792" cy="2160240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1" name="10 Rectángulo"/>
          <p:cNvSpPr/>
          <p:nvPr/>
        </p:nvSpPr>
        <p:spPr>
          <a:xfrm>
            <a:off x="0" y="124082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T-WGTI: Canal vectorial desacoplado</a:t>
            </a:r>
          </a:p>
        </p:txBody>
      </p:sp>
      <p:sp>
        <p:nvSpPr>
          <p:cNvPr id="12" name="11 Elipse"/>
          <p:cNvSpPr/>
          <p:nvPr/>
        </p:nvSpPr>
        <p:spPr>
          <a:xfrm>
            <a:off x="5796136" y="2434751"/>
            <a:ext cx="1224136" cy="569072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12 Elipse"/>
          <p:cNvSpPr/>
          <p:nvPr/>
        </p:nvSpPr>
        <p:spPr>
          <a:xfrm>
            <a:off x="6147333" y="3429000"/>
            <a:ext cx="1224136" cy="569072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14" name="13 Conector recto de flecha"/>
          <p:cNvCxnSpPr>
            <a:stCxn id="9" idx="0"/>
            <a:endCxn id="12" idx="3"/>
          </p:cNvCxnSpPr>
          <p:nvPr/>
        </p:nvCxnSpPr>
        <p:spPr>
          <a:xfrm flipV="1">
            <a:off x="4572000" y="2920484"/>
            <a:ext cx="1403407" cy="1388799"/>
          </a:xfrm>
          <a:prstGeom prst="straightConnector1">
            <a:avLst/>
          </a:prstGeom>
          <a:ln w="508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>
            <a:stCxn id="9" idx="0"/>
          </p:cNvCxnSpPr>
          <p:nvPr/>
        </p:nvCxnSpPr>
        <p:spPr>
          <a:xfrm flipV="1">
            <a:off x="4572000" y="3789040"/>
            <a:ext cx="1575333" cy="520243"/>
          </a:xfrm>
          <a:prstGeom prst="straightConnector1">
            <a:avLst/>
          </a:prstGeom>
          <a:ln w="508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19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111" y="4317578"/>
            <a:ext cx="4033775" cy="337229"/>
          </a:xfrm>
          <a:prstGeom prst="rect">
            <a:avLst/>
          </a:prstGeom>
        </p:spPr>
      </p:pic>
      <p:pic>
        <p:nvPicPr>
          <p:cNvPr id="21" name="20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434" y="4869160"/>
            <a:ext cx="4629132" cy="903091"/>
          </a:xfrm>
          <a:prstGeom prst="rect">
            <a:avLst/>
          </a:prstGeom>
        </p:spPr>
      </p:pic>
      <p:pic>
        <p:nvPicPr>
          <p:cNvPr id="22" name="21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034" y="5837942"/>
            <a:ext cx="4845928" cy="949271"/>
          </a:xfrm>
          <a:prstGeom prst="rect">
            <a:avLst/>
          </a:prstGeom>
        </p:spPr>
      </p:pic>
      <p:sp>
        <p:nvSpPr>
          <p:cNvPr id="23" name="22 Elipse"/>
          <p:cNvSpPr/>
          <p:nvPr/>
        </p:nvSpPr>
        <p:spPr>
          <a:xfrm>
            <a:off x="2318455" y="1988840"/>
            <a:ext cx="1224136" cy="4774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4" name="23 Conector recto de flecha"/>
          <p:cNvCxnSpPr/>
          <p:nvPr/>
        </p:nvCxnSpPr>
        <p:spPr>
          <a:xfrm flipH="1" flipV="1">
            <a:off x="2951820" y="3441849"/>
            <a:ext cx="576064" cy="76892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24 Elipse"/>
          <p:cNvSpPr/>
          <p:nvPr/>
        </p:nvSpPr>
        <p:spPr>
          <a:xfrm>
            <a:off x="2375756" y="2934171"/>
            <a:ext cx="1152128" cy="50767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26" name="25 Conector recto de flecha"/>
          <p:cNvCxnSpPr>
            <a:stCxn id="27" idx="0"/>
            <a:endCxn id="23" idx="5"/>
          </p:cNvCxnSpPr>
          <p:nvPr/>
        </p:nvCxnSpPr>
        <p:spPr>
          <a:xfrm flipH="1" flipV="1">
            <a:off x="3363320" y="2396365"/>
            <a:ext cx="1226683" cy="182125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Rectángulo"/>
          <p:cNvSpPr/>
          <p:nvPr/>
        </p:nvSpPr>
        <p:spPr>
          <a:xfrm>
            <a:off x="2519773" y="4217623"/>
            <a:ext cx="4140460" cy="5371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57263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2" grpId="0" animBg="1"/>
      <p:bldP spid="12" grpId="1" animBg="1"/>
      <p:bldP spid="13" grpId="0" animBg="1"/>
      <p:bldP spid="13" grpId="1" animBg="1"/>
      <p:bldP spid="23" grpId="0" animBg="1"/>
      <p:bldP spid="25" grpId="0" animBg="1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124082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Taos Masivas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170" name="Picture 2" descr="D:\Documents and Settings\CHAMPHYS\Mis documentos\Downloads\CodeCogsEqn (9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493506"/>
            <a:ext cx="5400675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D:\Documents and Settings\CHAMPHYS\Mis documentos\Downloads\CodeCogsEqn (8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625219"/>
            <a:ext cx="63912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1884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124082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Taos No-Masivas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171" name="Picture 3" descr="D:\Documents and Settings\CHAMPHYS\Mis documentos\Downloads\CodeCogsEqn (6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012" y="3995221"/>
            <a:ext cx="5934075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D:\Documents and Settings\CHAMPHYS\Mis documentos\Downloads\CodeCogsEqn (5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4012" y="1263251"/>
            <a:ext cx="5895975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6876256" y="5661248"/>
            <a:ext cx="1924000" cy="95410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2800" smtClean="0">
                <a:solidFill>
                  <a:srgbClr val="C00000"/>
                </a:solidFill>
                <a:latin typeface="Arial Rounded MT Bold" pitchFamily="34" charset="0"/>
              </a:rPr>
              <a:t>No-pert.</a:t>
            </a:r>
          </a:p>
          <a:p>
            <a:pPr algn="ctr"/>
            <a:r>
              <a:rPr lang="es-MX" sz="2800" smtClean="0">
                <a:solidFill>
                  <a:srgbClr val="C00000"/>
                </a:solidFill>
                <a:latin typeface="Arial Rounded MT Bold" pitchFamily="34" charset="0"/>
              </a:rPr>
              <a:t>Y’s = ¿¿??</a:t>
            </a:r>
            <a:endParaRPr lang="es-MX" sz="2800" dirty="0">
              <a:solidFill>
                <a:srgbClr val="C00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12288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>
            <a:off x="5940152" y="5154894"/>
            <a:ext cx="1944216" cy="578362"/>
          </a:xfrm>
          <a:prstGeom prst="rect">
            <a:avLst/>
          </a:prstGeom>
          <a:solidFill>
            <a:schemeClr val="tx1"/>
          </a:solidFill>
          <a:ln w="38100"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00B050"/>
              </a:solidFill>
            </a:endParaRPr>
          </a:p>
        </p:txBody>
      </p:sp>
      <p:sp>
        <p:nvSpPr>
          <p:cNvPr id="24" name="23 Rectángulo"/>
          <p:cNvSpPr/>
          <p:nvPr/>
        </p:nvSpPr>
        <p:spPr>
          <a:xfrm>
            <a:off x="1535615" y="2413812"/>
            <a:ext cx="6348753" cy="2455347"/>
          </a:xfrm>
          <a:prstGeom prst="rect">
            <a:avLst/>
          </a:prstGeom>
          <a:solidFill>
            <a:schemeClr val="tx1"/>
          </a:solidFill>
          <a:ln w="38100"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1 Título"/>
          <p:cNvSpPr txBox="1">
            <a:spLocks/>
          </p:cNvSpPr>
          <p:nvPr/>
        </p:nvSpPr>
        <p:spPr>
          <a:xfrm>
            <a:off x="0" y="1"/>
            <a:ext cx="9144000" cy="9087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MX" smtClean="0">
                <a:solidFill>
                  <a:schemeClr val="bg1"/>
                </a:solidFill>
              </a:rPr>
              <a:t>MR tions</a:t>
            </a:r>
            <a:endParaRPr lang="es-MX">
              <a:solidFill>
                <a:schemeClr val="bg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150" y="1196752"/>
            <a:ext cx="2171700" cy="923925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205" y="2527397"/>
            <a:ext cx="5832648" cy="665048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207" y="3467847"/>
            <a:ext cx="3067145" cy="402864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3931995"/>
            <a:ext cx="2185510" cy="785086"/>
          </a:xfrm>
          <a:prstGeom prst="rect">
            <a:avLst/>
          </a:prstGeom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092670"/>
            <a:ext cx="4067175" cy="74295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475" y="6019233"/>
            <a:ext cx="5040560" cy="574516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778" y="3478779"/>
            <a:ext cx="381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276" y="5292695"/>
            <a:ext cx="1743075" cy="342900"/>
          </a:xfrm>
          <a:prstGeom prst="rect">
            <a:avLst/>
          </a:prstGeom>
        </p:spPr>
      </p:pic>
      <p:sp>
        <p:nvSpPr>
          <p:cNvPr id="14" name="13 Rectángulo"/>
          <p:cNvSpPr/>
          <p:nvPr/>
        </p:nvSpPr>
        <p:spPr>
          <a:xfrm>
            <a:off x="0" y="124082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Restricciones MR sobre Y’s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763714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0" y="124082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Observaciones finales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79512" y="1073546"/>
            <a:ext cx="878497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smtClean="0">
                <a:latin typeface="Arial Rounded MT Bold" pitchFamily="34" charset="0"/>
              </a:rPr>
              <a:t>La constricción de este ansatz no-perturbativo tiene efectos medibles en física hadrónica. Por ejemplo, el enigma de la diferencia de masas entre estados de paridad opuesta: para los mesones </a:t>
            </a:r>
            <a:r>
              <a:rPr lang="es-MX" sz="2800" i="1" smtClean="0">
                <a:latin typeface="Arial Rounded MT Bold" pitchFamily="34" charset="0"/>
              </a:rPr>
              <a:t>a</a:t>
            </a:r>
            <a:r>
              <a:rPr lang="es-MX" sz="1600" i="1" smtClean="0">
                <a:latin typeface="Arial Rounded MT Bold" pitchFamily="34" charset="0"/>
              </a:rPr>
              <a:t>1</a:t>
            </a:r>
            <a:r>
              <a:rPr lang="es-MX" sz="2800" smtClean="0">
                <a:latin typeface="Arial Rounded MT Bold" pitchFamily="34" charset="0"/>
              </a:rPr>
              <a:t> y </a:t>
            </a:r>
            <a:r>
              <a:rPr lang="es-MX" sz="2800" i="1" smtClean="0">
                <a:latin typeface="Arial Rounded MT Bold" pitchFamily="34" charset="0"/>
              </a:rPr>
              <a:t>rho</a:t>
            </a:r>
            <a:r>
              <a:rPr lang="es-MX" sz="2800" smtClean="0">
                <a:latin typeface="Arial Rounded MT Bold" pitchFamily="34" charset="0"/>
              </a:rPr>
              <a:t>: </a:t>
            </a:r>
            <a:r>
              <a:rPr lang="es-MX" sz="2800" i="1" smtClean="0">
                <a:latin typeface="Arial Rounded MT Bold" pitchFamily="34" charset="0"/>
              </a:rPr>
              <a:t>1230-770=455 MeV</a:t>
            </a:r>
            <a:r>
              <a:rPr lang="es-MX" sz="2800">
                <a:latin typeface="Arial Rounded MT Bold" pitchFamily="34" charset="0"/>
              </a:rPr>
              <a:t>. (</a:t>
            </a:r>
            <a:r>
              <a:rPr lang="es-MX" sz="2800" smtClean="0">
                <a:latin typeface="Arial Rounded MT Bold" pitchFamily="34" charset="0"/>
              </a:rPr>
              <a:t>experim.)</a:t>
            </a:r>
          </a:p>
          <a:p>
            <a:pPr algn="just"/>
            <a:endParaRPr lang="es-MX" sz="2800">
              <a:latin typeface="Arial Rounded MT Bold" pitchFamily="34" charset="0"/>
            </a:endParaRPr>
          </a:p>
          <a:p>
            <a:pPr algn="just"/>
            <a:r>
              <a:rPr lang="es-MX" sz="2800" smtClean="0">
                <a:latin typeface="Arial Rounded MT Bold" pitchFamily="34" charset="0"/>
              </a:rPr>
              <a:t>Ni la aproximación </a:t>
            </a:r>
            <a:r>
              <a:rPr lang="es-MX" sz="2800" i="1" smtClean="0">
                <a:latin typeface="Arial Rounded MT Bold" pitchFamily="34" charset="0"/>
              </a:rPr>
              <a:t>raimbow-ladder</a:t>
            </a:r>
            <a:r>
              <a:rPr lang="es-MX" sz="2800" smtClean="0">
                <a:latin typeface="Arial Rounded MT Bold" pitchFamily="34" charset="0"/>
              </a:rPr>
              <a:t>, ni el vértice </a:t>
            </a:r>
            <a:r>
              <a:rPr lang="es-MX" sz="2800" i="1" smtClean="0">
                <a:latin typeface="Arial Rounded MT Bold" pitchFamily="34" charset="0"/>
              </a:rPr>
              <a:t>Ball-Chiu</a:t>
            </a:r>
            <a:r>
              <a:rPr lang="es-MX" sz="2800" smtClean="0">
                <a:latin typeface="Arial Rounded MT Bold" pitchFamily="34" charset="0"/>
              </a:rPr>
              <a:t>, pueden explicar con presición esta diferencia.</a:t>
            </a:r>
          </a:p>
          <a:p>
            <a:pPr algn="just"/>
            <a:endParaRPr lang="es-MX" sz="2800">
              <a:latin typeface="Arial Rounded MT Bold" pitchFamily="34" charset="0"/>
            </a:endParaRPr>
          </a:p>
          <a:p>
            <a:pPr algn="just"/>
            <a:r>
              <a:rPr lang="es-MX" sz="2800" smtClean="0">
                <a:latin typeface="Arial Rounded MT Bold" pitchFamily="34" charset="0"/>
              </a:rPr>
              <a:t>Implementar vértices más sofisticados: La invarianza de norma, T-WGTI, MR, etc…, impone fuertes restricciones sobre el ansatz.</a:t>
            </a:r>
          </a:p>
        </p:txBody>
      </p:sp>
    </p:spTree>
    <p:extLst>
      <p:ext uri="{BB962C8B-B14F-4D97-AF65-F5344CB8AC3E}">
        <p14:creationId xmlns:p14="http://schemas.microsoft.com/office/powerpoint/2010/main" val="2982069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051720" y="3155484"/>
            <a:ext cx="518457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s-ES" sz="9600" b="1" cap="all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Gracias</a:t>
            </a:r>
            <a:endParaRPr lang="es-ES" sz="96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10420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5778130"/>
            <a:ext cx="4871028" cy="949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03" y="3944131"/>
            <a:ext cx="2343522" cy="796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Rectángulo"/>
          <p:cNvSpPr/>
          <p:nvPr/>
        </p:nvSpPr>
        <p:spPr>
          <a:xfrm>
            <a:off x="0" y="124082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Idea general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4751088" y="4039964"/>
            <a:ext cx="7429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smtClean="0">
                <a:solidFill>
                  <a:schemeClr val="bg1"/>
                </a:solidFill>
                <a:latin typeface="Arial Rounded MT Bold" pitchFamily="34" charset="0"/>
              </a:rPr>
              <a:t>MR</a:t>
            </a:r>
            <a:endParaRPr lang="es-MX" sz="2800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892" y="1295850"/>
            <a:ext cx="6516216" cy="1818027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5868" y="1583882"/>
            <a:ext cx="432048" cy="432048"/>
          </a:xfrm>
          <a:prstGeom prst="rect">
            <a:avLst/>
          </a:prstGeom>
        </p:spPr>
      </p:pic>
      <p:sp>
        <p:nvSpPr>
          <p:cNvPr id="5" name="4 Elipse"/>
          <p:cNvSpPr/>
          <p:nvPr/>
        </p:nvSpPr>
        <p:spPr>
          <a:xfrm>
            <a:off x="1835696" y="2204863"/>
            <a:ext cx="504056" cy="1080121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9" name="8 Conector recto de flecha"/>
          <p:cNvCxnSpPr/>
          <p:nvPr/>
        </p:nvCxnSpPr>
        <p:spPr>
          <a:xfrm>
            <a:off x="2087723" y="3284984"/>
            <a:ext cx="1" cy="576064"/>
          </a:xfrm>
          <a:prstGeom prst="straightConnector1">
            <a:avLst/>
          </a:prstGeom>
          <a:ln w="317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Elipse"/>
          <p:cNvSpPr/>
          <p:nvPr/>
        </p:nvSpPr>
        <p:spPr>
          <a:xfrm>
            <a:off x="755576" y="3861047"/>
            <a:ext cx="2743746" cy="918211"/>
          </a:xfrm>
          <a:prstGeom prst="ellipse">
            <a:avLst/>
          </a:prstGeom>
          <a:noFill/>
          <a:ln w="317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6" name="15 CuadroTexto"/>
          <p:cNvSpPr txBox="1"/>
          <p:nvPr/>
        </p:nvSpPr>
        <p:spPr>
          <a:xfrm>
            <a:off x="5651165" y="4031705"/>
            <a:ext cx="7429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>
                <a:solidFill>
                  <a:schemeClr val="bg1"/>
                </a:solidFill>
                <a:latin typeface="Arial Rounded MT Bold" pitchFamily="34" charset="0"/>
                <a:ea typeface="Cambria Math"/>
              </a:rPr>
              <a:t>⇒</a:t>
            </a:r>
            <a:endParaRPr lang="es-MX" sz="2800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521" y="3882673"/>
            <a:ext cx="2581275" cy="88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17 CuadroTexto"/>
          <p:cNvSpPr txBox="1"/>
          <p:nvPr/>
        </p:nvSpPr>
        <p:spPr>
          <a:xfrm>
            <a:off x="179512" y="5085184"/>
            <a:ext cx="57143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smtClean="0">
                <a:solidFill>
                  <a:schemeClr val="bg1"/>
                </a:solidFill>
                <a:latin typeface="Arial Rounded MT Bold" pitchFamily="34" charset="0"/>
              </a:rPr>
              <a:t>Aproximación Leading. Log. </a:t>
            </a:r>
            <a:endParaRPr lang="es-MX" sz="2800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6309134" y="3871911"/>
            <a:ext cx="2702047" cy="907347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4" name="23 CuadroTexto"/>
          <p:cNvSpPr txBox="1"/>
          <p:nvPr/>
        </p:nvSpPr>
        <p:spPr>
          <a:xfrm>
            <a:off x="5948077" y="5929089"/>
            <a:ext cx="7429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smtClean="0">
                <a:solidFill>
                  <a:schemeClr val="bg1"/>
                </a:solidFill>
                <a:latin typeface="Arial Rounded MT Bold" pitchFamily="34" charset="0"/>
              </a:rPr>
              <a:t>PT</a:t>
            </a:r>
            <a:endParaRPr lang="es-MX" sz="2800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6751584" y="5929089"/>
            <a:ext cx="7429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>
                <a:solidFill>
                  <a:schemeClr val="bg1"/>
                </a:solidFill>
                <a:latin typeface="Arial Rounded MT Bold" pitchFamily="34" charset="0"/>
                <a:ea typeface="Cambria Math"/>
              </a:rPr>
              <a:t>⇒</a:t>
            </a:r>
            <a:endParaRPr lang="es-MX" sz="2800" dirty="0">
              <a:solidFill>
                <a:schemeClr val="bg1"/>
              </a:solidFill>
              <a:latin typeface="Arial Rounded MT Bold" pitchFamily="34" charset="0"/>
            </a:endParaRPr>
          </a:p>
        </p:txBody>
      </p:sp>
      <p:sp>
        <p:nvSpPr>
          <p:cNvPr id="28" name="27 Rectángulo"/>
          <p:cNvSpPr/>
          <p:nvPr/>
        </p:nvSpPr>
        <p:spPr>
          <a:xfrm>
            <a:off x="7300478" y="5757615"/>
            <a:ext cx="1145041" cy="875998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9" name="28 CuadroTexto"/>
          <p:cNvSpPr txBox="1"/>
          <p:nvPr/>
        </p:nvSpPr>
        <p:spPr>
          <a:xfrm>
            <a:off x="7236296" y="523142"/>
            <a:ext cx="1967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smtClean="0">
                <a:solidFill>
                  <a:srgbClr val="C00000"/>
                </a:solidFill>
                <a:latin typeface="Arial Rounded MT Bold" pitchFamily="34" charset="0"/>
              </a:rPr>
              <a:t>Quenched</a:t>
            </a:r>
            <a:endParaRPr lang="es-MX" sz="2800" dirty="0">
              <a:solidFill>
                <a:srgbClr val="C00000"/>
              </a:solidFill>
              <a:latin typeface="Arial Rounded MT Bold" pitchFamily="34" charset="0"/>
            </a:endParaRPr>
          </a:p>
        </p:txBody>
      </p:sp>
      <p:cxnSp>
        <p:nvCxnSpPr>
          <p:cNvPr id="19" name="18 Conector recto de flecha"/>
          <p:cNvCxnSpPr>
            <a:stCxn id="29" idx="2"/>
          </p:cNvCxnSpPr>
          <p:nvPr/>
        </p:nvCxnSpPr>
        <p:spPr>
          <a:xfrm flipH="1">
            <a:off x="6777916" y="1046362"/>
            <a:ext cx="1441935" cy="654446"/>
          </a:xfrm>
          <a:prstGeom prst="straightConnector1">
            <a:avLst/>
          </a:prstGeom>
          <a:ln w="317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399" y="5871611"/>
            <a:ext cx="895350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2546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6" presetClass="exit" presetSubtype="32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1" grpId="0" animBg="1"/>
      <p:bldP spid="16" grpId="0"/>
      <p:bldP spid="18" grpId="0"/>
      <p:bldP spid="14" grpId="0" animBg="1"/>
      <p:bldP spid="24" grpId="0"/>
      <p:bldP spid="25" grpId="0"/>
      <p:bldP spid="28" grpId="0" animBg="1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0" y="124082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Introducción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49358" y="1124744"/>
            <a:ext cx="87849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smtClean="0">
                <a:latin typeface="Arial Rounded MT Bold" pitchFamily="34" charset="0"/>
              </a:rPr>
              <a:t>Las </a:t>
            </a:r>
            <a:r>
              <a:rPr lang="es-MX" sz="2800" i="1" smtClean="0">
                <a:latin typeface="Arial Rounded MT Bold" pitchFamily="34" charset="0"/>
              </a:rPr>
              <a:t>teorías de norma </a:t>
            </a:r>
            <a:r>
              <a:rPr lang="es-MX" sz="2800" smtClean="0">
                <a:latin typeface="Arial Rounded MT Bold" pitchFamily="34" charset="0"/>
              </a:rPr>
              <a:t>han sido piedra angular en la descripción del mundo físico a un nivel fundamental.  Su gran éxito  recae principalmente en el régimen  perturbativo. </a:t>
            </a:r>
            <a:endParaRPr lang="es-MX" sz="2800" i="1" dirty="0">
              <a:latin typeface="Arial Rounded MT Bold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8138" y="4077072"/>
            <a:ext cx="5219700" cy="942975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0000" endA="300" endPos="55000" dir="5400000" sy="-100000" algn="bl" rotWithShape="0"/>
          </a:effectLst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149358" y="5589240"/>
            <a:ext cx="72368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s-MX" sz="2800" smtClean="0">
                <a:latin typeface="Arial Rounded MT Bold" pitchFamily="34" charset="0"/>
              </a:rPr>
              <a:t>QED y QCD describen el mundo real.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s-MX" sz="2800" smtClean="0">
                <a:latin typeface="Arial Rounded MT Bold" pitchFamily="34" charset="0"/>
              </a:rPr>
              <a:t>Son teorías renormalizables.</a:t>
            </a:r>
            <a:endParaRPr lang="es-MX" sz="2800" dirty="0">
              <a:latin typeface="Arial Rounded MT Bold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49358" y="3212976"/>
            <a:ext cx="3990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smtClean="0">
                <a:solidFill>
                  <a:srgbClr val="FFC000"/>
                </a:solidFill>
                <a:latin typeface="Arial Rounded MT Bold" pitchFamily="34" charset="0"/>
              </a:rPr>
              <a:t>Principio de norma:</a:t>
            </a:r>
            <a:endParaRPr lang="es-MX" sz="2800" i="1" dirty="0">
              <a:solidFill>
                <a:srgbClr val="FFC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576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0" y="124082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Invarianza de norma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49358" y="1212510"/>
            <a:ext cx="1182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smtClean="0">
                <a:solidFill>
                  <a:srgbClr val="FFC000"/>
                </a:solidFill>
                <a:latin typeface="Arial Rounded MT Bold" pitchFamily="34" charset="0"/>
              </a:rPr>
              <a:t>QED:</a:t>
            </a:r>
            <a:endParaRPr lang="es-MX" sz="2800" i="1" dirty="0">
              <a:solidFill>
                <a:srgbClr val="FFC000"/>
              </a:solidFill>
              <a:latin typeface="Arial Rounded MT Bold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695843" y="1212510"/>
            <a:ext cx="42484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smtClean="0">
                <a:latin typeface="Arial Rounded MT Bold" pitchFamily="34" charset="0"/>
              </a:rPr>
              <a:t>Identidad de </a:t>
            </a:r>
          </a:p>
          <a:p>
            <a:pPr algn="just"/>
            <a:r>
              <a:rPr lang="es-MX" sz="2800" smtClean="0">
                <a:latin typeface="Arial Rounded MT Bold" pitchFamily="34" charset="0"/>
              </a:rPr>
              <a:t>Ward-Green-Takahashi</a:t>
            </a:r>
          </a:p>
          <a:p>
            <a:pPr algn="just"/>
            <a:r>
              <a:rPr lang="es-MX" sz="2800" smtClean="0">
                <a:latin typeface="Arial Rounded MT Bold" pitchFamily="34" charset="0"/>
              </a:rPr>
              <a:t>(WGTI)</a:t>
            </a:r>
            <a:endParaRPr lang="es-MX" sz="2800" dirty="0">
              <a:latin typeface="Arial Rounded MT Bold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49358" y="2865187"/>
            <a:ext cx="1182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smtClean="0">
                <a:solidFill>
                  <a:srgbClr val="FFC000"/>
                </a:solidFill>
                <a:latin typeface="Arial Rounded MT Bold" pitchFamily="34" charset="0"/>
              </a:rPr>
              <a:t>QCD:</a:t>
            </a:r>
            <a:endParaRPr lang="es-MX" sz="2800" i="1" dirty="0">
              <a:solidFill>
                <a:srgbClr val="FFC000"/>
              </a:solidFill>
              <a:latin typeface="Arial Rounded MT Bold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695843" y="2865187"/>
            <a:ext cx="42484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smtClean="0">
                <a:latin typeface="Arial Rounded MT Bold" pitchFamily="34" charset="0"/>
              </a:rPr>
              <a:t>Identidad de </a:t>
            </a:r>
          </a:p>
          <a:p>
            <a:pPr algn="just"/>
            <a:r>
              <a:rPr lang="es-MX" sz="2800" smtClean="0">
                <a:latin typeface="Arial Rounded MT Bold" pitchFamily="34" charset="0"/>
              </a:rPr>
              <a:t>Ward-Slavnov-Taylor</a:t>
            </a:r>
          </a:p>
          <a:p>
            <a:pPr algn="just"/>
            <a:r>
              <a:rPr lang="es-MX" sz="2800" smtClean="0">
                <a:latin typeface="Arial Rounded MT Bold" pitchFamily="34" charset="0"/>
              </a:rPr>
              <a:t>(WSTI)</a:t>
            </a:r>
            <a:endParaRPr lang="es-MX" sz="2800" dirty="0">
              <a:latin typeface="Arial Rounded MT Bold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156176" y="1628800"/>
            <a:ext cx="2771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smtClean="0">
                <a:solidFill>
                  <a:srgbClr val="FF0000"/>
                </a:solidFill>
                <a:latin typeface="Arial Rounded MT Bold" pitchFamily="34" charset="0"/>
              </a:rPr>
              <a:t>Relaciones no-perturbativas entre las funciones de Green.</a:t>
            </a:r>
            <a:endParaRPr lang="es-MX" sz="2800" dirty="0">
              <a:latin typeface="Arial Rounded MT Bold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26225" y="4636888"/>
            <a:ext cx="57721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smtClean="0">
                <a:latin typeface="Arial Rounded MT Bold" pitchFamily="34" charset="0"/>
              </a:rPr>
              <a:t>Transfromaciones de Landau-Khalatnikov-Fradkin (LKFT’s)</a:t>
            </a:r>
            <a:endParaRPr lang="es-MX" sz="2800" i="1" dirty="0">
              <a:latin typeface="Arial Rounded MT Bold" pitchFamily="34" charset="0"/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5543600" y="4421443"/>
            <a:ext cx="3600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smtClean="0">
                <a:solidFill>
                  <a:srgbClr val="FF0000"/>
                </a:solidFill>
                <a:latin typeface="Arial Rounded MT Bold" pitchFamily="34" charset="0"/>
              </a:rPr>
              <a:t>Funciones de Green en diferentes normas</a:t>
            </a:r>
            <a:endParaRPr lang="es-MX" sz="2800" dirty="0">
              <a:latin typeface="Arial Rounded MT Bold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149358" y="5862467"/>
            <a:ext cx="89946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smtClean="0">
                <a:solidFill>
                  <a:srgbClr val="00B050"/>
                </a:solidFill>
                <a:latin typeface="Arial Rounded MT Bold" pitchFamily="34" charset="0"/>
              </a:rPr>
              <a:t>Consecuencias de las LKFT´s: Renormalizabilidad Multiplicativa (MR) del propagador fermiónico.</a:t>
            </a:r>
            <a:endParaRPr lang="es-MX" sz="28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246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0" y="124082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Teorías de norma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49358" y="1628800"/>
            <a:ext cx="878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smtClean="0">
                <a:latin typeface="Arial Rounded MT Bold" pitchFamily="34" charset="0"/>
              </a:rPr>
              <a:t>En el régimen no-perturbativo de QCD, dos fenómenos emergen:</a:t>
            </a:r>
            <a:endParaRPr lang="es-MX" sz="2800" i="1" dirty="0">
              <a:latin typeface="Arial Rounded MT Bold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830146" y="3284984"/>
            <a:ext cx="74837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s-MX" sz="2800" smtClean="0">
                <a:latin typeface="Arial Rounded MT Bold" pitchFamily="34" charset="0"/>
              </a:rPr>
              <a:t>Confinamiento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s-MX" sz="2800" smtClean="0">
                <a:latin typeface="Arial Rounded MT Bold" pitchFamily="34" charset="0"/>
              </a:rPr>
              <a:t>Generación Dinámica de Masas (DCSB)</a:t>
            </a:r>
            <a:endParaRPr lang="es-MX" sz="2800" dirty="0">
              <a:latin typeface="Arial Rounded MT Bold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79512" y="4941168"/>
            <a:ext cx="87849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smtClean="0">
                <a:latin typeface="Arial Rounded MT Bold" pitchFamily="34" charset="0"/>
              </a:rPr>
              <a:t>Para entender estos fenómenos, es necesario implementar técnicas no-perturbativas: Lattice QCD, </a:t>
            </a:r>
            <a:r>
              <a:rPr lang="es-MX" sz="2800" smtClean="0">
                <a:solidFill>
                  <a:srgbClr val="FFC000"/>
                </a:solidFill>
                <a:latin typeface="Arial Rounded MT Bold" pitchFamily="34" charset="0"/>
              </a:rPr>
              <a:t>Ecuaciones de Schwinger-Dyson (SDEs)</a:t>
            </a:r>
            <a:r>
              <a:rPr lang="es-MX" sz="2800" smtClean="0">
                <a:latin typeface="Arial Rounded MT Bold" pitchFamily="34" charset="0"/>
              </a:rPr>
              <a:t>,…</a:t>
            </a:r>
            <a:endParaRPr lang="es-MX" sz="2800" i="1" dirty="0"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757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0" y="124082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Ecuaciones de Schwinger-Dyson (DSE)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79512" y="2348880"/>
            <a:ext cx="87849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s-MX" sz="2800" smtClean="0">
                <a:latin typeface="Arial Rounded MT Bold" pitchFamily="34" charset="0"/>
              </a:rPr>
              <a:t>Ecuaciones fundamentales de cualquier QFT.</a:t>
            </a:r>
          </a:p>
          <a:p>
            <a:pPr algn="just"/>
            <a:endParaRPr lang="es-MX" sz="2800" smtClean="0">
              <a:latin typeface="Arial Rounded MT Bold" pitchFamily="34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s-MX" sz="2800" smtClean="0">
                <a:latin typeface="Arial Rounded MT Bold" pitchFamily="34" charset="0"/>
              </a:rPr>
              <a:t>Conjunto infinito de ecuaciones integrales acopladas. Relacionan funciones de Green de </a:t>
            </a:r>
            <a:r>
              <a:rPr lang="es-MX" sz="2800" i="1" smtClean="0">
                <a:latin typeface="Arial Rounded MT Bold" pitchFamily="34" charset="0"/>
              </a:rPr>
              <a:t>n</a:t>
            </a:r>
            <a:r>
              <a:rPr lang="es-MX" sz="2800" smtClean="0">
                <a:latin typeface="Arial Rounded MT Bold" pitchFamily="34" charset="0"/>
              </a:rPr>
              <a:t>-puntos con func. de Green de </a:t>
            </a:r>
            <a:r>
              <a:rPr lang="es-MX" sz="2800" i="1" smtClean="0">
                <a:latin typeface="Arial Rounded MT Bold" pitchFamily="34" charset="0"/>
              </a:rPr>
              <a:t>(n+1)</a:t>
            </a:r>
            <a:r>
              <a:rPr lang="es-MX" sz="2800" smtClean="0">
                <a:latin typeface="Arial Rounded MT Bold" pitchFamily="34" charset="0"/>
              </a:rPr>
              <a:t>-puntos. </a:t>
            </a:r>
          </a:p>
          <a:p>
            <a:pPr algn="just"/>
            <a:endParaRPr lang="es-MX" sz="2800" smtClean="0">
              <a:latin typeface="Arial Rounded MT Bold" pitchFamily="34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s-MX" sz="2800" smtClean="0">
                <a:latin typeface="Arial Rounded MT Bold" pitchFamily="34" charset="0"/>
              </a:rPr>
              <a:t>Derivación independiente del acoplamiento.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s-MX" sz="2800">
              <a:latin typeface="Arial Rounded MT Bold" pitchFamily="34" charset="0"/>
            </a:endParaRPr>
          </a:p>
          <a:p>
            <a:pPr marL="457200" indent="-457200" algn="just">
              <a:buFont typeface="Wingdings" pitchFamily="2" charset="2"/>
              <a:buChar char="Ø"/>
            </a:pPr>
            <a:r>
              <a:rPr lang="es-MX" sz="2800" smtClean="0">
                <a:latin typeface="Arial Rounded MT Bold" pitchFamily="34" charset="0"/>
              </a:rPr>
              <a:t>Adecuadas para el estudio de QCD.</a:t>
            </a:r>
          </a:p>
        </p:txBody>
      </p:sp>
      <p:sp>
        <p:nvSpPr>
          <p:cNvPr id="13" name="12 CuadroTexto"/>
          <p:cNvSpPr txBox="1"/>
          <p:nvPr/>
        </p:nvSpPr>
        <p:spPr>
          <a:xfrm rot="1956343">
            <a:off x="539551" y="2604077"/>
            <a:ext cx="8064896" cy="21852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7200" smtClean="0">
                <a:solidFill>
                  <a:srgbClr val="FF0000"/>
                </a:solidFill>
                <a:latin typeface="Arial Rounded MT Bold" pitchFamily="34" charset="0"/>
              </a:rPr>
              <a:t>INTRATABLES</a:t>
            </a:r>
          </a:p>
          <a:p>
            <a:pPr algn="ctr"/>
            <a:r>
              <a:rPr lang="es-MX" sz="3200" smtClean="0">
                <a:solidFill>
                  <a:srgbClr val="FF0000"/>
                </a:solidFill>
                <a:latin typeface="Arial Rounded MT Bold" pitchFamily="34" charset="0"/>
              </a:rPr>
              <a:t>En el régimen no-perturbativo</a:t>
            </a:r>
          </a:p>
          <a:p>
            <a:pPr algn="ctr"/>
            <a:r>
              <a:rPr lang="es-MX" sz="3200" smtClean="0">
                <a:solidFill>
                  <a:srgbClr val="FF0000"/>
                </a:solidFill>
                <a:latin typeface="Arial Rounded MT Bold" pitchFamily="34" charset="0"/>
              </a:rPr>
              <a:t>(Si no se truncan)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692" y="1340768"/>
            <a:ext cx="5544616" cy="485536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scene3d>
            <a:camera prst="perspectiveAbove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3007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4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4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3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31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912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 bldLvl="5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0" y="124082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SDEs no-perturbativas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79512" y="1340768"/>
            <a:ext cx="878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smtClean="0">
                <a:latin typeface="Arial Rounded MT Bold" pitchFamily="34" charset="0"/>
              </a:rPr>
              <a:t>En el régimen no-perturbativo, las SDEs se truncan a nivel de los propagadores: </a:t>
            </a: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489861"/>
            <a:ext cx="6228184" cy="1253632"/>
          </a:xfrm>
          <a:prstGeom prst="rect">
            <a:avLst/>
          </a:prstGeom>
          <a:effectLst>
            <a:reflection blurRad="6350" stA="50000" endA="300" endPos="55500" dist="101600" dir="5400000" sy="-100000" algn="bl" rotWithShape="0"/>
          </a:effectLst>
          <a:scene3d>
            <a:camera prst="perspectiveHeroicExtremeLeftFacing"/>
            <a:lightRig rig="threePt" dir="t"/>
          </a:scene3d>
          <a:sp3d>
            <a:bevelT w="165100" prst="coolSlant"/>
          </a:sp3d>
        </p:spPr>
      </p:pic>
      <p:sp>
        <p:nvSpPr>
          <p:cNvPr id="10" name="9 CuadroTexto"/>
          <p:cNvSpPr txBox="1"/>
          <p:nvPr/>
        </p:nvSpPr>
        <p:spPr>
          <a:xfrm>
            <a:off x="2555776" y="2708920"/>
            <a:ext cx="6229200" cy="523220"/>
          </a:xfrm>
          <a:prstGeom prst="rect">
            <a:avLst/>
          </a:prstGeom>
          <a:noFill/>
          <a:scene3d>
            <a:camera prst="perspectiveHeroicExtremeLeftFacing">
              <a:rot lat="487347" lon="1320000" rev="18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s-MX" sz="2800" smtClean="0">
                <a:solidFill>
                  <a:srgbClr val="FFC000"/>
                </a:solidFill>
                <a:latin typeface="Arial Rounded MT Bold" pitchFamily="34" charset="0"/>
              </a:rPr>
              <a:t>SDE para el propagador del quark</a:t>
            </a:r>
          </a:p>
        </p:txBody>
      </p:sp>
      <p:pic>
        <p:nvPicPr>
          <p:cNvPr id="9" name="8 Imagen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15" y="4217518"/>
            <a:ext cx="467995" cy="467995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11" name="10 CuadroTexto"/>
          <p:cNvSpPr txBox="1"/>
          <p:nvPr/>
        </p:nvSpPr>
        <p:spPr>
          <a:xfrm>
            <a:off x="323528" y="4077072"/>
            <a:ext cx="216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smtClean="0">
                <a:solidFill>
                  <a:schemeClr val="bg1"/>
                </a:solidFill>
              </a:rPr>
              <a:t>S</a:t>
            </a:r>
            <a:endParaRPr lang="es-MX" sz="3600">
              <a:solidFill>
                <a:schemeClr val="bg1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869977" y="4095119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smtClean="0">
                <a:latin typeface="Arial Rounded MT Bold" pitchFamily="34" charset="0"/>
              </a:rPr>
              <a:t>Prop. Completo del quark</a:t>
            </a:r>
            <a:endParaRPr lang="es-MX" sz="1600"/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085" y="4776516"/>
            <a:ext cx="720080" cy="720080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15" name="14 CuadroTexto"/>
          <p:cNvSpPr txBox="1"/>
          <p:nvPr/>
        </p:nvSpPr>
        <p:spPr>
          <a:xfrm>
            <a:off x="1835696" y="4725144"/>
            <a:ext cx="332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dirty="0" smtClean="0">
                <a:solidFill>
                  <a:schemeClr val="bg1"/>
                </a:solidFill>
                <a:latin typeface="Mathematica1" pitchFamily="2" charset="2"/>
              </a:rPr>
              <a:t>Δ</a:t>
            </a:r>
            <a:endParaRPr lang="es-MX" sz="3600" dirty="0">
              <a:solidFill>
                <a:schemeClr val="bg1"/>
              </a:solidFill>
              <a:latin typeface="Mathematica1" pitchFamily="2" charset="2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086511" y="4954782"/>
            <a:ext cx="613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solidFill>
                  <a:schemeClr val="bg1"/>
                </a:solidFill>
                <a:latin typeface="Mathematica1" pitchFamily="2" charset="2"/>
              </a:rPr>
              <a:t>μν</a:t>
            </a:r>
            <a:endParaRPr lang="es-MX" sz="2400" dirty="0">
              <a:solidFill>
                <a:schemeClr val="bg1"/>
              </a:solidFill>
              <a:latin typeface="Mathematica1" pitchFamily="2" charset="2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2724381" y="4738374"/>
            <a:ext cx="21104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smtClean="0">
                <a:latin typeface="Arial Rounded MT Bold" pitchFamily="34" charset="0"/>
              </a:rPr>
              <a:t>Prop. Completo del gluón</a:t>
            </a:r>
            <a:endParaRPr lang="es-MX" sz="2000"/>
          </a:p>
        </p:txBody>
      </p:sp>
      <p:pic>
        <p:nvPicPr>
          <p:cNvPr id="20" name="19 Imagen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5517232"/>
            <a:ext cx="895918" cy="895918"/>
          </a:xfrm>
          <a:prstGeom prst="rect">
            <a:avLst/>
          </a:prstGeom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22" name="21 CuadroTexto"/>
          <p:cNvSpPr txBox="1"/>
          <p:nvPr/>
        </p:nvSpPr>
        <p:spPr>
          <a:xfrm>
            <a:off x="4211960" y="5517232"/>
            <a:ext cx="3323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dirty="0" smtClean="0">
                <a:solidFill>
                  <a:schemeClr val="bg1"/>
                </a:solidFill>
                <a:latin typeface="Mathematica1" pitchFamily="2" charset="2"/>
              </a:rPr>
              <a:t>Γ</a:t>
            </a:r>
            <a:endParaRPr lang="es-MX" sz="5400" dirty="0">
              <a:solidFill>
                <a:schemeClr val="bg1"/>
              </a:solidFill>
              <a:latin typeface="Mathematica1" pitchFamily="2" charset="2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4573291" y="5499990"/>
            <a:ext cx="5679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dirty="0" smtClean="0">
                <a:solidFill>
                  <a:schemeClr val="bg1"/>
                </a:solidFill>
                <a:latin typeface="Mathematica1" pitchFamily="2" charset="2"/>
              </a:rPr>
              <a:t>μ</a:t>
            </a:r>
            <a:endParaRPr lang="es-MX" sz="3600" dirty="0">
              <a:solidFill>
                <a:schemeClr val="bg1"/>
              </a:solidFill>
              <a:latin typeface="Mathematica1" pitchFamily="2" charset="2"/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5141234" y="5552706"/>
            <a:ext cx="3895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smtClean="0">
                <a:latin typeface="Arial Rounded MT Bold" pitchFamily="34" charset="0"/>
              </a:rPr>
              <a:t>Vértice quark-gluón Completo</a:t>
            </a:r>
            <a:endParaRPr lang="es-MX" sz="2800"/>
          </a:p>
        </p:txBody>
      </p:sp>
      <p:sp>
        <p:nvSpPr>
          <p:cNvPr id="26" name="25 CuadroTexto"/>
          <p:cNvSpPr txBox="1"/>
          <p:nvPr/>
        </p:nvSpPr>
        <p:spPr>
          <a:xfrm>
            <a:off x="5220072" y="5500488"/>
            <a:ext cx="37444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smtClean="0">
                <a:solidFill>
                  <a:srgbClr val="92D050"/>
                </a:solidFill>
                <a:latin typeface="Arial Rounded MT Bold" pitchFamily="34" charset="0"/>
              </a:rPr>
              <a:t>ANSATZ </a:t>
            </a:r>
          </a:p>
          <a:p>
            <a:pPr algn="ctr"/>
            <a:r>
              <a:rPr lang="es-MX" sz="2800" smtClean="0">
                <a:solidFill>
                  <a:srgbClr val="92D050"/>
                </a:solidFill>
                <a:latin typeface="Arial Rounded MT Bold" pitchFamily="34" charset="0"/>
              </a:rPr>
              <a:t>NO-PERTURBATIVO</a:t>
            </a:r>
            <a:endParaRPr lang="es-MX" sz="2800">
              <a:solidFill>
                <a:srgbClr val="92D050"/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65299" y="5500488"/>
            <a:ext cx="2659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000" smtClean="0">
                <a:solidFill>
                  <a:srgbClr val="FF0000"/>
                </a:solidFill>
                <a:latin typeface="Arial Rounded MT Bold" pitchFamily="34" charset="0"/>
              </a:rPr>
              <a:t>Debe preservar las características de una QFT</a:t>
            </a:r>
            <a:endParaRPr lang="es-MX" sz="2000">
              <a:solidFill>
                <a:srgbClr val="FF0000"/>
              </a:solidFill>
            </a:endParaRPr>
          </a:p>
        </p:txBody>
      </p:sp>
      <p:sp>
        <p:nvSpPr>
          <p:cNvPr id="28" name="27 Rectángulo"/>
          <p:cNvSpPr/>
          <p:nvPr/>
        </p:nvSpPr>
        <p:spPr>
          <a:xfrm>
            <a:off x="3995936" y="5419439"/>
            <a:ext cx="5040560" cy="109970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cxnSp>
        <p:nvCxnSpPr>
          <p:cNvPr id="30" name="29 Conector recto de flecha"/>
          <p:cNvCxnSpPr/>
          <p:nvPr/>
        </p:nvCxnSpPr>
        <p:spPr>
          <a:xfrm>
            <a:off x="2814193" y="6029758"/>
            <a:ext cx="1109735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1 Imag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02" y="2820369"/>
            <a:ext cx="2816496" cy="765417"/>
          </a:xfrm>
          <a:prstGeom prst="rect">
            <a:avLst/>
          </a:prstGeom>
        </p:spPr>
      </p:pic>
      <p:sp>
        <p:nvSpPr>
          <p:cNvPr id="29" name="28 Rectángulo"/>
          <p:cNvSpPr/>
          <p:nvPr/>
        </p:nvSpPr>
        <p:spPr>
          <a:xfrm>
            <a:off x="78910" y="2789848"/>
            <a:ext cx="3041461" cy="92103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cxnSp>
        <p:nvCxnSpPr>
          <p:cNvPr id="31" name="30 Conector recto de flecha"/>
          <p:cNvCxnSpPr>
            <a:endCxn id="11" idx="0"/>
          </p:cNvCxnSpPr>
          <p:nvPr/>
        </p:nvCxnSpPr>
        <p:spPr>
          <a:xfrm>
            <a:off x="431540" y="3659610"/>
            <a:ext cx="0" cy="41746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2318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3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000"/>
                            </p:stCondLst>
                            <p:childTnLst>
                              <p:par>
                                <p:cTn id="9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6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6000"/>
                            </p:stCondLst>
                            <p:childTnLst>
                              <p:par>
                                <p:cTn id="1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5" grpId="0"/>
      <p:bldP spid="16" grpId="0"/>
      <p:bldP spid="17" grpId="0"/>
      <p:bldP spid="22" grpId="0"/>
      <p:bldP spid="23" grpId="0"/>
      <p:bldP spid="24" grpId="0"/>
      <p:bldP spid="24" grpId="1"/>
      <p:bldP spid="26" grpId="0"/>
      <p:bldP spid="27" grpId="0"/>
      <p:bldP spid="28" grpId="0" animBg="1"/>
      <p:bldP spid="29" grpId="0" animBg="1"/>
      <p:bldP spid="2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124082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Vértice fermión-bosón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772816"/>
            <a:ext cx="3622154" cy="3037728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0000" endA="300" endPos="55000" dir="5400000" sy="-100000" algn="bl" rotWithShape="0"/>
          </a:effectLst>
          <a:scene3d>
            <a:camera prst="perspectiveContrastingLeftFacing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9404" y="3067842"/>
            <a:ext cx="2619375" cy="447675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292" y="2236175"/>
            <a:ext cx="2133600" cy="447675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39" y="4694129"/>
            <a:ext cx="4352925" cy="1828800"/>
          </a:xfrm>
          <a:prstGeom prst="rect">
            <a:avLst/>
          </a:prstGeom>
        </p:spPr>
      </p:pic>
      <p:sp>
        <p:nvSpPr>
          <p:cNvPr id="11" name="10 CuadroTexto"/>
          <p:cNvSpPr txBox="1"/>
          <p:nvPr/>
        </p:nvSpPr>
        <p:spPr>
          <a:xfrm>
            <a:off x="899592" y="1257246"/>
            <a:ext cx="41722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smtClean="0">
                <a:latin typeface="Arial Rounded MT Bold" pitchFamily="34" charset="0"/>
              </a:rPr>
              <a:t>Estructura del vértice: 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179512" y="2198403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smtClean="0">
                <a:latin typeface="Arial Rounded MT Bold" pitchFamily="34" charset="0"/>
              </a:rPr>
              <a:t>Vectores: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79512" y="3030070"/>
            <a:ext cx="2349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smtClean="0">
                <a:latin typeface="Arial Rounded MT Bold" pitchFamily="34" charset="0"/>
              </a:rPr>
              <a:t>Escalares: </a:t>
            </a:r>
          </a:p>
        </p:txBody>
      </p:sp>
      <p:sp>
        <p:nvSpPr>
          <p:cNvPr id="14" name="13 CuadroTexto"/>
          <p:cNvSpPr txBox="1"/>
          <p:nvPr/>
        </p:nvSpPr>
        <p:spPr>
          <a:xfrm>
            <a:off x="1509570" y="3933056"/>
            <a:ext cx="2952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smtClean="0">
                <a:latin typeface="Arial Rounded MT Bold" pitchFamily="34" charset="0"/>
              </a:rPr>
              <a:t>12 estructuras: </a:t>
            </a:r>
          </a:p>
        </p:txBody>
      </p:sp>
    </p:spTree>
    <p:extLst>
      <p:ext uri="{BB962C8B-B14F-4D97-AF65-F5344CB8AC3E}">
        <p14:creationId xmlns:p14="http://schemas.microsoft.com/office/powerpoint/2010/main" val="17597362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0" y="124082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Vértice fermión-bosón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179512" y="1073546"/>
            <a:ext cx="878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smtClean="0">
                <a:latin typeface="Arial Rounded MT Bold" pitchFamily="34" charset="0"/>
              </a:rPr>
              <a:t>Requerimentos:</a:t>
            </a:r>
            <a:endParaRPr lang="es-MX" sz="2800" dirty="0">
              <a:latin typeface="Arial Rounded MT Bold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67415" y="1844824"/>
            <a:ext cx="87849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s-MX" sz="2800" smtClean="0">
                <a:latin typeface="Arial Rounded MT Bold" pitchFamily="34" charset="0"/>
              </a:rPr>
              <a:t>Satisfacer WGTI en QED (o WSTI en QCD).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s-MX" sz="2800" smtClean="0">
                <a:latin typeface="Arial Rounded MT Bold" pitchFamily="34" charset="0"/>
              </a:rPr>
              <a:t>Asegurar la invarianza local de norma.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s-MX" sz="2800" smtClean="0">
                <a:latin typeface="Arial Rounded MT Bold" pitchFamily="34" charset="0"/>
              </a:rPr>
              <a:t>Asegurar la renormalizabilidad multiplicativa (MR) del propagador fermiónico.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s-MX" sz="2800" smtClean="0">
                <a:latin typeface="Arial Rounded MT Bold" pitchFamily="34" charset="0"/>
              </a:rPr>
              <a:t>Reducirse a su expansión perturbativa en el límite de acoplamiento pequeño.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s-MX" sz="2800" smtClean="0">
                <a:latin typeface="Arial Rounded MT Bold" pitchFamily="34" charset="0"/>
              </a:rPr>
              <a:t>Tener las mismas propiedades de simetría que el vértice desnudo bajo C, P y T.</a:t>
            </a:r>
          </a:p>
          <a:p>
            <a:pPr marL="457200" indent="-457200" algn="just">
              <a:buFont typeface="Wingdings" pitchFamily="2" charset="2"/>
              <a:buChar char="Ø"/>
            </a:pPr>
            <a:r>
              <a:rPr lang="es-MX" sz="2800" smtClean="0">
                <a:latin typeface="Arial Rounded MT Bold" pitchFamily="34" charset="0"/>
              </a:rPr>
              <a:t>Ser libre de singularidades cinemáticas.</a:t>
            </a:r>
            <a:endParaRPr lang="es-MX" sz="2800" b="1" i="1" smtClean="0">
              <a:latin typeface="Arial Rounded MT Bold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67415" y="5683901"/>
            <a:ext cx="878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itchFamily="2" charset="2"/>
              <a:buChar char="Ø"/>
            </a:pPr>
            <a:r>
              <a:rPr lang="es-MX" sz="2800" smtClean="0">
                <a:solidFill>
                  <a:srgbClr val="FFC000"/>
                </a:solidFill>
                <a:latin typeface="Arial Rounded MT Bold" pitchFamily="34" charset="0"/>
              </a:rPr>
              <a:t>Satisfacer las </a:t>
            </a:r>
            <a:r>
              <a:rPr lang="es-MX" sz="2800" b="1" i="1" smtClean="0">
                <a:solidFill>
                  <a:srgbClr val="FFC000"/>
                </a:solidFill>
                <a:latin typeface="Arial Rounded MT Bold" pitchFamily="34" charset="0"/>
              </a:rPr>
              <a:t>identidades transversas de Ward</a:t>
            </a:r>
            <a:r>
              <a:rPr lang="es-MX" sz="2800" smtClean="0">
                <a:solidFill>
                  <a:srgbClr val="FFC000"/>
                </a:solidFill>
                <a:latin typeface="Arial Rounded MT Bold" pitchFamily="34" charset="0"/>
              </a:rPr>
              <a:t> (T-WGTIs).</a:t>
            </a:r>
            <a:endParaRPr lang="es-MX" sz="2800" b="1" i="1" smtClean="0">
              <a:solidFill>
                <a:srgbClr val="FFC000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457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0" y="124082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Descomposición del vértice (QED)</a:t>
            </a:r>
            <a:endParaRPr lang="es-E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458" y="4159097"/>
            <a:ext cx="4508815" cy="376943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95" y="6154622"/>
            <a:ext cx="4860592" cy="453968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001" y="6165379"/>
            <a:ext cx="2464168" cy="432454"/>
          </a:xfrm>
          <a:prstGeom prst="rect">
            <a:avLst/>
          </a:prstGeom>
        </p:spPr>
      </p:pic>
      <p:sp>
        <p:nvSpPr>
          <p:cNvPr id="8" name="7 CuadroTexto"/>
          <p:cNvSpPr txBox="1"/>
          <p:nvPr/>
        </p:nvSpPr>
        <p:spPr>
          <a:xfrm>
            <a:off x="934270" y="5300572"/>
            <a:ext cx="3384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smtClean="0">
                <a:latin typeface="Arial Rounded MT Bold" pitchFamily="34" charset="0"/>
              </a:rPr>
              <a:t>Parte longitudinal:   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5552776" y="5300572"/>
            <a:ext cx="3242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smtClean="0">
                <a:latin typeface="Arial Rounded MT Bold" pitchFamily="34" charset="0"/>
              </a:rPr>
              <a:t>Parte transversa:   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792" y="2418656"/>
            <a:ext cx="4806603" cy="594364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0000" endA="300" endPos="90000" dir="5400000" sy="-100000" algn="bl" rotWithShape="0"/>
          </a:effectLst>
          <a:scene3d>
            <a:camera prst="perspectiveHeroicExtremeLeftFacing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13 CuadroTexto"/>
          <p:cNvSpPr txBox="1"/>
          <p:nvPr/>
        </p:nvSpPr>
        <p:spPr>
          <a:xfrm>
            <a:off x="424073" y="2134299"/>
            <a:ext cx="44768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smtClean="0">
                <a:latin typeface="Arial Rounded MT Bold" pitchFamily="34" charset="0"/>
              </a:rPr>
              <a:t>La WGTI nos permite descomponer al vértice de la siguiente manera:  </a:t>
            </a:r>
          </a:p>
        </p:txBody>
      </p:sp>
      <p:sp>
        <p:nvSpPr>
          <p:cNvPr id="15" name="14 CuadroTexto"/>
          <p:cNvSpPr txBox="1"/>
          <p:nvPr/>
        </p:nvSpPr>
        <p:spPr>
          <a:xfrm rot="181475">
            <a:off x="6041020" y="1870065"/>
            <a:ext cx="1800200" cy="523220"/>
          </a:xfrm>
          <a:prstGeom prst="rect">
            <a:avLst/>
          </a:prstGeom>
          <a:noFill/>
          <a:scene3d>
            <a:camera prst="perspectiveHeroicExtremeLeftFacing">
              <a:rot lat="487347" lon="1320000" rev="18000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s-MX" sz="2800" smtClean="0">
                <a:solidFill>
                  <a:srgbClr val="FFC000"/>
                </a:solidFill>
                <a:latin typeface="Arial Rounded MT Bold" pitchFamily="34" charset="0"/>
              </a:rPr>
              <a:t>WGTI:</a:t>
            </a:r>
          </a:p>
        </p:txBody>
      </p:sp>
      <p:sp>
        <p:nvSpPr>
          <p:cNvPr id="17" name="16 Rectángulo"/>
          <p:cNvSpPr/>
          <p:nvPr/>
        </p:nvSpPr>
        <p:spPr>
          <a:xfrm>
            <a:off x="132549" y="5323982"/>
            <a:ext cx="5059885" cy="14352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5602582" y="5323982"/>
            <a:ext cx="3143005" cy="143520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FF0000"/>
              </a:solidFill>
            </a:endParaRPr>
          </a:p>
        </p:txBody>
      </p:sp>
      <p:sp>
        <p:nvSpPr>
          <p:cNvPr id="19" name="18 Elipse"/>
          <p:cNvSpPr/>
          <p:nvPr/>
        </p:nvSpPr>
        <p:spPr>
          <a:xfrm>
            <a:off x="4182875" y="3987528"/>
            <a:ext cx="1369901" cy="7200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0" name="19 Elipse"/>
          <p:cNvSpPr/>
          <p:nvPr/>
        </p:nvSpPr>
        <p:spPr>
          <a:xfrm>
            <a:off x="5825889" y="4003557"/>
            <a:ext cx="1369901" cy="72008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21" name="20 Conector recto de flecha"/>
          <p:cNvCxnSpPr>
            <a:stCxn id="19" idx="4"/>
            <a:endCxn id="8" idx="0"/>
          </p:cNvCxnSpPr>
          <p:nvPr/>
        </p:nvCxnSpPr>
        <p:spPr>
          <a:xfrm flipH="1">
            <a:off x="2626459" y="4707608"/>
            <a:ext cx="2241367" cy="592964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>
            <a:stCxn id="20" idx="4"/>
            <a:endCxn id="18" idx="0"/>
          </p:cNvCxnSpPr>
          <p:nvPr/>
        </p:nvCxnSpPr>
        <p:spPr>
          <a:xfrm>
            <a:off x="6510840" y="4723637"/>
            <a:ext cx="663245" cy="600345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9144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7" grpId="0" animBg="1"/>
      <p:bldP spid="18" grpId="0" animBg="1"/>
      <p:bldP spid="19" grpId="0" animBg="1"/>
      <p:bldP spid="2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8240</TotalTime>
  <Words>658</Words>
  <Application>Microsoft Macintosh PowerPoint</Application>
  <PresentationFormat>On-screen Show (4:3)</PresentationFormat>
  <Paragraphs>107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Metro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CHAMPHYS_COMP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CHAMPHYS</dc:creator>
  <cp:lastModifiedBy>Arturo Fernandez Tellez</cp:lastModifiedBy>
  <cp:revision>235</cp:revision>
  <dcterms:created xsi:type="dcterms:W3CDTF">2015-10-19T04:59:44Z</dcterms:created>
  <dcterms:modified xsi:type="dcterms:W3CDTF">2016-05-24T20:47:36Z</dcterms:modified>
</cp:coreProperties>
</file>