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303" r:id="rId2"/>
    <p:sldId id="323" r:id="rId3"/>
    <p:sldId id="322" r:id="rId4"/>
    <p:sldId id="279" r:id="rId5"/>
    <p:sldId id="295" r:id="rId6"/>
    <p:sldId id="301" r:id="rId7"/>
    <p:sldId id="296" r:id="rId8"/>
    <p:sldId id="282" r:id="rId9"/>
    <p:sldId id="297" r:id="rId10"/>
    <p:sldId id="330" r:id="rId11"/>
    <p:sldId id="299" r:id="rId12"/>
    <p:sldId id="325" r:id="rId13"/>
    <p:sldId id="324" r:id="rId14"/>
    <p:sldId id="327" r:id="rId15"/>
    <p:sldId id="328" r:id="rId16"/>
    <p:sldId id="329" r:id="rId17"/>
    <p:sldId id="285" r:id="rId18"/>
    <p:sldId id="286" r:id="rId19"/>
    <p:sldId id="283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7" autoAdjust="0"/>
    <p:restoredTop sz="63445" autoAdjust="0"/>
  </p:normalViewPr>
  <p:slideViewPr>
    <p:cSldViewPr>
      <p:cViewPr>
        <p:scale>
          <a:sx n="227" d="100"/>
          <a:sy n="227" d="100"/>
        </p:scale>
        <p:origin x="2520" y="6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DC746-67AE-4E3F-984B-2BF2E46F414F}" type="datetimeFigureOut">
              <a:rPr lang="es-MX" smtClean="0"/>
              <a:t>5/24/16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662E-20C0-47E7-B4AD-67A63AADBF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290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6D9EE6-AA95-448A-8182-563D966995DC}" type="datetimeFigureOut">
              <a:rPr lang="es-MX" smtClean="0"/>
              <a:t>5/24/16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C233C37-F5AB-40E8-93D4-A0AE04C8FADE}" type="slidenum">
              <a:rPr lang="es-MX" smtClean="0"/>
              <a:t>‹#›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6" Type="http://schemas.openxmlformats.org/officeDocument/2006/relationships/image" Target="../media/image4.png"/><Relationship Id="rId7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9.png"/><Relationship Id="rId6" Type="http://schemas.microsoft.com/office/2007/relationships/hdphoto" Target="../media/hdphoto5.wdp"/><Relationship Id="rId7" Type="http://schemas.openxmlformats.org/officeDocument/2006/relationships/image" Target="../media/image10.png"/><Relationship Id="rId8" Type="http://schemas.microsoft.com/office/2007/relationships/hdphoto" Target="../media/hdphoto6.wdp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3636" y1="45666" x2="46061" y2="68047"/>
                        <a14:foregroundMark x1="53030" y1="71798" x2="57727" y2="59379"/>
                        <a14:foregroundMark x1="43485" y1="90556" x2="37273" y2="80078"/>
                        <a14:foregroundMark x1="57121" y1="86287" x2="69697" y2="76843"/>
                        <a14:foregroundMark x1="44394" y1="31695" x2="58030" y2="32988"/>
                        <a14:foregroundMark x1="64545" y1="36740" x2="66515" y2="34929"/>
                        <a14:foregroundMark x1="27424" y1="66106" x2="29697" y2="71281"/>
                        <a14:foregroundMark x1="53636" y1="79301" x2="61818" y2="74515"/>
                        <a14:foregroundMark x1="49242" y1="78008" x2="49242" y2="76067"/>
                        <a14:foregroundMark x1="71667" y1="42950" x2="71667" y2="42303"/>
                        <a14:foregroundMark x1="71667" y1="41397" x2="71667" y2="41397"/>
                        <a14:foregroundMark x1="21629" y1="94231" x2="21629" y2="94231"/>
                        <a14:foregroundMark x1="21348" y1="95673" x2="21348" y2="95673"/>
                        <a14:backgroundMark x1="78939" y1="77361" x2="80000" y2="77490"/>
                        <a14:backgroundMark x1="79242" y1="82018" x2="81364" y2="82018"/>
                        <a14:backgroundMark x1="18788" y1="77749" x2="17727" y2="77102"/>
                        <a14:backgroundMark x1="69545" y1="42044" x2="68939" y2="41138"/>
                        <a14:backgroundMark x1="28485" y1="41009" x2="28485" y2="41009"/>
                        <a14:backgroundMark x1="32121" y1="37387" x2="32121" y2="37387"/>
                        <a14:backgroundMark x1="31667" y1="39845" x2="31667" y2="39845"/>
                        <a14:backgroundMark x1="66667" y1="37128" x2="66667" y2="37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4" y="153606"/>
            <a:ext cx="1478302" cy="1731256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460" y1="75973" x2="8460" y2="75973"/>
                        <a14:foregroundMark x1="10491" y1="75296" x2="10491" y2="75296"/>
                        <a14:foregroundMark x1="17428" y1="75127" x2="17428" y2="75127"/>
                        <a14:foregroundMark x1="23181" y1="74958" x2="23181" y2="74958"/>
                        <a14:foregroundMark x1="26565" y1="75296" x2="26565" y2="75296"/>
                        <a14:foregroundMark x1="29611" y1="75127" x2="29611" y2="75127"/>
                        <a14:foregroundMark x1="32657" y1="75296" x2="32657" y2="75296"/>
                        <a14:foregroundMark x1="39594" y1="75804" x2="39594" y2="75804"/>
                        <a14:foregroundMark x1="42470" y1="76142" x2="42470" y2="76142"/>
                        <a14:foregroundMark x1="86464" y1="77157" x2="86464" y2="77157"/>
                        <a14:foregroundMark x1="79526" y1="77665" x2="79526" y2="77665"/>
                        <a14:foregroundMark x1="77327" y1="77157" x2="77327" y2="77157"/>
                        <a14:foregroundMark x1="73096" y1="76142" x2="73096" y2="76142"/>
                        <a14:foregroundMark x1="70220" y1="76650" x2="70220" y2="76650"/>
                        <a14:foregroundMark x1="65990" y1="76819" x2="65990" y2="76819"/>
                        <a14:foregroundMark x1="56514" y1="77327" x2="56514" y2="77327"/>
                        <a14:foregroundMark x1="58545" y1="76988" x2="58545" y2="76988"/>
                        <a14:foregroundMark x1="70389" y1="72250" x2="70389" y2="72250"/>
                        <a14:foregroundMark x1="18782" y1="85956" x2="18782" y2="85956"/>
                        <a14:foregroundMark x1="25042" y1="85618" x2="25042" y2="85618"/>
                        <a14:foregroundMark x1="33164" y1="85956" x2="33164" y2="85956"/>
                        <a14:foregroundMark x1="38579" y1="85787" x2="38579" y2="85787"/>
                        <a14:foregroundMark x1="41794" y1="85618" x2="41794" y2="85618"/>
                        <a14:foregroundMark x1="46701" y1="85448" x2="46701" y2="85448"/>
                        <a14:foregroundMark x1="54653" y1="85956" x2="54653" y2="85956"/>
                        <a14:foregroundMark x1="55330" y1="82234" x2="55330" y2="82234"/>
                        <a14:foregroundMark x1="18443" y1="93401" x2="18443" y2="93401"/>
                        <a14:foregroundMark x1="32149" y1="93570" x2="32149" y2="93570"/>
                        <a14:foregroundMark x1="47208" y1="93739" x2="47208" y2="93739"/>
                        <a14:foregroundMark x1="60745" y1="84264" x2="60745" y2="84264"/>
                        <a14:foregroundMark x1="64129" y1="84772" x2="64298" y2="84772"/>
                        <a14:foregroundMark x1="66328" y1="84941" x2="66328" y2="84941"/>
                        <a14:foregroundMark x1="72758" y1="86633" x2="72758" y2="86633"/>
                        <a14:foregroundMark x1="78511" y1="85110" x2="78511" y2="85110"/>
                        <a14:foregroundMark x1="75804" y1="93401" x2="75804" y2="93401"/>
                        <a14:foregroundMark x1="65144" y1="93739" x2="65144" y2="93739"/>
                        <a14:foregroundMark x1="17299" y1="78673" x2="17299" y2="78673"/>
                        <a14:foregroundMark x1="19194" y1="77014" x2="19194" y2="77014"/>
                        <a14:foregroundMark x1="18483" y1="74408" x2="18483" y2="74408"/>
                        <a14:foregroundMark x1="19431" y1="74171" x2="19431" y2="74171"/>
                        <a14:foregroundMark x1="22986" y1="77014" x2="22986" y2="77014"/>
                        <a14:foregroundMark x1="32701" y1="77962" x2="32701" y2="77962"/>
                        <a14:foregroundMark x1="36493" y1="75592" x2="36493" y2="75592"/>
                        <a14:foregroundMark x1="36493" y1="77014" x2="36493" y2="77014"/>
                        <a14:foregroundMark x1="36256" y1="78910" x2="36256" y2="78910"/>
                        <a14:foregroundMark x1="44313" y1="74171" x2="44313" y2="74171"/>
                        <a14:foregroundMark x1="46445" y1="74408" x2="46445" y2="74408"/>
                        <a14:foregroundMark x1="47867" y1="76066" x2="47867" y2="76066"/>
                        <a14:foregroundMark x1="47630" y1="77962" x2="47630" y2="77962"/>
                        <a14:foregroundMark x1="45972" y1="79384" x2="45972" y2="79384"/>
                        <a14:foregroundMark x1="52607" y1="75118" x2="52607" y2="75118"/>
                        <a14:foregroundMark x1="69905" y1="72749" x2="69905" y2="72749"/>
                        <a14:foregroundMark x1="74645" y1="74408" x2="74645" y2="74408"/>
                        <a14:foregroundMark x1="74645" y1="77014" x2="74645" y2="77014"/>
                        <a14:foregroundMark x1="75355" y1="78436" x2="75355" y2="78436"/>
                        <a14:foregroundMark x1="74171" y1="79858" x2="74171" y2="79858"/>
                        <a14:foregroundMark x1="80332" y1="74882" x2="80332" y2="74882"/>
                        <a14:foregroundMark x1="82464" y1="74408" x2="82464" y2="74408"/>
                        <a14:foregroundMark x1="80569" y1="79147" x2="80569" y2="79147"/>
                        <a14:foregroundMark x1="82227" y1="79858" x2="82227" y2="79858"/>
                        <a14:foregroundMark x1="83175" y1="79621" x2="83175" y2="79621"/>
                        <a14:foregroundMark x1="85308" y1="79384" x2="85308" y2="79384"/>
                        <a14:foregroundMark x1="89573" y1="78910" x2="89573" y2="78910"/>
                        <a14:foregroundMark x1="79147" y1="83649" x2="79147" y2="83649"/>
                        <a14:foregroundMark x1="80569" y1="83886" x2="80569" y2="83886"/>
                        <a14:foregroundMark x1="79858" y1="86493" x2="79858" y2="86493"/>
                        <a14:foregroundMark x1="80806" y1="88152" x2="80806" y2="88152"/>
                        <a14:foregroundMark x1="79384" y1="89336" x2="79384" y2="89336"/>
                        <a14:foregroundMark x1="78199" y1="88389" x2="78199" y2="88389"/>
                        <a14:foregroundMark x1="73934" y1="84123" x2="73934" y2="84123"/>
                        <a14:foregroundMark x1="76303" y1="88863" x2="76303" y2="88863"/>
                        <a14:foregroundMark x1="71801" y1="88152" x2="71801" y2="88152"/>
                        <a14:foregroundMark x1="68009" y1="83649" x2="68009" y2="83649"/>
                        <a14:foregroundMark x1="69668" y1="83649" x2="69668" y2="83649"/>
                        <a14:foregroundMark x1="65877" y1="86493" x2="65877" y2="86493"/>
                        <a14:foregroundMark x1="66351" y1="87678" x2="66351" y2="87678"/>
                        <a14:foregroundMark x1="68483" y1="89100" x2="68483" y2="89100"/>
                        <a14:foregroundMark x1="69905" y1="89100" x2="69905" y2="89100"/>
                        <a14:foregroundMark x1="63981" y1="86967" x2="63981" y2="86967"/>
                        <a14:foregroundMark x1="63981" y1="88389" x2="63981" y2="88389"/>
                        <a14:foregroundMark x1="55450" y1="84123" x2="55450" y2="84123"/>
                        <a14:foregroundMark x1="56635" y1="86019" x2="56635" y2="86019"/>
                        <a14:foregroundMark x1="58057" y1="88863" x2="58057" y2="88863"/>
                        <a14:foregroundMark x1="53555" y1="88152" x2="53555" y2="88152"/>
                        <a14:foregroundMark x1="51422" y1="87915" x2="51422" y2="87915"/>
                        <a14:foregroundMark x1="46445" y1="86967" x2="46445" y2="86967"/>
                        <a14:foregroundMark x1="45735" y1="88626" x2="45735" y2="88626"/>
                        <a14:foregroundMark x1="43128" y1="89100" x2="43128" y2="89100"/>
                        <a14:foregroundMark x1="36019" y1="88626" x2="36019" y2="88626"/>
                        <a14:foregroundMark x1="31754" y1="88626" x2="31754" y2="88626"/>
                        <a14:foregroundMark x1="29147" y1="85071" x2="29147" y2="85071"/>
                        <a14:foregroundMark x1="29621" y1="86967" x2="29621" y2="86967"/>
                        <a14:foregroundMark x1="29621" y1="88152" x2="29621" y2="88152"/>
                        <a14:foregroundMark x1="27251" y1="88152" x2="27251" y2="88152"/>
                        <a14:foregroundMark x1="24408" y1="87441" x2="24408" y2="87441"/>
                        <a14:foregroundMark x1="19431" y1="84360" x2="19431" y2="84360"/>
                        <a14:foregroundMark x1="16825" y1="84360" x2="16825" y2="84360"/>
                        <a14:foregroundMark x1="37915" y1="18246" x2="37915" y2="18246"/>
                        <a14:foregroundMark x1="41706" y1="16114" x2="41706" y2="16114"/>
                        <a14:foregroundMark x1="46209" y1="13981" x2="46209" y2="13981"/>
                        <a14:backgroundMark x1="87310" y1="77157" x2="87310" y2="77157"/>
                        <a14:backgroundMark x1="33841" y1="86294" x2="33841" y2="86294"/>
                        <a14:backgroundMark x1="55838" y1="86802" x2="55838" y2="86802"/>
                        <a14:backgroundMark x1="74450" y1="86633" x2="74450" y2="86633"/>
                        <a14:backgroundMark x1="64805" y1="90186" x2="64805" y2="8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93" y="85663"/>
            <a:ext cx="1751224" cy="1751224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06" b="32995" l="17090" r="42301">
                        <a14:foregroundMark x1="27580" y1="14552" x2="27580" y2="14552"/>
                        <a14:foregroundMark x1="22673" y1="16244" x2="22673" y2="16244"/>
                        <a14:foregroundMark x1="25000" y1="15064" x2="25000" y2="15064"/>
                        <a14:foregroundMark x1="19231" y1="20192" x2="19231" y2="20192"/>
                        <a14:foregroundMark x1="22436" y1="29808" x2="22436" y2="29808"/>
                        <a14:foregroundMark x1="21154" y1="27564" x2="21154" y2="27564"/>
                        <a14:foregroundMark x1="27244" y1="31090" x2="27244" y2="31090"/>
                        <a14:foregroundMark x1="32372" y1="30128" x2="32372" y2="30128"/>
                        <a14:foregroundMark x1="35897" y1="20192" x2="35897" y2="20192"/>
                        <a14:foregroundMark x1="35897" y1="23077" x2="35897" y2="23077"/>
                        <a14:foregroundMark x1="35256" y1="25321" x2="35256" y2="25321"/>
                        <a14:foregroundMark x1="34295" y1="27564" x2="34295" y2="27564"/>
                        <a14:foregroundMark x1="32372" y1="16346" x2="32372" y2="16346"/>
                        <a14:foregroundMark x1="34295" y1="18269" x2="34295" y2="1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4" y="218777"/>
            <a:ext cx="1296441" cy="1296441"/>
          </a:xfrm>
          <a:prstGeom prst="rect">
            <a:avLst/>
          </a:prstGeom>
        </p:spPr>
      </p:pic>
      <p:sp>
        <p:nvSpPr>
          <p:cNvPr id="37" name="36 Rectángulo"/>
          <p:cNvSpPr/>
          <p:nvPr/>
        </p:nvSpPr>
        <p:spPr>
          <a:xfrm>
            <a:off x="395536" y="2132856"/>
            <a:ext cx="862298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Identidades Transversas de Ward y el vértice fermión-bosón</a:t>
            </a:r>
            <a:endParaRPr lang="es-E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392208" y="234404"/>
            <a:ext cx="4704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smtClean="0">
                <a:latin typeface="French Script MT" pitchFamily="66" charset="0"/>
              </a:rPr>
              <a:t>XXX Reunión Anual</a:t>
            </a:r>
          </a:p>
          <a:p>
            <a:pPr algn="ctr"/>
            <a:r>
              <a:rPr lang="es-MX" sz="3200" smtClean="0">
                <a:latin typeface="French Script MT" pitchFamily="66" charset="0"/>
              </a:rPr>
              <a:t>División de Partículas y Campos</a:t>
            </a:r>
          </a:p>
          <a:p>
            <a:pPr algn="ctr"/>
            <a:r>
              <a:rPr lang="es-MX" sz="3200" smtClean="0">
                <a:latin typeface="French Script MT" pitchFamily="66" charset="0"/>
              </a:rPr>
              <a:t>23-25 de Mayo, 2016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747857" y="472514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solidFill>
                  <a:srgbClr val="92D050"/>
                </a:solidFill>
                <a:latin typeface="Brush Script MT" pitchFamily="66" charset="0"/>
              </a:rPr>
              <a:t>Luis Albino Fernández Rangel</a:t>
            </a:r>
            <a:endParaRPr lang="es-MX" sz="5400" dirty="0">
              <a:solidFill>
                <a:srgbClr val="92D050"/>
              </a:solidFill>
              <a:latin typeface="Brush Script MT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30002" y="5805264"/>
            <a:ext cx="6628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smtClean="0">
                <a:solidFill>
                  <a:schemeClr val="accent3">
                    <a:lumMod val="75000"/>
                  </a:schemeClr>
                </a:solidFill>
                <a:latin typeface="Brush Script MT" pitchFamily="66" charset="0"/>
              </a:rPr>
              <a:t>Asesor: Adnan Bashir</a:t>
            </a:r>
            <a:endParaRPr lang="es-MX" sz="4000" dirty="0">
              <a:solidFill>
                <a:schemeClr val="accent3">
                  <a:lumMod val="75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0" y="1844824"/>
            <a:ext cx="5507136" cy="107438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 longitudinal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5515" y="1084104"/>
            <a:ext cx="871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>
                <a:latin typeface="Arial Rounded MT Bold" pitchFamily="34" charset="0"/>
              </a:rPr>
              <a:t>La Identidad de WGT fija la parte longitudinal: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90896"/>
            <a:ext cx="3168353" cy="188274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1" y="3408195"/>
            <a:ext cx="3352581" cy="16349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0" y="5239536"/>
            <a:ext cx="2787757" cy="1141296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65258" y="1743524"/>
            <a:ext cx="5760640" cy="1276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88226" y="1904960"/>
            <a:ext cx="2088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>
                <a:solidFill>
                  <a:srgbClr val="FFC000"/>
                </a:solidFill>
                <a:latin typeface="Arial Rounded MT Bold" pitchFamily="34" charset="0"/>
              </a:rPr>
              <a:t>Vértice de </a:t>
            </a:r>
          </a:p>
          <a:p>
            <a:pPr algn="ctr"/>
            <a:r>
              <a:rPr lang="es-MX" sz="2800" smtClean="0">
                <a:solidFill>
                  <a:srgbClr val="FFC000"/>
                </a:solidFill>
                <a:latin typeface="Arial Rounded MT Bold" pitchFamily="34" charset="0"/>
              </a:rPr>
              <a:t>Ball-Chiu</a:t>
            </a:r>
            <a:endParaRPr lang="es-MX" sz="2800" i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4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412776"/>
            <a:ext cx="5544616" cy="108613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 transversa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76603" y="1317354"/>
            <a:ext cx="5760640" cy="12769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04150"/>
            <a:ext cx="5940209" cy="2770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8070" y="3592156"/>
            <a:ext cx="3575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smtClean="0">
                <a:solidFill>
                  <a:srgbClr val="FF0000"/>
                </a:solidFill>
                <a:latin typeface="Arial Rounded MT Bold" pitchFamily="34" charset="0"/>
              </a:rPr>
              <a:t>Factores de forma transversos desconocidos</a:t>
            </a:r>
            <a:endParaRPr lang="es-MX" sz="200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>
            <a:stCxn id="8" idx="0"/>
            <a:endCxn id="9" idx="4"/>
          </p:cNvCxnSpPr>
          <p:nvPr/>
        </p:nvCxnSpPr>
        <p:spPr>
          <a:xfrm flipV="1">
            <a:off x="2180877" y="2312655"/>
            <a:ext cx="2965741" cy="123516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37826" y="3547821"/>
            <a:ext cx="3486101" cy="8413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4137059" y="1592575"/>
            <a:ext cx="2019117" cy="72008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180631" y="4958679"/>
            <a:ext cx="4000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smtClean="0">
                <a:solidFill>
                  <a:srgbClr val="FF0000"/>
                </a:solidFill>
                <a:latin typeface="Arial Rounded MT Bold" pitchFamily="34" charset="0"/>
              </a:rPr>
              <a:t>En QCD los factores de forma son más complejos debido a la naturaleza no-abeliana de la teoría, y a la aparición de fantasmas</a:t>
            </a:r>
            <a:endParaRPr lang="es-MX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5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2408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Identidad Transversa de Ward-Green-Takahashi (T-WGTI)</a:t>
            </a:r>
          </a:p>
        </p:txBody>
      </p:sp>
      <p:pic>
        <p:nvPicPr>
          <p:cNvPr id="4098" name="Picture 2" descr="D:\Documents and Settings\CHAMPHYS\Mis documentos\Downloads\CodeCogsEqn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1988840"/>
            <a:ext cx="6600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1541450" y="1905560"/>
            <a:ext cx="1224136" cy="569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207011" y="1905560"/>
            <a:ext cx="1224136" cy="569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4644008" y="3861758"/>
            <a:ext cx="1224136" cy="569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9 Conector recto de flecha"/>
          <p:cNvCxnSpPr>
            <a:stCxn id="13" idx="0"/>
            <a:endCxn id="7" idx="4"/>
          </p:cNvCxnSpPr>
          <p:nvPr/>
        </p:nvCxnSpPr>
        <p:spPr>
          <a:xfrm flipV="1">
            <a:off x="1252167" y="2474632"/>
            <a:ext cx="901351" cy="21211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13" idx="0"/>
          </p:cNvCxnSpPr>
          <p:nvPr/>
        </p:nvCxnSpPr>
        <p:spPr>
          <a:xfrm flipV="1">
            <a:off x="1252167" y="2459054"/>
            <a:ext cx="2566912" cy="2136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13" idx="0"/>
          </p:cNvCxnSpPr>
          <p:nvPr/>
        </p:nvCxnSpPr>
        <p:spPr>
          <a:xfrm flipV="1">
            <a:off x="1252167" y="4146294"/>
            <a:ext cx="3391841" cy="449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04095" y="459580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/>
              <a:t>Vector</a:t>
            </a:r>
            <a:endParaRPr lang="es-MX" sz="2800"/>
          </a:p>
        </p:txBody>
      </p:sp>
      <p:sp>
        <p:nvSpPr>
          <p:cNvPr id="14" name="13 Rectángulo"/>
          <p:cNvSpPr/>
          <p:nvPr/>
        </p:nvSpPr>
        <p:spPr>
          <a:xfrm>
            <a:off x="676103" y="4604698"/>
            <a:ext cx="115212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1475656" y="3356992"/>
            <a:ext cx="1224136" cy="569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732240" y="2360495"/>
            <a:ext cx="1224136" cy="569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213422" y="3360158"/>
            <a:ext cx="1224136" cy="569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17 Conector recto de flecha"/>
          <p:cNvCxnSpPr>
            <a:stCxn id="22" idx="0"/>
            <a:endCxn id="15" idx="4"/>
          </p:cNvCxnSpPr>
          <p:nvPr/>
        </p:nvCxnSpPr>
        <p:spPr>
          <a:xfrm flipV="1">
            <a:off x="1202847" y="3926064"/>
            <a:ext cx="884877" cy="69344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21" idx="0"/>
            <a:endCxn id="17" idx="3"/>
          </p:cNvCxnSpPr>
          <p:nvPr/>
        </p:nvCxnSpPr>
        <p:spPr>
          <a:xfrm flipV="1">
            <a:off x="1220849" y="3845891"/>
            <a:ext cx="2171844" cy="7736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21" idx="0"/>
            <a:endCxn id="16" idx="2"/>
          </p:cNvCxnSpPr>
          <p:nvPr/>
        </p:nvCxnSpPr>
        <p:spPr>
          <a:xfrm flipV="1">
            <a:off x="1220849" y="2645031"/>
            <a:ext cx="5511391" cy="197447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96888" y="4619505"/>
            <a:ext cx="204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/>
              <a:t>Axial-vector</a:t>
            </a:r>
            <a:endParaRPr lang="es-MX" sz="2800"/>
          </a:p>
        </p:txBody>
      </p:sp>
      <p:sp>
        <p:nvSpPr>
          <p:cNvPr id="22" name="21 Rectángulo"/>
          <p:cNvSpPr/>
          <p:nvPr/>
        </p:nvSpPr>
        <p:spPr>
          <a:xfrm>
            <a:off x="268896" y="4619505"/>
            <a:ext cx="1867902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CuadroTexto"/>
          <p:cNvSpPr txBox="1"/>
          <p:nvPr/>
        </p:nvSpPr>
        <p:spPr>
          <a:xfrm>
            <a:off x="3059832" y="498275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/>
              <a:t>Desacoplamiento</a:t>
            </a:r>
            <a:endParaRPr lang="es-MX" sz="2800"/>
          </a:p>
        </p:txBody>
      </p:sp>
      <p:sp>
        <p:nvSpPr>
          <p:cNvPr id="24" name="23 Elipse"/>
          <p:cNvSpPr/>
          <p:nvPr/>
        </p:nvSpPr>
        <p:spPr>
          <a:xfrm>
            <a:off x="3779912" y="2894929"/>
            <a:ext cx="1224136" cy="56907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6107798" y="3866435"/>
            <a:ext cx="1224136" cy="56907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9129" y="4404061"/>
            <a:ext cx="2383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/>
              <a:t>Términos </a:t>
            </a:r>
          </a:p>
          <a:p>
            <a:pPr algn="ctr"/>
            <a:r>
              <a:rPr lang="es-MX" sz="2800" smtClean="0"/>
              <a:t>No-locales</a:t>
            </a:r>
            <a:endParaRPr lang="es-MX" sz="2800"/>
          </a:p>
        </p:txBody>
      </p:sp>
      <p:sp>
        <p:nvSpPr>
          <p:cNvPr id="35" name="34 Rectángulo"/>
          <p:cNvSpPr/>
          <p:nvPr/>
        </p:nvSpPr>
        <p:spPr>
          <a:xfrm>
            <a:off x="326351" y="4472336"/>
            <a:ext cx="1740566" cy="8248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8" name="37 Conector recto de flecha"/>
          <p:cNvCxnSpPr>
            <a:stCxn id="35" idx="0"/>
            <a:endCxn id="24" idx="3"/>
          </p:cNvCxnSpPr>
          <p:nvPr/>
        </p:nvCxnSpPr>
        <p:spPr>
          <a:xfrm flipV="1">
            <a:off x="1196634" y="3380662"/>
            <a:ext cx="2762549" cy="10916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35" idx="0"/>
          </p:cNvCxnSpPr>
          <p:nvPr/>
        </p:nvCxnSpPr>
        <p:spPr>
          <a:xfrm flipV="1">
            <a:off x="1196634" y="4146294"/>
            <a:ext cx="4887534" cy="3260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1" name="Picture 3" descr="D:\Documents and Settings\CHAMPHYS\Mis documentos\Downloads\CodeCogsEqn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04" y="5851625"/>
            <a:ext cx="23145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4" descr="D:\Documents and Settings\CHAMPHYS\Mis documentos\Downloads\CodeCogsEqn (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5" y="5851625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2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1" grpId="0"/>
      <p:bldP spid="21" grpId="1"/>
      <p:bldP spid="22" grpId="0" animBg="1"/>
      <p:bldP spid="22" grpId="1" animBg="1"/>
      <p:bldP spid="23" grpId="0"/>
      <p:bldP spid="24" grpId="0" animBg="1"/>
      <p:bldP spid="24" grpId="1" animBg="1"/>
      <p:bldP spid="25" grpId="0" animBg="1"/>
      <p:bldP spid="25" grpId="1" animBg="1"/>
      <p:bldP spid="34" grpId="0"/>
      <p:bldP spid="34" grpId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ocuments and Settings\CHAMPHYS\Mis documentos\Downloads\CodeCogsEq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060848"/>
            <a:ext cx="59626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ocuments and Settings\CHAMPHYS\Mis documentos\Downloads\CodeCogsEqn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470240"/>
            <a:ext cx="68961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007604" y="4309283"/>
            <a:ext cx="7128792" cy="21602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0" y="12408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T-WGTI: Canal vectorial desacoplado</a:t>
            </a:r>
          </a:p>
        </p:txBody>
      </p:sp>
      <p:sp>
        <p:nvSpPr>
          <p:cNvPr id="12" name="11 Elipse"/>
          <p:cNvSpPr/>
          <p:nvPr/>
        </p:nvSpPr>
        <p:spPr>
          <a:xfrm>
            <a:off x="5796136" y="2434751"/>
            <a:ext cx="1224136" cy="56907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6147333" y="3429000"/>
            <a:ext cx="1224136" cy="56907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13 Conector recto de flecha"/>
          <p:cNvCxnSpPr>
            <a:stCxn id="9" idx="0"/>
            <a:endCxn id="12" idx="3"/>
          </p:cNvCxnSpPr>
          <p:nvPr/>
        </p:nvCxnSpPr>
        <p:spPr>
          <a:xfrm flipV="1">
            <a:off x="4572000" y="2920484"/>
            <a:ext cx="1403407" cy="1388799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9" idx="0"/>
          </p:cNvCxnSpPr>
          <p:nvPr/>
        </p:nvCxnSpPr>
        <p:spPr>
          <a:xfrm flipV="1">
            <a:off x="4572000" y="3789040"/>
            <a:ext cx="1575333" cy="520243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11" y="4317578"/>
            <a:ext cx="4033775" cy="337229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34" y="4869160"/>
            <a:ext cx="4629132" cy="903091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34" y="5837942"/>
            <a:ext cx="4845928" cy="949271"/>
          </a:xfrm>
          <a:prstGeom prst="rect">
            <a:avLst/>
          </a:prstGeom>
        </p:spPr>
      </p:pic>
      <p:sp>
        <p:nvSpPr>
          <p:cNvPr id="23" name="22 Elipse"/>
          <p:cNvSpPr/>
          <p:nvPr/>
        </p:nvSpPr>
        <p:spPr>
          <a:xfrm>
            <a:off x="2318455" y="1988840"/>
            <a:ext cx="1224136" cy="477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 flipV="1">
            <a:off x="2951820" y="3441849"/>
            <a:ext cx="576064" cy="7689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Elipse"/>
          <p:cNvSpPr/>
          <p:nvPr/>
        </p:nvSpPr>
        <p:spPr>
          <a:xfrm>
            <a:off x="2375756" y="2934171"/>
            <a:ext cx="1152128" cy="507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25 Conector recto de flecha"/>
          <p:cNvCxnSpPr>
            <a:stCxn id="27" idx="0"/>
            <a:endCxn id="23" idx="5"/>
          </p:cNvCxnSpPr>
          <p:nvPr/>
        </p:nvCxnSpPr>
        <p:spPr>
          <a:xfrm flipH="1" flipV="1">
            <a:off x="3363320" y="2396365"/>
            <a:ext cx="1226683" cy="18212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2519773" y="4217623"/>
            <a:ext cx="4140460" cy="537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726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23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Taos Masivas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D:\Documents and Settings\CHAMPHYS\Mis documentos\Downloads\CodeCogsEqn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93506"/>
            <a:ext cx="54006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ocuments and Settings\CHAMPHYS\Mis documentos\Downloads\CodeCogsEqn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5219"/>
            <a:ext cx="63912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8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Taos No-Masivas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1" name="Picture 3" descr="D:\Documents and Settings\CHAMPHYS\Mis documentos\Downloads\CodeCogsEqn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3995221"/>
            <a:ext cx="59340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Documents and Settings\CHAMPHYS\Mis documentos\Downloads\CodeCogsEqn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1263251"/>
            <a:ext cx="58959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876256" y="5661248"/>
            <a:ext cx="1924000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>
                <a:solidFill>
                  <a:srgbClr val="C00000"/>
                </a:solidFill>
                <a:latin typeface="Arial Rounded MT Bold" pitchFamily="34" charset="0"/>
              </a:rPr>
              <a:t>No-pert.</a:t>
            </a:r>
          </a:p>
          <a:p>
            <a:pPr algn="ctr"/>
            <a:r>
              <a:rPr lang="es-MX" sz="2800" smtClean="0">
                <a:solidFill>
                  <a:srgbClr val="C00000"/>
                </a:solidFill>
                <a:latin typeface="Arial Rounded MT Bold" pitchFamily="34" charset="0"/>
              </a:rPr>
              <a:t>Y’s = ¿¿??</a:t>
            </a:r>
            <a:endParaRPr lang="es-MX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2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5940152" y="5154894"/>
            <a:ext cx="1944216" cy="578362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535615" y="2413812"/>
            <a:ext cx="6348753" cy="2455347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>
                <a:solidFill>
                  <a:schemeClr val="bg1"/>
                </a:solidFill>
              </a:rPr>
              <a:t>MR tions</a:t>
            </a:r>
            <a:endParaRPr lang="es-MX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196752"/>
            <a:ext cx="2171700" cy="9239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5" y="2527397"/>
            <a:ext cx="5832648" cy="66504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07" y="3467847"/>
            <a:ext cx="3067145" cy="40286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31995"/>
            <a:ext cx="2185510" cy="78508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2670"/>
            <a:ext cx="4067175" cy="7429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5" y="6019233"/>
            <a:ext cx="5040560" cy="5745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78" y="3478779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76" y="5292695"/>
            <a:ext cx="1743075" cy="34290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Restricciones MR sobre Y’s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637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Observaciones finales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9512" y="1073546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latin typeface="Arial Rounded MT Bold" pitchFamily="34" charset="0"/>
              </a:rPr>
              <a:t>La constricción de este ansatz no-perturbativo tiene efectos medibles en física hadrónica. Por ejemplo, el enigma de la diferencia de masas entre estados de paridad opuesta: para los mesones </a:t>
            </a:r>
            <a:r>
              <a:rPr lang="es-MX" sz="2800" i="1" smtClean="0">
                <a:latin typeface="Arial Rounded MT Bold" pitchFamily="34" charset="0"/>
              </a:rPr>
              <a:t>a</a:t>
            </a:r>
            <a:r>
              <a:rPr lang="es-MX" sz="1600" i="1" smtClean="0">
                <a:latin typeface="Arial Rounded MT Bold" pitchFamily="34" charset="0"/>
              </a:rPr>
              <a:t>1</a:t>
            </a:r>
            <a:r>
              <a:rPr lang="es-MX" sz="2800" smtClean="0">
                <a:latin typeface="Arial Rounded MT Bold" pitchFamily="34" charset="0"/>
              </a:rPr>
              <a:t> y </a:t>
            </a:r>
            <a:r>
              <a:rPr lang="es-MX" sz="2800" i="1" smtClean="0">
                <a:latin typeface="Arial Rounded MT Bold" pitchFamily="34" charset="0"/>
              </a:rPr>
              <a:t>rho</a:t>
            </a:r>
            <a:r>
              <a:rPr lang="es-MX" sz="2800" smtClean="0">
                <a:latin typeface="Arial Rounded MT Bold" pitchFamily="34" charset="0"/>
              </a:rPr>
              <a:t>: </a:t>
            </a:r>
            <a:r>
              <a:rPr lang="es-MX" sz="2800" i="1" smtClean="0">
                <a:latin typeface="Arial Rounded MT Bold" pitchFamily="34" charset="0"/>
              </a:rPr>
              <a:t>1230-770=455 MeV</a:t>
            </a:r>
            <a:r>
              <a:rPr lang="es-MX" sz="2800">
                <a:latin typeface="Arial Rounded MT Bold" pitchFamily="34" charset="0"/>
              </a:rPr>
              <a:t>. (</a:t>
            </a:r>
            <a:r>
              <a:rPr lang="es-MX" sz="2800" smtClean="0">
                <a:latin typeface="Arial Rounded MT Bold" pitchFamily="34" charset="0"/>
              </a:rPr>
              <a:t>experim.)</a:t>
            </a:r>
          </a:p>
          <a:p>
            <a:pPr algn="just"/>
            <a:endParaRPr lang="es-MX" sz="2800">
              <a:latin typeface="Arial Rounded MT Bold" pitchFamily="34" charset="0"/>
            </a:endParaRPr>
          </a:p>
          <a:p>
            <a:pPr algn="just"/>
            <a:r>
              <a:rPr lang="es-MX" sz="2800" smtClean="0">
                <a:latin typeface="Arial Rounded MT Bold" pitchFamily="34" charset="0"/>
              </a:rPr>
              <a:t>Ni la aproximación </a:t>
            </a:r>
            <a:r>
              <a:rPr lang="es-MX" sz="2800" i="1" smtClean="0">
                <a:latin typeface="Arial Rounded MT Bold" pitchFamily="34" charset="0"/>
              </a:rPr>
              <a:t>raimbow-ladder</a:t>
            </a:r>
            <a:r>
              <a:rPr lang="es-MX" sz="2800" smtClean="0">
                <a:latin typeface="Arial Rounded MT Bold" pitchFamily="34" charset="0"/>
              </a:rPr>
              <a:t>, ni el vértice </a:t>
            </a:r>
            <a:r>
              <a:rPr lang="es-MX" sz="2800" i="1" smtClean="0">
                <a:latin typeface="Arial Rounded MT Bold" pitchFamily="34" charset="0"/>
              </a:rPr>
              <a:t>Ball-Chiu</a:t>
            </a:r>
            <a:r>
              <a:rPr lang="es-MX" sz="2800" smtClean="0">
                <a:latin typeface="Arial Rounded MT Bold" pitchFamily="34" charset="0"/>
              </a:rPr>
              <a:t>, pueden explicar con presición esta diferencia.</a:t>
            </a:r>
          </a:p>
          <a:p>
            <a:pPr algn="just"/>
            <a:endParaRPr lang="es-MX" sz="2800">
              <a:latin typeface="Arial Rounded MT Bold" pitchFamily="34" charset="0"/>
            </a:endParaRPr>
          </a:p>
          <a:p>
            <a:pPr algn="just"/>
            <a:r>
              <a:rPr lang="es-MX" sz="2800" smtClean="0">
                <a:latin typeface="Arial Rounded MT Bold" pitchFamily="34" charset="0"/>
              </a:rPr>
              <a:t>Implementar vértices más sofisticados: La invarianza de norma, T-WGTI, MR, etc…, impone fuertes restricciones sobre el ansatz.</a:t>
            </a:r>
          </a:p>
        </p:txBody>
      </p:sp>
    </p:spTree>
    <p:extLst>
      <p:ext uri="{BB962C8B-B14F-4D97-AF65-F5344CB8AC3E}">
        <p14:creationId xmlns:p14="http://schemas.microsoft.com/office/powerpoint/2010/main" val="298206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51720" y="3155484"/>
            <a:ext cx="51845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endParaRPr lang="es-E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04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778130"/>
            <a:ext cx="4871028" cy="94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03" y="3944131"/>
            <a:ext cx="2343522" cy="79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Idea general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751088" y="4039964"/>
            <a:ext cx="74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solidFill>
                  <a:schemeClr val="bg1"/>
                </a:solidFill>
                <a:latin typeface="Arial Rounded MT Bold" pitchFamily="34" charset="0"/>
              </a:rPr>
              <a:t>MR</a:t>
            </a:r>
            <a:endParaRPr lang="es-MX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2" y="1295850"/>
            <a:ext cx="6516216" cy="181802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68" y="1583882"/>
            <a:ext cx="432048" cy="432048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1835696" y="2204863"/>
            <a:ext cx="504056" cy="108012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087723" y="3284984"/>
            <a:ext cx="1" cy="576064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755576" y="3861047"/>
            <a:ext cx="2743746" cy="91821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5651165" y="4031705"/>
            <a:ext cx="74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>
                <a:solidFill>
                  <a:schemeClr val="bg1"/>
                </a:solidFill>
                <a:latin typeface="Arial Rounded MT Bold" pitchFamily="34" charset="0"/>
                <a:ea typeface="Cambria Math"/>
              </a:rPr>
              <a:t>⇒</a:t>
            </a:r>
            <a:endParaRPr lang="es-MX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21" y="3882673"/>
            <a:ext cx="25812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79512" y="5085184"/>
            <a:ext cx="571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solidFill>
                  <a:schemeClr val="bg1"/>
                </a:solidFill>
                <a:latin typeface="Arial Rounded MT Bold" pitchFamily="34" charset="0"/>
              </a:rPr>
              <a:t>Aproximación Leading. Log. </a:t>
            </a:r>
            <a:endParaRPr lang="es-MX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309134" y="3871911"/>
            <a:ext cx="2702047" cy="9073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5948077" y="5929089"/>
            <a:ext cx="74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solidFill>
                  <a:schemeClr val="bg1"/>
                </a:solidFill>
                <a:latin typeface="Arial Rounded MT Bold" pitchFamily="34" charset="0"/>
              </a:rPr>
              <a:t>PT</a:t>
            </a:r>
            <a:endParaRPr lang="es-MX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751584" y="5929089"/>
            <a:ext cx="74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>
                <a:solidFill>
                  <a:schemeClr val="bg1"/>
                </a:solidFill>
                <a:latin typeface="Arial Rounded MT Bold" pitchFamily="34" charset="0"/>
                <a:ea typeface="Cambria Math"/>
              </a:rPr>
              <a:t>⇒</a:t>
            </a:r>
            <a:endParaRPr lang="es-MX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300478" y="5757615"/>
            <a:ext cx="1145041" cy="875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CuadroTexto"/>
          <p:cNvSpPr txBox="1"/>
          <p:nvPr/>
        </p:nvSpPr>
        <p:spPr>
          <a:xfrm>
            <a:off x="7236296" y="523142"/>
            <a:ext cx="196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solidFill>
                  <a:srgbClr val="C00000"/>
                </a:solidFill>
                <a:latin typeface="Arial Rounded MT Bold" pitchFamily="34" charset="0"/>
              </a:rPr>
              <a:t>Quenched</a:t>
            </a:r>
            <a:endParaRPr lang="es-MX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cxnSp>
        <p:nvCxnSpPr>
          <p:cNvPr id="19" name="18 Conector recto de flecha"/>
          <p:cNvCxnSpPr>
            <a:stCxn id="29" idx="2"/>
          </p:cNvCxnSpPr>
          <p:nvPr/>
        </p:nvCxnSpPr>
        <p:spPr>
          <a:xfrm flipH="1">
            <a:off x="6777916" y="1046362"/>
            <a:ext cx="1441935" cy="65444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99" y="5871611"/>
            <a:ext cx="8953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54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6" grpId="0"/>
      <p:bldP spid="18" grpId="0"/>
      <p:bldP spid="14" grpId="0" animBg="1"/>
      <p:bldP spid="24" grpId="0"/>
      <p:bldP spid="25" grpId="0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Introducción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9358" y="1124744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latin typeface="Arial Rounded MT Bold" pitchFamily="34" charset="0"/>
              </a:rPr>
              <a:t>Las </a:t>
            </a:r>
            <a:r>
              <a:rPr lang="es-MX" sz="2800" i="1" smtClean="0">
                <a:latin typeface="Arial Rounded MT Bold" pitchFamily="34" charset="0"/>
              </a:rPr>
              <a:t>teorías de norma </a:t>
            </a:r>
            <a:r>
              <a:rPr lang="es-MX" sz="2800" smtClean="0">
                <a:latin typeface="Arial Rounded MT Bold" pitchFamily="34" charset="0"/>
              </a:rPr>
              <a:t>han sido piedra angular en la descripción del mundo físico a un nivel fundamental.  Su gran éxito  recae principalmente en el régimen  perturbativo. </a:t>
            </a:r>
            <a:endParaRPr lang="es-MX" sz="2800" i="1" dirty="0">
              <a:latin typeface="Arial Rounded MT Bold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38" y="4077072"/>
            <a:ext cx="5219700" cy="942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49358" y="5589240"/>
            <a:ext cx="7236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QED y QCD describen el mundo real.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Son teorías renormalizables.</a:t>
            </a:r>
            <a:endParaRPr lang="es-MX" sz="2800" dirty="0">
              <a:latin typeface="Arial Rounded MT Bol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9358" y="3212976"/>
            <a:ext cx="399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>
                <a:solidFill>
                  <a:srgbClr val="FFC000"/>
                </a:solidFill>
                <a:latin typeface="Arial Rounded MT Bold" pitchFamily="34" charset="0"/>
              </a:rPr>
              <a:t>Principio de norma:</a:t>
            </a:r>
            <a:endParaRPr lang="es-MX" sz="2800" i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7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Invarianza de norma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9358" y="1212510"/>
            <a:ext cx="118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>
                <a:solidFill>
                  <a:srgbClr val="FFC000"/>
                </a:solidFill>
                <a:latin typeface="Arial Rounded MT Bold" pitchFamily="34" charset="0"/>
              </a:rPr>
              <a:t>QED:</a:t>
            </a:r>
            <a:endParaRPr lang="es-MX" sz="2800" i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95843" y="1212510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latin typeface="Arial Rounded MT Bold" pitchFamily="34" charset="0"/>
              </a:rPr>
              <a:t>Identidad de </a:t>
            </a:r>
          </a:p>
          <a:p>
            <a:pPr algn="just"/>
            <a:r>
              <a:rPr lang="es-MX" sz="2800" smtClean="0">
                <a:latin typeface="Arial Rounded MT Bold" pitchFamily="34" charset="0"/>
              </a:rPr>
              <a:t>Ward-Green-Takahashi</a:t>
            </a:r>
          </a:p>
          <a:p>
            <a:pPr algn="just"/>
            <a:r>
              <a:rPr lang="es-MX" sz="2800" smtClean="0">
                <a:latin typeface="Arial Rounded MT Bold" pitchFamily="34" charset="0"/>
              </a:rPr>
              <a:t>(WGTI)</a:t>
            </a:r>
            <a:endParaRPr lang="es-MX" sz="2800" dirty="0">
              <a:latin typeface="Arial Rounded MT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9358" y="2865187"/>
            <a:ext cx="118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>
                <a:solidFill>
                  <a:srgbClr val="FFC000"/>
                </a:solidFill>
                <a:latin typeface="Arial Rounded MT Bold" pitchFamily="34" charset="0"/>
              </a:rPr>
              <a:t>QCD:</a:t>
            </a:r>
            <a:endParaRPr lang="es-MX" sz="2800" i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95843" y="2865187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latin typeface="Arial Rounded MT Bold" pitchFamily="34" charset="0"/>
              </a:rPr>
              <a:t>Identidad de </a:t>
            </a:r>
          </a:p>
          <a:p>
            <a:pPr algn="just"/>
            <a:r>
              <a:rPr lang="es-MX" sz="2800" smtClean="0">
                <a:latin typeface="Arial Rounded MT Bold" pitchFamily="34" charset="0"/>
              </a:rPr>
              <a:t>Ward-Slavnov-Taylor</a:t>
            </a:r>
          </a:p>
          <a:p>
            <a:pPr algn="just"/>
            <a:r>
              <a:rPr lang="es-MX" sz="2800" smtClean="0">
                <a:latin typeface="Arial Rounded MT Bold" pitchFamily="34" charset="0"/>
              </a:rPr>
              <a:t>(WSTI)</a:t>
            </a:r>
            <a:endParaRPr lang="es-MX" sz="2800" dirty="0">
              <a:latin typeface="Arial Rounded MT Bol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56176" y="1628800"/>
            <a:ext cx="27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>
                <a:solidFill>
                  <a:srgbClr val="FF0000"/>
                </a:solidFill>
                <a:latin typeface="Arial Rounded MT Bold" pitchFamily="34" charset="0"/>
              </a:rPr>
              <a:t>Relaciones no-perturbativas entre las funciones de Green.</a:t>
            </a:r>
            <a:endParaRPr lang="es-MX" sz="2800" dirty="0">
              <a:latin typeface="Arial Rounded MT 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6225" y="4636888"/>
            <a:ext cx="5772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>
                <a:latin typeface="Arial Rounded MT Bold" pitchFamily="34" charset="0"/>
              </a:rPr>
              <a:t>Transfromaciones de Landau-Khalatnikov-Fradkin (LKFT’s)</a:t>
            </a:r>
            <a:endParaRPr lang="es-MX" sz="2800" i="1" dirty="0">
              <a:latin typeface="Arial Rounded MT Bold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43600" y="4421443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>
                <a:solidFill>
                  <a:srgbClr val="FF0000"/>
                </a:solidFill>
                <a:latin typeface="Arial Rounded MT Bold" pitchFamily="34" charset="0"/>
              </a:rPr>
              <a:t>Funciones de Green en diferentes normas</a:t>
            </a:r>
            <a:endParaRPr lang="es-MX" sz="2800" dirty="0">
              <a:latin typeface="Arial Rounded MT Bold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9358" y="5862467"/>
            <a:ext cx="8994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>
                <a:solidFill>
                  <a:srgbClr val="00B050"/>
                </a:solidFill>
                <a:latin typeface="Arial Rounded MT Bold" pitchFamily="34" charset="0"/>
              </a:rPr>
              <a:t>Consecuencias de las LKFT´s: Renormalizabilidad Multiplicativa (MR) del propagador fermiónico.</a:t>
            </a:r>
            <a:endParaRPr lang="es-MX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4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Teorías de norma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358" y="162880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latin typeface="Arial Rounded MT Bold" pitchFamily="34" charset="0"/>
              </a:rPr>
              <a:t>En el régimen no-perturbativo de QCD, dos fenómenos emergen:</a:t>
            </a:r>
            <a:endParaRPr lang="es-MX" sz="2800" i="1" dirty="0">
              <a:latin typeface="Arial Rounded MT Bol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30146" y="3284984"/>
            <a:ext cx="748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Confinamiento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Generación Dinámica de Masas (DCSB)</a:t>
            </a:r>
            <a:endParaRPr lang="es-MX" sz="2800" dirty="0">
              <a:latin typeface="Arial Rounded MT Bol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494116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latin typeface="Arial Rounded MT Bold" pitchFamily="34" charset="0"/>
              </a:rPr>
              <a:t>Para entender estos fenómenos, es necesario implementar técnicas no-perturbativas: Lattice QCD, </a:t>
            </a:r>
            <a:r>
              <a:rPr lang="es-MX" sz="2800" smtClean="0">
                <a:solidFill>
                  <a:srgbClr val="FFC000"/>
                </a:solidFill>
                <a:latin typeface="Arial Rounded MT Bold" pitchFamily="34" charset="0"/>
              </a:rPr>
              <a:t>Ecuaciones de Schwinger-Dyson (SDEs)</a:t>
            </a:r>
            <a:r>
              <a:rPr lang="es-MX" sz="2800" smtClean="0">
                <a:latin typeface="Arial Rounded MT Bold" pitchFamily="34" charset="0"/>
              </a:rPr>
              <a:t>,…</a:t>
            </a:r>
            <a:endParaRPr lang="es-MX" sz="2800" i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5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2408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Ecuaciones de Schwinger-Dyson (DSE)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2348880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Ecuaciones fundamentales de cualquier QFT.</a:t>
            </a:r>
          </a:p>
          <a:p>
            <a:pPr algn="just"/>
            <a:endParaRPr lang="es-MX" sz="2800" smtClean="0">
              <a:latin typeface="Arial Rounded MT Bold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Conjunto infinito de ecuaciones integrales acopladas. Relacionan funciones de Green de </a:t>
            </a:r>
            <a:r>
              <a:rPr lang="es-MX" sz="2800" i="1" smtClean="0">
                <a:latin typeface="Arial Rounded MT Bold" pitchFamily="34" charset="0"/>
              </a:rPr>
              <a:t>n</a:t>
            </a:r>
            <a:r>
              <a:rPr lang="es-MX" sz="2800" smtClean="0">
                <a:latin typeface="Arial Rounded MT Bold" pitchFamily="34" charset="0"/>
              </a:rPr>
              <a:t>-puntos con func. de Green de </a:t>
            </a:r>
            <a:r>
              <a:rPr lang="es-MX" sz="2800" i="1" smtClean="0">
                <a:latin typeface="Arial Rounded MT Bold" pitchFamily="34" charset="0"/>
              </a:rPr>
              <a:t>(n+1)</a:t>
            </a:r>
            <a:r>
              <a:rPr lang="es-MX" sz="2800" smtClean="0">
                <a:latin typeface="Arial Rounded MT Bold" pitchFamily="34" charset="0"/>
              </a:rPr>
              <a:t>-puntos. </a:t>
            </a:r>
          </a:p>
          <a:p>
            <a:pPr algn="just"/>
            <a:endParaRPr lang="es-MX" sz="2800" smtClean="0">
              <a:latin typeface="Arial Rounded MT Bold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Derivación independiente del acoplamiento.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s-MX" sz="2800">
              <a:latin typeface="Arial Rounded MT Bold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Adecuadas para el estudio de QCD.</a:t>
            </a:r>
          </a:p>
        </p:txBody>
      </p:sp>
      <p:sp>
        <p:nvSpPr>
          <p:cNvPr id="13" name="12 CuadroTexto"/>
          <p:cNvSpPr txBox="1"/>
          <p:nvPr/>
        </p:nvSpPr>
        <p:spPr>
          <a:xfrm rot="1956343">
            <a:off x="539551" y="2604077"/>
            <a:ext cx="8064896" cy="2185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200" smtClean="0">
                <a:solidFill>
                  <a:srgbClr val="FF0000"/>
                </a:solidFill>
                <a:latin typeface="Arial Rounded MT Bold" pitchFamily="34" charset="0"/>
              </a:rPr>
              <a:t>INTRATABLES</a:t>
            </a:r>
          </a:p>
          <a:p>
            <a:pPr algn="ctr"/>
            <a:r>
              <a:rPr lang="es-MX" sz="3200" smtClean="0">
                <a:solidFill>
                  <a:srgbClr val="FF0000"/>
                </a:solidFill>
                <a:latin typeface="Arial Rounded MT Bold" pitchFamily="34" charset="0"/>
              </a:rPr>
              <a:t>En el régimen no-perturbativo</a:t>
            </a:r>
          </a:p>
          <a:p>
            <a:pPr algn="ctr"/>
            <a:r>
              <a:rPr lang="es-MX" sz="3200" smtClean="0">
                <a:solidFill>
                  <a:srgbClr val="FF0000"/>
                </a:solidFill>
                <a:latin typeface="Arial Rounded MT Bold" pitchFamily="34" charset="0"/>
              </a:rPr>
              <a:t>(Si no se truncan)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340768"/>
            <a:ext cx="5544616" cy="48553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00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31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12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SDEs no-perturbativas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latin typeface="Arial Rounded MT Bold" pitchFamily="34" charset="0"/>
              </a:rPr>
              <a:t>En el régimen no-perturbativo, las SDEs se truncan a nivel de los propagadores: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89861"/>
            <a:ext cx="6228184" cy="1253632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</p:pic>
      <p:sp>
        <p:nvSpPr>
          <p:cNvPr id="10" name="9 CuadroTexto"/>
          <p:cNvSpPr txBox="1"/>
          <p:nvPr/>
        </p:nvSpPr>
        <p:spPr>
          <a:xfrm>
            <a:off x="2555776" y="2708920"/>
            <a:ext cx="6229200" cy="523220"/>
          </a:xfrm>
          <a:prstGeom prst="rect">
            <a:avLst/>
          </a:prstGeom>
          <a:noFill/>
          <a:scene3d>
            <a:camera prst="perspectiveHeroicExtremeLeftFacing">
              <a:rot lat="487347" lon="1320000" rev="18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>
                <a:solidFill>
                  <a:srgbClr val="FFC000"/>
                </a:solidFill>
                <a:latin typeface="Arial Rounded MT Bold" pitchFamily="34" charset="0"/>
              </a:rPr>
              <a:t>SDE para el propagador del quark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5" y="4217518"/>
            <a:ext cx="467995" cy="467995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1" name="10 CuadroTexto"/>
          <p:cNvSpPr txBox="1"/>
          <p:nvPr/>
        </p:nvSpPr>
        <p:spPr>
          <a:xfrm>
            <a:off x="323528" y="4077072"/>
            <a:ext cx="2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smtClean="0">
                <a:solidFill>
                  <a:schemeClr val="bg1"/>
                </a:solidFill>
              </a:rPr>
              <a:t>S</a:t>
            </a:r>
            <a:endParaRPr lang="es-MX" sz="360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9977" y="409511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smtClean="0">
                <a:latin typeface="Arial Rounded MT Bold" pitchFamily="34" charset="0"/>
              </a:rPr>
              <a:t>Prop. Completo del quark</a:t>
            </a:r>
            <a:endParaRPr lang="es-MX" sz="160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85" y="4776516"/>
            <a:ext cx="720080" cy="72008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5" name="14 CuadroTexto"/>
          <p:cNvSpPr txBox="1"/>
          <p:nvPr/>
        </p:nvSpPr>
        <p:spPr>
          <a:xfrm>
            <a:off x="1835696" y="4725144"/>
            <a:ext cx="332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bg1"/>
                </a:solidFill>
                <a:latin typeface="Mathematica1" pitchFamily="2" charset="2"/>
              </a:rPr>
              <a:t>Δ</a:t>
            </a:r>
            <a:endParaRPr lang="es-MX" sz="3600" dirty="0">
              <a:solidFill>
                <a:schemeClr val="bg1"/>
              </a:solidFill>
              <a:latin typeface="Mathematica1" pitchFamily="2" charset="2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86511" y="4954782"/>
            <a:ext cx="61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Mathematica1" pitchFamily="2" charset="2"/>
              </a:rPr>
              <a:t>μν</a:t>
            </a:r>
            <a:endParaRPr lang="es-MX" sz="2400" dirty="0">
              <a:solidFill>
                <a:schemeClr val="bg1"/>
              </a:solidFill>
              <a:latin typeface="Mathematica1" pitchFamily="2" charset="2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24381" y="4738374"/>
            <a:ext cx="211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smtClean="0">
                <a:latin typeface="Arial Rounded MT Bold" pitchFamily="34" charset="0"/>
              </a:rPr>
              <a:t>Prop. Completo del gluón</a:t>
            </a:r>
            <a:endParaRPr lang="es-MX" sz="200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517232"/>
            <a:ext cx="895918" cy="895918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2" name="21 CuadroTexto"/>
          <p:cNvSpPr txBox="1"/>
          <p:nvPr/>
        </p:nvSpPr>
        <p:spPr>
          <a:xfrm>
            <a:off x="4211960" y="5517232"/>
            <a:ext cx="332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solidFill>
                  <a:schemeClr val="bg1"/>
                </a:solidFill>
                <a:latin typeface="Mathematica1" pitchFamily="2" charset="2"/>
              </a:rPr>
              <a:t>Γ</a:t>
            </a:r>
            <a:endParaRPr lang="es-MX" sz="5400" dirty="0">
              <a:solidFill>
                <a:schemeClr val="bg1"/>
              </a:solidFill>
              <a:latin typeface="Mathematica1" pitchFamily="2" charset="2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573291" y="5499990"/>
            <a:ext cx="56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bg1"/>
                </a:solidFill>
                <a:latin typeface="Mathematica1" pitchFamily="2" charset="2"/>
              </a:rPr>
              <a:t>μ</a:t>
            </a:r>
            <a:endParaRPr lang="es-MX" sz="3600" dirty="0">
              <a:solidFill>
                <a:schemeClr val="bg1"/>
              </a:solidFill>
              <a:latin typeface="Mathematica1" pitchFamily="2" charset="2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141234" y="5552706"/>
            <a:ext cx="3895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>
                <a:latin typeface="Arial Rounded MT Bold" pitchFamily="34" charset="0"/>
              </a:rPr>
              <a:t>Vértice quark-gluón Completo</a:t>
            </a:r>
            <a:endParaRPr lang="es-MX" sz="2800"/>
          </a:p>
        </p:txBody>
      </p:sp>
      <p:sp>
        <p:nvSpPr>
          <p:cNvPr id="26" name="25 CuadroTexto"/>
          <p:cNvSpPr txBox="1"/>
          <p:nvPr/>
        </p:nvSpPr>
        <p:spPr>
          <a:xfrm>
            <a:off x="5220072" y="550048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>
                <a:solidFill>
                  <a:srgbClr val="92D050"/>
                </a:solidFill>
                <a:latin typeface="Arial Rounded MT Bold" pitchFamily="34" charset="0"/>
              </a:rPr>
              <a:t>ANSATZ </a:t>
            </a:r>
          </a:p>
          <a:p>
            <a:pPr algn="ctr"/>
            <a:r>
              <a:rPr lang="es-MX" sz="2800" smtClean="0">
                <a:solidFill>
                  <a:srgbClr val="92D050"/>
                </a:solidFill>
                <a:latin typeface="Arial Rounded MT Bold" pitchFamily="34" charset="0"/>
              </a:rPr>
              <a:t>NO-PERTURBATIVO</a:t>
            </a:r>
            <a:endParaRPr lang="es-MX" sz="2800">
              <a:solidFill>
                <a:srgbClr val="92D05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5299" y="5500488"/>
            <a:ext cx="2659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smtClean="0">
                <a:solidFill>
                  <a:srgbClr val="FF0000"/>
                </a:solidFill>
                <a:latin typeface="Arial Rounded MT Bold" pitchFamily="34" charset="0"/>
              </a:rPr>
              <a:t>Debe preservar las características de una QFT</a:t>
            </a:r>
            <a:endParaRPr lang="es-MX" sz="2000">
              <a:solidFill>
                <a:srgbClr val="FF00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995936" y="5419439"/>
            <a:ext cx="5040560" cy="1099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2814193" y="6029758"/>
            <a:ext cx="1109735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2" y="2820369"/>
            <a:ext cx="2816496" cy="765417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78910" y="2789848"/>
            <a:ext cx="3041461" cy="9210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cxnSp>
        <p:nvCxnSpPr>
          <p:cNvPr id="31" name="30 Conector recto de flecha"/>
          <p:cNvCxnSpPr>
            <a:endCxn id="11" idx="0"/>
          </p:cNvCxnSpPr>
          <p:nvPr/>
        </p:nvCxnSpPr>
        <p:spPr>
          <a:xfrm>
            <a:off x="431540" y="3659610"/>
            <a:ext cx="0" cy="41746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31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22" grpId="0"/>
      <p:bldP spid="23" grpId="0"/>
      <p:bldP spid="24" grpId="0"/>
      <p:bldP spid="24" grpId="1"/>
      <p:bldP spid="26" grpId="0"/>
      <p:bldP spid="27" grpId="0"/>
      <p:bldP spid="28" grpId="0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Vértice fermión-bosón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622154" cy="30377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04" y="3067842"/>
            <a:ext cx="2619375" cy="4476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2" y="2236175"/>
            <a:ext cx="2133600" cy="4476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9" y="4694129"/>
            <a:ext cx="4352925" cy="18288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899592" y="1257246"/>
            <a:ext cx="417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>
                <a:latin typeface="Arial Rounded MT Bold" pitchFamily="34" charset="0"/>
              </a:rPr>
              <a:t>Estructura del vértice: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79512" y="219840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latin typeface="Arial Rounded MT Bold" pitchFamily="34" charset="0"/>
              </a:rPr>
              <a:t>Vectores: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9512" y="3030070"/>
            <a:ext cx="234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latin typeface="Arial Rounded MT Bold" pitchFamily="34" charset="0"/>
              </a:rPr>
              <a:t>Escalares: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509570" y="3933056"/>
            <a:ext cx="295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>
                <a:latin typeface="Arial Rounded MT Bold" pitchFamily="34" charset="0"/>
              </a:rPr>
              <a:t>12 estructuras: </a:t>
            </a:r>
          </a:p>
        </p:txBody>
      </p:sp>
    </p:spTree>
    <p:extLst>
      <p:ext uri="{BB962C8B-B14F-4D97-AF65-F5344CB8AC3E}">
        <p14:creationId xmlns:p14="http://schemas.microsoft.com/office/powerpoint/2010/main" val="175973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240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Vértice fermión-bosón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9512" y="107354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mtClean="0">
                <a:latin typeface="Arial Rounded MT Bold" pitchFamily="34" charset="0"/>
              </a:rPr>
              <a:t>Requerimentos:</a:t>
            </a:r>
            <a:endParaRPr lang="es-MX" sz="2800" dirty="0">
              <a:latin typeface="Arial Rounded MT 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7415" y="1844824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Satisfacer WGTI en QED (o WSTI en QCD).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Asegurar la invarianza local de norma.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Asegurar la renormalizabilidad multiplicativa (MR) del propagador fermiónico.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Reducirse a su expansión perturbativa en el límite de acoplamiento pequeño.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Tener las mismas propiedades de simetría que el vértice desnudo bajo C, P y T.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latin typeface="Arial Rounded MT Bold" pitchFamily="34" charset="0"/>
              </a:rPr>
              <a:t>Ser libre de singularidades cinemáticas.</a:t>
            </a:r>
            <a:endParaRPr lang="es-MX" sz="2800" b="1" i="1" smtClean="0">
              <a:latin typeface="Arial Rounded MT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7415" y="5683901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MX" sz="2800" smtClean="0">
                <a:solidFill>
                  <a:srgbClr val="FFC000"/>
                </a:solidFill>
                <a:latin typeface="Arial Rounded MT Bold" pitchFamily="34" charset="0"/>
              </a:rPr>
              <a:t>Satisfacer las </a:t>
            </a:r>
            <a:r>
              <a:rPr lang="es-MX" sz="2800" b="1" i="1" smtClean="0">
                <a:solidFill>
                  <a:srgbClr val="FFC000"/>
                </a:solidFill>
                <a:latin typeface="Arial Rounded MT Bold" pitchFamily="34" charset="0"/>
              </a:rPr>
              <a:t>identidades transversas de Ward</a:t>
            </a:r>
            <a:r>
              <a:rPr lang="es-MX" sz="2800" smtClean="0">
                <a:solidFill>
                  <a:srgbClr val="FFC000"/>
                </a:solidFill>
                <a:latin typeface="Arial Rounded MT Bold" pitchFamily="34" charset="0"/>
              </a:rPr>
              <a:t> (T-WGTIs).</a:t>
            </a:r>
            <a:endParaRPr lang="es-MX" sz="2800" b="1" i="1" smtClean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5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2408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Descomposición del vértice (QED)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58" y="4159097"/>
            <a:ext cx="4508815" cy="37694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5" y="6154622"/>
            <a:ext cx="4860592" cy="4539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01" y="6165379"/>
            <a:ext cx="2464168" cy="4324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34270" y="5300572"/>
            <a:ext cx="338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>
                <a:latin typeface="Arial Rounded MT Bold" pitchFamily="34" charset="0"/>
              </a:rPr>
              <a:t>Parte longitudinal: 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552776" y="5300572"/>
            <a:ext cx="324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>
                <a:latin typeface="Arial Rounded MT Bold" pitchFamily="34" charset="0"/>
              </a:rPr>
              <a:t>Parte transversa:  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92" y="2418656"/>
            <a:ext cx="4806603" cy="5943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24073" y="2134299"/>
            <a:ext cx="4476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>
                <a:latin typeface="Arial Rounded MT Bold" pitchFamily="34" charset="0"/>
              </a:rPr>
              <a:t>La WGTI nos permite descomponer al vértice de la siguiente manera:  </a:t>
            </a:r>
          </a:p>
        </p:txBody>
      </p:sp>
      <p:sp>
        <p:nvSpPr>
          <p:cNvPr id="15" name="14 CuadroTexto"/>
          <p:cNvSpPr txBox="1"/>
          <p:nvPr/>
        </p:nvSpPr>
        <p:spPr>
          <a:xfrm rot="181475">
            <a:off x="6041020" y="1870065"/>
            <a:ext cx="1800200" cy="523220"/>
          </a:xfrm>
          <a:prstGeom prst="rect">
            <a:avLst/>
          </a:prstGeom>
          <a:noFill/>
          <a:scene3d>
            <a:camera prst="perspectiveHeroicExtremeLeftFacing">
              <a:rot lat="487347" lon="1320000" rev="18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MX" sz="2800" smtClean="0">
                <a:solidFill>
                  <a:srgbClr val="FFC000"/>
                </a:solidFill>
                <a:latin typeface="Arial Rounded MT Bold" pitchFamily="34" charset="0"/>
              </a:rPr>
              <a:t>WGTI: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32549" y="5323982"/>
            <a:ext cx="5059885" cy="14352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602582" y="5323982"/>
            <a:ext cx="3143005" cy="14352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182875" y="3987528"/>
            <a:ext cx="1369901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Elipse"/>
          <p:cNvSpPr/>
          <p:nvPr/>
        </p:nvSpPr>
        <p:spPr>
          <a:xfrm>
            <a:off x="5825889" y="4003557"/>
            <a:ext cx="1369901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1" name="20 Conector recto de flecha"/>
          <p:cNvCxnSpPr>
            <a:stCxn id="19" idx="4"/>
            <a:endCxn id="8" idx="0"/>
          </p:cNvCxnSpPr>
          <p:nvPr/>
        </p:nvCxnSpPr>
        <p:spPr>
          <a:xfrm flipH="1">
            <a:off x="2626459" y="4707608"/>
            <a:ext cx="2241367" cy="5929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20" idx="4"/>
            <a:endCxn id="18" idx="0"/>
          </p:cNvCxnSpPr>
          <p:nvPr/>
        </p:nvCxnSpPr>
        <p:spPr>
          <a:xfrm>
            <a:off x="6510840" y="4723637"/>
            <a:ext cx="663245" cy="60034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14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8240</TotalTime>
  <Words>658</Words>
  <Application>Microsoft Macintosh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CHAMPHYS_COMP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CHAMPHYS</dc:creator>
  <cp:lastModifiedBy>Arturo Fernandez Tellez</cp:lastModifiedBy>
  <cp:revision>235</cp:revision>
  <dcterms:created xsi:type="dcterms:W3CDTF">2015-10-19T04:59:44Z</dcterms:created>
  <dcterms:modified xsi:type="dcterms:W3CDTF">2016-05-24T20:47:36Z</dcterms:modified>
</cp:coreProperties>
</file>