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  <p:sldMasterId id="2147484189" r:id="rId2"/>
    <p:sldMasterId id="2147484201" r:id="rId3"/>
  </p:sldMasterIdLst>
  <p:notesMasterIdLst>
    <p:notesMasterId r:id="rId44"/>
  </p:notesMasterIdLst>
  <p:handoutMasterIdLst>
    <p:handoutMasterId r:id="rId45"/>
  </p:handoutMasterIdLst>
  <p:sldIdLst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302" r:id="rId12"/>
    <p:sldId id="266" r:id="rId13"/>
    <p:sldId id="288" r:id="rId14"/>
    <p:sldId id="289" r:id="rId15"/>
    <p:sldId id="268" r:id="rId16"/>
    <p:sldId id="269" r:id="rId17"/>
    <p:sldId id="273" r:id="rId18"/>
    <p:sldId id="274" r:id="rId19"/>
    <p:sldId id="279" r:id="rId20"/>
    <p:sldId id="284" r:id="rId21"/>
    <p:sldId id="286" r:id="rId22"/>
    <p:sldId id="293" r:id="rId23"/>
    <p:sldId id="294" r:id="rId24"/>
    <p:sldId id="296" r:id="rId25"/>
    <p:sldId id="295" r:id="rId26"/>
    <p:sldId id="290" r:id="rId27"/>
    <p:sldId id="292" r:id="rId28"/>
    <p:sldId id="297" r:id="rId29"/>
    <p:sldId id="291" r:id="rId30"/>
    <p:sldId id="298" r:id="rId31"/>
    <p:sldId id="299" r:id="rId32"/>
    <p:sldId id="301" r:id="rId33"/>
    <p:sldId id="287" r:id="rId34"/>
    <p:sldId id="300" r:id="rId35"/>
    <p:sldId id="270" r:id="rId36"/>
    <p:sldId id="271" r:id="rId37"/>
    <p:sldId id="275" r:id="rId38"/>
    <p:sldId id="285" r:id="rId39"/>
    <p:sldId id="283" r:id="rId40"/>
    <p:sldId id="282" r:id="rId41"/>
    <p:sldId id="280" r:id="rId42"/>
    <p:sldId id="281" r:id="rId43"/>
  </p:sldIdLst>
  <p:sldSz cx="9144000" cy="6858000" type="screen4x3"/>
  <p:notesSz cx="6746875" cy="9867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CC"/>
    <a:srgbClr val="CC6600"/>
    <a:srgbClr val="0066FF"/>
    <a:srgbClr val="CCFFFF"/>
    <a:srgbClr val="CCECFF"/>
    <a:srgbClr val="FFFFFF"/>
    <a:srgbClr val="FF99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246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23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84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27713" y="0"/>
            <a:ext cx="9540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2625"/>
            <a:ext cx="717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11913" y="9572625"/>
            <a:ext cx="3698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CDE2B3B2-DDAA-4186-88A0-B8B31590D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9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67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748213"/>
            <a:ext cx="53975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5997-4598-472C-9DCE-BD33A11172FD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3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58C8-E8E0-47F4-81C3-487720936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9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A080-C19E-4275-B398-2DB39957E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8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845-E7CF-4E9B-B7C8-3E3C1397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8" y="226766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8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6FD7-D787-4060-A248-F32B2A81F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2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199615"/>
            <a:ext cx="7162800" cy="1200971"/>
          </a:xfrm>
          <a:solidFill>
            <a:srgbClr val="F4FF5F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>
              <a:defRPr sz="4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4495800" cy="3810000"/>
          </a:xfrm>
        </p:spPr>
        <p:txBody>
          <a:bodyPr anchor="ctr"/>
          <a:lstStyle>
            <a:lvl1pPr indent="284163" defTabSz="1046163">
              <a:defRPr sz="2800">
                <a:solidFill>
                  <a:srgbClr val="5A91FE"/>
                </a:solidFill>
              </a:defRPr>
            </a:lvl1pPr>
            <a:lvl2pPr marL="474663" lvl="1" indent="377825" defTabSz="1046163">
              <a:lnSpc>
                <a:spcPct val="200000"/>
              </a:lnSpc>
              <a:spcBef>
                <a:spcPct val="0"/>
              </a:spcBef>
              <a:buClr>
                <a:schemeClr val="accent1"/>
              </a:buClr>
              <a:defRPr sz="2400"/>
            </a:lvl2pPr>
          </a:lstStyle>
          <a:p>
            <a:pPr lvl="0"/>
            <a:r>
              <a:rPr lang="en-US" altLang="en-US" noProof="0" smtClean="0"/>
              <a:t>Click</a:t>
            </a:r>
          </a:p>
          <a:p>
            <a:pPr lvl="1"/>
            <a:r>
              <a:rPr lang="en-US" altLang="en-US" noProof="0" smtClean="0"/>
              <a:t>ddd</a:t>
            </a:r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2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" y="678264"/>
            <a:ext cx="9141977" cy="616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23081" y="6641914"/>
            <a:ext cx="2016224" cy="21608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B3392B-8E1C-4953-AFF5-843B4B02F0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A7C2F6-8395-48F1-832D-8A9685DEE1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0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501662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692150"/>
            <a:ext cx="4501662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B00CD-054C-43B5-A86F-F54DA371B3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3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68" y="550351"/>
            <a:ext cx="6546664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4393E-3344-4949-B5E6-6DFFE7193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06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744CDD-DA76-4831-8B5B-94A18B08B0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35BB-E18E-4B64-8F5E-FBDF76004D6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2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74D93B-0541-4D7B-BDC5-F784545CEA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48E13B-F6D8-45EF-83EC-0F7E51A8F5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1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3D877C-995D-483A-99F1-EC27A50ABB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3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8" y="46321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C23DC-A539-44B9-821A-4A6056997B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8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7" y="226762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4"/>
            <a:ext cx="6717323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33205-DFAD-4FC0-8070-EC6A4E2C09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3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670" y="2569657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26C1-A000-4A6A-8705-FF910B55C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86865" y="6669360"/>
            <a:ext cx="2057135" cy="19074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4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560E-24AC-4925-BCF5-2F01A17A6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AD78-84B2-4DA5-8D52-38D6E8F8B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70" y="550356"/>
            <a:ext cx="6546665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D35-92F2-43A2-819E-9511B64F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70" y="46326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9E1-BDC2-4823-A7A9-8C95C7C43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7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6026-7CC3-40CC-A065-ABA75C4DF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4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CBB784-4134-4CBF-8BFF-5A99DC6B9D8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9784" y="6641914"/>
            <a:ext cx="1944216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9784" y="6641914"/>
            <a:ext cx="1944216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6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  <a:defRPr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58A62F-5D10-4B79-BF9E-24B57F8E3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3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1731" y="6674947"/>
            <a:ext cx="2016224" cy="2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 Body Text</a:t>
            </a:r>
          </a:p>
          <a:p>
            <a:pPr lvl="1"/>
            <a:r>
              <a:rPr lang="en-US" altLang="en-US" dirty="0" smtClean="0"/>
              <a:t> Second Level</a:t>
            </a:r>
          </a:p>
          <a:p>
            <a:pPr lvl="2"/>
            <a:r>
              <a:rPr lang="en-US" altLang="en-US" dirty="0" smtClean="0"/>
              <a:t> 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1"/>
            <a:ext cx="2366033" cy="5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4A38568A-9C3A-4286-B9D2-BCA0A72E00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7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66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iki.cern.ch/twiki/pub/CMSPublic/PhysicsResultsHIN14006/final_v2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502.0557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xiv.org/abs/1502.05572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cern.ch\dfs\Users\s\sks\Documents\My Pictures\pP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6394"/>
          <a:stretch/>
        </p:blipFill>
        <p:spPr bwMode="auto">
          <a:xfrm>
            <a:off x="3" y="0"/>
            <a:ext cx="9117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/>
          <p:cNvSpPr txBox="1">
            <a:spLocks noChangeArrowheads="1"/>
          </p:cNvSpPr>
          <p:nvPr/>
        </p:nvSpPr>
        <p:spPr>
          <a:xfrm>
            <a:off x="251522" y="0"/>
            <a:ext cx="8507288" cy="1224136"/>
          </a:xfrm>
          <a:prstGeom prst="rect">
            <a:avLst/>
          </a:prstGeo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Collectivity in small systems  !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 smtClean="0">
                <a:effectLst/>
              </a:rPr>
              <a:t>  </a:t>
            </a:r>
            <a:endParaRPr lang="en-US" sz="18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9"/>
          <p:cNvSpPr txBox="1">
            <a:spLocks noChangeArrowheads="1"/>
          </p:cNvSpPr>
          <p:nvPr/>
        </p:nvSpPr>
        <p:spPr>
          <a:xfrm>
            <a:off x="251522" y="0"/>
            <a:ext cx="8507288" cy="1224136"/>
          </a:xfrm>
          <a:prstGeom prst="rect">
            <a:avLst/>
          </a:prstGeo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Collectivity in small systems  !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 smtClean="0">
                <a:effectLst/>
              </a:rPr>
              <a:t>(depends </a:t>
            </a:r>
            <a:r>
              <a:rPr lang="en-US" sz="1800" kern="0" dirty="0">
                <a:effectLst/>
              </a:rPr>
              <a:t>on what you mean by 'collectivity')</a:t>
            </a:r>
            <a:r>
              <a:rPr lang="en-US" sz="1800" kern="0" dirty="0" smtClean="0">
                <a:effectLst/>
              </a:rPr>
              <a:t> </a:t>
            </a:r>
            <a:endParaRPr lang="en-US" sz="18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06227" name="Rectangle 19"/>
          <p:cNvSpPr>
            <a:spLocks noGrp="1" noChangeArrowheads="1"/>
          </p:cNvSpPr>
          <p:nvPr>
            <p:ph type="title"/>
          </p:nvPr>
        </p:nvSpPr>
        <p:spPr>
          <a:xfrm>
            <a:off x="251522" y="0"/>
            <a:ext cx="8507288" cy="1224136"/>
          </a:xfr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Collectivity in small systems ?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effectLst/>
              </a:rPr>
              <a:t> 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9B4DE-2EAC-4EF7-AFF0-93F89476A457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646873"/>
            <a:ext cx="2057400" cy="211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900" smtClean="0">
                <a:solidFill>
                  <a:srgbClr val="919191"/>
                </a:solidFill>
                <a:latin typeface="Arial" charset="0"/>
              </a:rPr>
              <a:t>2016 Taxco Mexico WS J. Schukraft</a:t>
            </a:r>
            <a:endParaRPr lang="en-US" sz="900" dirty="0">
              <a:solidFill>
                <a:srgbClr val="919191"/>
              </a:solidFill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39552" y="5382938"/>
            <a:ext cx="8578374" cy="1369503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Is there collectivity in small dense systems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</a:rPr>
              <a:t>(central pA)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What about small dilute systems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"/>
              </a:rPr>
              <a:t>MinBias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</a:rPr>
              <a:t> pp)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??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</a:rPr>
              <a:t>Why does it matter ???</a:t>
            </a:r>
            <a:endParaRPr lang="en-US" sz="2400" b="1" kern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165301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pPb 5.02 TeV </a:t>
            </a:r>
          </a:p>
          <a:p>
            <a:r>
              <a:rPr lang="en-US" dirty="0" smtClean="0"/>
              <a:t>December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0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60622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457" y="46326"/>
            <a:ext cx="4645504" cy="591573"/>
          </a:xfrm>
        </p:spPr>
        <p:txBody>
          <a:bodyPr/>
          <a:lstStyle/>
          <a:p>
            <a:r>
              <a:rPr lang="en-US" dirty="0" smtClean="0"/>
              <a:t>pA </a:t>
            </a:r>
            <a:r>
              <a:rPr lang="en-GB" dirty="0"/>
              <a:t>≈ </a:t>
            </a:r>
            <a:r>
              <a:rPr lang="en-US" dirty="0" smtClean="0"/>
              <a:t>AA: Objections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sQGP</a:t>
            </a:r>
            <a:r>
              <a:rPr lang="en-US" dirty="0" smtClean="0"/>
              <a:t>: no ideal liquid w/o jet-quenching (energy loss) </a:t>
            </a:r>
            <a:r>
              <a:rPr lang="en-US" sz="1200" dirty="0" smtClean="0">
                <a:solidFill>
                  <a:schemeClr val="tx1"/>
                </a:solidFill>
              </a:rPr>
              <a:t>(conformal </a:t>
            </a:r>
            <a:r>
              <a:rPr lang="en-US" sz="1200" dirty="0" smtClean="0">
                <a:solidFill>
                  <a:schemeClr val="tx1"/>
                </a:solidFill>
              </a:rPr>
              <a:t>scaling ?)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hydro is dimensionless </a:t>
            </a:r>
            <a:r>
              <a:rPr lang="en-US" b="1" dirty="0" smtClean="0"/>
              <a:t>(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= </a:t>
            </a:r>
            <a:r>
              <a:rPr lang="en-US" b="1" dirty="0" smtClean="0">
                <a:latin typeface="Symbol" panose="05050102010706020507" pitchFamily="18" charset="2"/>
              </a:rPr>
              <a:t>l</a:t>
            </a:r>
            <a:r>
              <a:rPr lang="en-US" b="1" dirty="0" smtClean="0"/>
              <a:t>/R &lt;&lt; 1)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R = 1-2 </a:t>
            </a:r>
            <a:r>
              <a:rPr lang="en-US" dirty="0" err="1" smtClean="0"/>
              <a:t>fm</a:t>
            </a:r>
            <a:r>
              <a:rPr lang="en-US" dirty="0" smtClean="0"/>
              <a:t> may be big: 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(&lt;0.2 </a:t>
            </a:r>
            <a:r>
              <a:rPr lang="en-US" dirty="0" err="1" smtClean="0"/>
              <a:t>fm</a:t>
            </a:r>
            <a:r>
              <a:rPr lang="en-US" dirty="0" smtClean="0"/>
              <a:t>/c?),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/S </a:t>
            </a:r>
            <a:r>
              <a:rPr lang="en-GB" dirty="0"/>
              <a:t>≈ </a:t>
            </a:r>
            <a:r>
              <a:rPr lang="en-US" dirty="0" smtClean="0"/>
              <a:t> 0 =&gt;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</a:t>
            </a:r>
            <a:r>
              <a:rPr lang="en-GB" dirty="0"/>
              <a:t>≈ </a:t>
            </a:r>
            <a:r>
              <a:rPr lang="en-US" dirty="0"/>
              <a:t> </a:t>
            </a:r>
            <a:r>
              <a:rPr lang="en-US" dirty="0" smtClean="0"/>
              <a:t>0;  1/&lt;p</a:t>
            </a:r>
            <a:r>
              <a:rPr lang="en-US" baseline="-25000" dirty="0" smtClean="0"/>
              <a:t>t</a:t>
            </a:r>
            <a:r>
              <a:rPr lang="en-US" dirty="0" smtClean="0"/>
              <a:t>&gt; </a:t>
            </a:r>
            <a:r>
              <a:rPr lang="en-GB" dirty="0"/>
              <a:t>≈ </a:t>
            </a:r>
            <a:r>
              <a:rPr lang="en-US" dirty="0"/>
              <a:t> </a:t>
            </a:r>
            <a:r>
              <a:rPr lang="en-US" dirty="0" smtClean="0"/>
              <a:t>0.3 </a:t>
            </a:r>
            <a:r>
              <a:rPr lang="en-US" dirty="0" err="1" smtClean="0"/>
              <a:t>fm</a:t>
            </a:r>
            <a:endParaRPr lang="en-US" dirty="0" smtClean="0"/>
          </a:p>
          <a:p>
            <a:pPr lvl="1"/>
            <a:r>
              <a:rPr lang="en-US" dirty="0" smtClean="0"/>
              <a:t>energy loss has dimension: </a:t>
            </a:r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E ~ (</a:t>
            </a:r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dirty="0" err="1" smtClean="0"/>
              <a:t>x</a:t>
            </a:r>
            <a:r>
              <a:rPr lang="en-US" b="1" dirty="0" smtClean="0"/>
              <a:t>-a)</a:t>
            </a:r>
            <a:r>
              <a:rPr lang="en-US" b="1" baseline="30000" dirty="0" smtClean="0"/>
              <a:t>n</a:t>
            </a:r>
            <a:r>
              <a:rPr lang="en-US" dirty="0" smtClean="0"/>
              <a:t>,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x</a:t>
            </a:r>
            <a:r>
              <a:rPr lang="en-US" dirty="0" smtClean="0"/>
              <a:t> = path length, a = formation length</a:t>
            </a:r>
          </a:p>
          <a:p>
            <a:pPr lvl="2"/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pA</a:t>
            </a:r>
            <a:r>
              <a:rPr lang="en-US" dirty="0" smtClean="0"/>
              <a:t> &gt; 1/5 x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E</a:t>
            </a:r>
            <a:r>
              <a:rPr lang="en-US" baseline="-25000" dirty="0"/>
              <a:t>A</a:t>
            </a:r>
            <a:r>
              <a:rPr lang="en-US" baseline="-25000" dirty="0" smtClean="0"/>
              <a:t>A</a:t>
            </a:r>
            <a:r>
              <a:rPr lang="en-US" dirty="0" smtClean="0"/>
              <a:t> (n = 1, a = 0), and possibly much more</a:t>
            </a:r>
          </a:p>
          <a:p>
            <a:pPr lvl="2"/>
            <a:r>
              <a:rPr lang="en-US" dirty="0" smtClean="0"/>
              <a:t> is measured</a:t>
            </a:r>
            <a:r>
              <a:rPr lang="en-US" b="1" dirty="0" smtClean="0"/>
              <a:t> R</a:t>
            </a:r>
            <a:r>
              <a:rPr lang="en-US" b="1" baseline="-25000" dirty="0" smtClean="0"/>
              <a:t>pPb</a:t>
            </a:r>
            <a:r>
              <a:rPr lang="en-US" b="1" dirty="0" smtClean="0"/>
              <a:t> (in)compatible</a:t>
            </a:r>
            <a:r>
              <a:rPr lang="en-US" dirty="0" smtClean="0"/>
              <a:t> with </a:t>
            </a:r>
            <a:r>
              <a:rPr lang="en-US" u="sng" dirty="0" smtClean="0"/>
              <a:t>quantitative</a:t>
            </a:r>
            <a:r>
              <a:rPr lang="en-US" dirty="0" smtClean="0"/>
              <a:t> expectations for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E ?</a:t>
            </a:r>
          </a:p>
          <a:p>
            <a:r>
              <a:rPr lang="en-US" dirty="0" smtClean="0"/>
              <a:t>hydro not applicable (large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, large gradient/viscosity corrections, </a:t>
            </a:r>
            <a:r>
              <a:rPr lang="en-US" dirty="0" smtClean="0"/>
              <a:t>..)</a:t>
            </a:r>
          </a:p>
          <a:p>
            <a:pPr lvl="1"/>
            <a:r>
              <a:rPr lang="en-US" dirty="0" smtClean="0"/>
              <a:t>Why then does it still give a ‘correct’ answer ??</a:t>
            </a:r>
            <a:endParaRPr lang="en-US" dirty="0" smtClean="0"/>
          </a:p>
          <a:p>
            <a:pPr lvl="1"/>
            <a:r>
              <a:rPr lang="en-US" dirty="0" smtClean="0"/>
              <a:t>we may need different TH tools, not necessarily different physics ?</a:t>
            </a:r>
          </a:p>
          <a:p>
            <a:pPr lvl="2"/>
            <a:r>
              <a:rPr lang="en-US" dirty="0" smtClean="0"/>
              <a:t>'hydro' : physics driven by gradients in SI matter</a:t>
            </a:r>
          </a:p>
          <a:p>
            <a:pPr lvl="2"/>
            <a:r>
              <a:rPr lang="en-US" dirty="0" smtClean="0"/>
              <a:t>smoothly extends into 'partial hydro/decoupling/non-equilibrium' regime 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difference is size is significant, but not huge !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made up (largely ?) by higher density ?</a:t>
            </a:r>
          </a:p>
          <a:p>
            <a:pPr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3166" y="4296154"/>
            <a:ext cx="5292080" cy="2527802"/>
            <a:chOff x="4932040" y="2759374"/>
            <a:chExt cx="5292080" cy="2527802"/>
          </a:xfrm>
        </p:grpSpPr>
        <p:grpSp>
          <p:nvGrpSpPr>
            <p:cNvPr id="11" name="Group 10"/>
            <p:cNvGrpSpPr/>
            <p:nvPr/>
          </p:nvGrpSpPr>
          <p:grpSpPr>
            <a:xfrm>
              <a:off x="4932040" y="2759374"/>
              <a:ext cx="5292080" cy="2527802"/>
              <a:chOff x="3851920" y="4364545"/>
              <a:chExt cx="5292080" cy="252780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24128" y="4418796"/>
                <a:ext cx="3419872" cy="2473551"/>
              </a:xfrm>
              <a:prstGeom prst="rect">
                <a:avLst/>
              </a:prstGeom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3851920" y="4364545"/>
                <a:ext cx="2347000" cy="3145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Thermalisation study</a:t>
                </a:r>
                <a:endParaRPr lang="en-GB" sz="1600" b="1" baseline="-250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452320" y="4149080"/>
              <a:ext cx="915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1601.03283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7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380" y="46326"/>
            <a:ext cx="4725654" cy="591573"/>
          </a:xfrm>
        </p:spPr>
        <p:txBody>
          <a:bodyPr/>
          <a:lstStyle/>
          <a:p>
            <a:r>
              <a:rPr lang="en-US" dirty="0" smtClean="0"/>
              <a:t>HBT radii pp, pA, AA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" r="2217" b="2113"/>
          <a:stretch/>
        </p:blipFill>
        <p:spPr bwMode="auto">
          <a:xfrm>
            <a:off x="467544" y="764704"/>
            <a:ext cx="7759233" cy="60090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1403648" y="2564904"/>
            <a:ext cx="6768752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47664" y="5661248"/>
            <a:ext cx="2808312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31640" y="1988840"/>
            <a:ext cx="6768752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03648" y="5085184"/>
            <a:ext cx="3024336" cy="0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275856" y="4221088"/>
            <a:ext cx="1944216" cy="86409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283968" y="5661248"/>
            <a:ext cx="864096" cy="285134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1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716016" y="6309320"/>
            <a:ext cx="3384376" cy="40075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CuCu</a:t>
            </a:r>
            <a:r>
              <a:rPr lang="en-US" sz="2000" baseline="30000" dirty="0" err="1"/>
              <a:t>RHIC</a:t>
            </a:r>
            <a:r>
              <a:rPr lang="en-US" sz="2000" dirty="0"/>
              <a:t> </a:t>
            </a:r>
            <a:r>
              <a:rPr lang="en-GB" sz="2000" dirty="0"/>
              <a:t>≈ </a:t>
            </a:r>
            <a:r>
              <a:rPr lang="en-US" sz="2000" dirty="0"/>
              <a:t> </a:t>
            </a:r>
            <a:r>
              <a:rPr lang="en-US" sz="2000" dirty="0" smtClean="0"/>
              <a:t>2R</a:t>
            </a:r>
            <a:r>
              <a:rPr lang="en-US" sz="2000" baseline="-25000" dirty="0" smtClean="0"/>
              <a:t>pPB</a:t>
            </a:r>
            <a:r>
              <a:rPr lang="en-US" sz="2000" baseline="30000" dirty="0" smtClean="0"/>
              <a:t>LHC </a:t>
            </a:r>
            <a:r>
              <a:rPr lang="en-GB" sz="2000" dirty="0" smtClean="0"/>
              <a:t>≈ pp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9343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457" y="46326"/>
            <a:ext cx="4645504" cy="591573"/>
          </a:xfrm>
        </p:spPr>
        <p:txBody>
          <a:bodyPr/>
          <a:lstStyle/>
          <a:p>
            <a:r>
              <a:rPr lang="en-US" dirty="0" smtClean="0"/>
              <a:t>pA </a:t>
            </a:r>
            <a:r>
              <a:rPr lang="en-GB" dirty="0"/>
              <a:t>≈ </a:t>
            </a:r>
            <a:r>
              <a:rPr lang="en-US" dirty="0" smtClean="0"/>
              <a:t>AA: Objections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phenomena </a:t>
            </a:r>
            <a:r>
              <a:rPr lang="en-GB" dirty="0" smtClean="0"/>
              <a:t>≠&gt;  </a:t>
            </a:r>
            <a:r>
              <a:rPr lang="en-US" dirty="0" smtClean="0"/>
              <a:t>same physics</a:t>
            </a:r>
          </a:p>
          <a:p>
            <a:pPr lvl="1"/>
            <a:r>
              <a:rPr lang="en-US" u="sng" dirty="0" smtClean="0"/>
              <a:t>counter examples: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 elliptic flow</a:t>
            </a:r>
            <a:r>
              <a:rPr lang="en-US" dirty="0" smtClean="0"/>
              <a:t>: v</a:t>
            </a:r>
            <a:r>
              <a:rPr lang="en-US" baseline="-25000" dirty="0" smtClean="0"/>
              <a:t>2</a:t>
            </a:r>
            <a:r>
              <a:rPr lang="en-US" dirty="0" smtClean="0"/>
              <a:t>(&lt; 2 GeV) = </a:t>
            </a:r>
            <a:r>
              <a:rPr lang="en-US" b="1" dirty="0" smtClean="0"/>
              <a:t>hydro</a:t>
            </a:r>
            <a:r>
              <a:rPr lang="en-US" dirty="0" smtClean="0"/>
              <a:t> (</a:t>
            </a:r>
            <a:r>
              <a:rPr lang="en-US" dirty="0" smtClean="0">
                <a:latin typeface="Symbol" panose="05050102010706020507" pitchFamily="18" charset="2"/>
              </a:rPr>
              <a:t>Dr/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), v</a:t>
            </a:r>
            <a:r>
              <a:rPr lang="en-US" baseline="-25000" dirty="0" smtClean="0"/>
              <a:t>2</a:t>
            </a:r>
            <a:r>
              <a:rPr lang="en-US" dirty="0" smtClean="0"/>
              <a:t>(&gt; 10 GeV) </a:t>
            </a:r>
            <a:r>
              <a:rPr lang="en-US" b="1" dirty="0" smtClean="0"/>
              <a:t>quenching</a:t>
            </a:r>
            <a:r>
              <a:rPr lang="en-US" dirty="0" smtClean="0"/>
              <a:t> (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)</a:t>
            </a:r>
          </a:p>
          <a:p>
            <a:pPr lvl="2" indent="0">
              <a:buNone/>
            </a:pPr>
            <a:r>
              <a:rPr lang="en-US" dirty="0" smtClean="0"/>
              <a:t>     linked by geometry and SI matter, but driven by distinct physics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</a:rPr>
              <a:t>radial flow:</a:t>
            </a:r>
            <a:r>
              <a:rPr lang="en-US" dirty="0" smtClean="0"/>
              <a:t> AA </a:t>
            </a:r>
            <a:r>
              <a:rPr lang="en-US" b="1" dirty="0" smtClean="0"/>
              <a:t>hydro</a:t>
            </a:r>
            <a:r>
              <a:rPr lang="en-US" dirty="0" smtClean="0"/>
              <a:t>, pp: </a:t>
            </a:r>
            <a:r>
              <a:rPr lang="en-US" b="1" dirty="0" smtClean="0"/>
              <a:t>Color Reconnection</a:t>
            </a:r>
            <a:r>
              <a:rPr lang="en-US" dirty="0" smtClean="0"/>
              <a:t> ?</a:t>
            </a:r>
          </a:p>
          <a:p>
            <a:pPr lvl="3"/>
            <a:r>
              <a:rPr lang="en-US" dirty="0" smtClean="0"/>
              <a:t>'hydrodynamics' similar (emission from boosted system T,</a:t>
            </a:r>
            <a:r>
              <a:rPr lang="en-US" dirty="0" smtClean="0">
                <a:latin typeface="Symbol" panose="05050102010706020507" pitchFamily="18" charset="2"/>
              </a:rPr>
              <a:t> b</a:t>
            </a:r>
            <a:r>
              <a:rPr lang="en-US" dirty="0" smtClean="0"/>
              <a:t>), dynamics different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likelihood</a:t>
            </a:r>
            <a:r>
              <a:rPr lang="en-US" dirty="0" smtClean="0"/>
              <a:t> argument: better if </a:t>
            </a:r>
            <a:r>
              <a:rPr lang="en-US" u="sng" dirty="0" smtClean="0"/>
              <a:t>many independent phenomena</a:t>
            </a:r>
            <a:r>
              <a:rPr lang="en-US" dirty="0" smtClean="0"/>
              <a:t> are involved</a:t>
            </a:r>
          </a:p>
          <a:p>
            <a:pPr lvl="2"/>
            <a:r>
              <a:rPr lang="en-US" dirty="0" smtClean="0"/>
              <a:t>'razor': </a:t>
            </a:r>
            <a:r>
              <a:rPr lang="en-US" b="1" dirty="0" smtClean="0"/>
              <a:t>What looks more natural &amp; simple:</a:t>
            </a:r>
            <a:r>
              <a:rPr lang="en-US" dirty="0" smtClean="0"/>
              <a:t> different </a:t>
            </a:r>
            <a:r>
              <a:rPr lang="en-US" dirty="0"/>
              <a:t>or similar </a:t>
            </a:r>
            <a:r>
              <a:rPr lang="en-US" dirty="0" smtClean="0"/>
              <a:t>physics 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we should not jump to conclusions, either way, but …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If it looks like a rose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+ smells, + feels, </a:t>
            </a:r>
          </a:p>
          <a:p>
            <a:pPr marL="0" indent="0">
              <a:buNone/>
            </a:pPr>
            <a:r>
              <a:rPr lang="en-US" dirty="0" smtClean="0"/>
              <a:t>+ pricks, + tastes, + ..  like a rose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760" y="46326"/>
            <a:ext cx="3032882" cy="591573"/>
          </a:xfrm>
        </p:spPr>
        <p:txBody>
          <a:bodyPr/>
          <a:lstStyle/>
          <a:p>
            <a:r>
              <a:rPr lang="en-US" dirty="0" smtClean="0"/>
              <a:t>Is it a Rose ?</a:t>
            </a:r>
            <a:endParaRPr lang="en-GB" dirty="0"/>
          </a:p>
        </p:txBody>
      </p:sp>
      <p:pic>
        <p:nvPicPr>
          <p:cNvPr id="6" name="Picture 2" descr="http://api.ning.com/files/imbe9KBD0dNVRGlaBqHUYMVvD6Zw5bu5YrNzy-WoD8LC5A6hlXiCnC1EG6t2sZ3yaX1xWVAngkxvHvUDXswdGAbEp6e7GPRo/CactusRose.jpg?width=5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5" y="908726"/>
            <a:ext cx="3027141" cy="26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50"/>
            <a:ext cx="2160240" cy="261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30"/>
            <a:ext cx="2078732" cy="296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365104"/>
            <a:ext cx="67734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Summary Part I:</a:t>
            </a:r>
          </a:p>
          <a:p>
            <a:r>
              <a:rPr lang="en-US" sz="2000" dirty="0" smtClean="0"/>
              <a:t>similar phenomenology </a:t>
            </a:r>
            <a:r>
              <a:rPr lang="en-US" sz="1600" dirty="0" smtClean="0"/>
              <a:t>(measured or expected)</a:t>
            </a:r>
            <a:r>
              <a:rPr lang="en-US" sz="2000" dirty="0" smtClean="0"/>
              <a:t> in </a:t>
            </a:r>
          </a:p>
          <a:p>
            <a:r>
              <a:rPr lang="en-US" sz="2000" dirty="0" smtClean="0"/>
              <a:t>pp, pA and AA</a:t>
            </a:r>
          </a:p>
          <a:p>
            <a:r>
              <a:rPr lang="en-US" sz="2000" dirty="0" smtClean="0"/>
              <a:t>likely </a:t>
            </a:r>
            <a:r>
              <a:rPr lang="en-US" sz="2000" dirty="0" smtClean="0"/>
              <a:t>based on similar physics: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inhomogeneous, dense, strongly interacting matter</a:t>
            </a:r>
          </a:p>
          <a:p>
            <a:r>
              <a:rPr lang="en-US" sz="2000" b="1" dirty="0">
                <a:solidFill>
                  <a:srgbClr val="FF00FF"/>
                </a:solidFill>
              </a:rPr>
              <a:t>SM</a:t>
            </a:r>
            <a:r>
              <a:rPr lang="en-US" sz="2000" dirty="0"/>
              <a:t>:      drop of </a:t>
            </a:r>
            <a:r>
              <a:rPr lang="en-US" sz="2000" b="1" dirty="0">
                <a:solidFill>
                  <a:srgbClr val="FF00FF"/>
                </a:solidFill>
              </a:rPr>
              <a:t>ideal liquid sQGP: thermo + hydro </a:t>
            </a:r>
            <a:r>
              <a:rPr lang="en-US" sz="2000" b="1" dirty="0" smtClean="0">
                <a:solidFill>
                  <a:srgbClr val="FF00FF"/>
                </a:solidFill>
              </a:rPr>
              <a:t>dynamics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498" y="6457890"/>
            <a:ext cx="69617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CC6600"/>
                </a:solidFill>
              </a:rPr>
              <a:t>B-SM</a:t>
            </a:r>
            <a:r>
              <a:rPr lang="en-US" sz="2000" dirty="0" smtClean="0"/>
              <a:t>: cloud of grey/black mist (</a:t>
            </a:r>
            <a:r>
              <a:rPr lang="en-US" sz="2000" b="1" dirty="0" err="1" smtClean="0">
                <a:solidFill>
                  <a:srgbClr val="CC6600"/>
                </a:solidFill>
              </a:rPr>
              <a:t>sMOG</a:t>
            </a:r>
            <a:r>
              <a:rPr lang="en-US" sz="2000" dirty="0" smtClean="0"/>
              <a:t>): </a:t>
            </a:r>
            <a:r>
              <a:rPr lang="en-US" sz="2000" b="1" dirty="0" smtClean="0"/>
              <a:t>non-eq. </a:t>
            </a:r>
            <a:r>
              <a:rPr lang="en-US" sz="2000" b="1" dirty="0"/>
              <a:t>kinetics</a:t>
            </a:r>
            <a:r>
              <a:rPr lang="en-US" sz="2000" dirty="0"/>
              <a:t> </a:t>
            </a:r>
            <a:r>
              <a:rPr lang="en-US" sz="900" dirty="0" smtClean="0"/>
              <a:t>1502.05572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133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840" y="46326"/>
            <a:ext cx="5520742" cy="591573"/>
          </a:xfrm>
        </p:spPr>
        <p:txBody>
          <a:bodyPr/>
          <a:lstStyle/>
          <a:p>
            <a:r>
              <a:rPr lang="en-US" dirty="0" smtClean="0"/>
              <a:t>II) Why is it interesting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'Looking under the hood': what makes the sQGP tick ? </a:t>
            </a:r>
          </a:p>
          <a:p>
            <a:pPr lvl="1"/>
            <a:r>
              <a:rPr lang="en-US" dirty="0" smtClean="0"/>
              <a:t>stat. mechanics (</a:t>
            </a:r>
            <a:r>
              <a:rPr lang="en-US" dirty="0" smtClean="0">
                <a:solidFill>
                  <a:srgbClr val="FF00FF"/>
                </a:solidFill>
              </a:rPr>
              <a:t>thermo &amp; hydro) hide</a:t>
            </a:r>
            <a:r>
              <a:rPr lang="en-US" dirty="0" smtClean="0"/>
              <a:t> very well the details: </a:t>
            </a:r>
            <a:r>
              <a:rPr lang="en-US" b="1" dirty="0" err="1" smtClean="0">
                <a:solidFill>
                  <a:srgbClr val="FF00FF"/>
                </a:solidFill>
              </a:rPr>
              <a:t>d.o.f</a:t>
            </a:r>
            <a:r>
              <a:rPr lang="en-US" b="1" dirty="0" smtClean="0">
                <a:solidFill>
                  <a:srgbClr val="FF00FF"/>
                </a:solidFill>
              </a:rPr>
              <a:t> &amp; dynamics</a:t>
            </a:r>
          </a:p>
          <a:p>
            <a:pPr lvl="2"/>
            <a:r>
              <a:rPr lang="en-US" b="1" dirty="0" smtClean="0"/>
              <a:t>strength &amp; limitation: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FF"/>
                </a:solidFill>
              </a:rPr>
              <a:t>same results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FF"/>
                </a:solidFill>
              </a:rPr>
              <a:t>different</a:t>
            </a:r>
            <a:r>
              <a:rPr lang="en-US" dirty="0" smtClean="0"/>
              <a:t> underlying </a:t>
            </a:r>
            <a:r>
              <a:rPr lang="en-US" dirty="0" smtClean="0">
                <a:solidFill>
                  <a:srgbClr val="FF00FF"/>
                </a:solidFill>
              </a:rPr>
              <a:t>'stuff</a:t>
            </a:r>
            <a:r>
              <a:rPr lang="en-US" dirty="0" smtClean="0"/>
              <a:t>' </a:t>
            </a:r>
            <a:r>
              <a:rPr lang="en-US" sz="1600" dirty="0" smtClean="0"/>
              <a:t>(theories/models)</a:t>
            </a:r>
          </a:p>
          <a:p>
            <a:pPr lvl="2"/>
            <a:r>
              <a:rPr lang="en-US" dirty="0" smtClean="0"/>
              <a:t>thermal system knows nothing about how and why it arrived in equilibrium </a:t>
            </a:r>
          </a:p>
          <a:p>
            <a:pPr lvl="1"/>
            <a:r>
              <a:rPr lang="en-US" dirty="0" smtClean="0"/>
              <a:t>go towards and </a:t>
            </a:r>
            <a:r>
              <a:rPr lang="en-US" b="1" dirty="0" smtClean="0">
                <a:solidFill>
                  <a:srgbClr val="FF00FF"/>
                </a:solidFill>
              </a:rPr>
              <a:t>beyond the limits</a:t>
            </a:r>
            <a:r>
              <a:rPr lang="en-US" dirty="0" smtClean="0"/>
              <a:t> of thermo &amp; hydro</a:t>
            </a:r>
          </a:p>
          <a:p>
            <a:pPr lvl="2"/>
            <a:r>
              <a:rPr lang="en-US" dirty="0" smtClean="0"/>
              <a:t>study deviations due to </a:t>
            </a:r>
            <a:r>
              <a:rPr lang="en-US" b="1" dirty="0" smtClean="0">
                <a:solidFill>
                  <a:srgbClr val="FF00FF"/>
                </a:solidFill>
              </a:rPr>
              <a:t>finite size/finite time</a:t>
            </a:r>
            <a:r>
              <a:rPr lang="en-US" dirty="0" smtClean="0"/>
              <a:t> (=&gt; small systems)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'Looking for the transition': how does collectivity emerge f(</a:t>
            </a:r>
            <a:r>
              <a:rPr lang="en-US" i="1" dirty="0"/>
              <a:t>r</a:t>
            </a:r>
            <a:r>
              <a:rPr lang="en-US" i="1" dirty="0" smtClean="0"/>
              <a:t>, t</a:t>
            </a:r>
            <a:r>
              <a:rPr lang="en-US" dirty="0" smtClean="0"/>
              <a:t>) ?</a:t>
            </a:r>
          </a:p>
          <a:p>
            <a:pPr lvl="1"/>
            <a:r>
              <a:rPr lang="en-US" dirty="0" smtClean="0"/>
              <a:t>change </a:t>
            </a:r>
            <a:r>
              <a:rPr lang="en-US" u="sng" dirty="0" smtClean="0"/>
              <a:t>size &amp; lifetime &amp; density</a:t>
            </a:r>
            <a:r>
              <a:rPr lang="en-US" dirty="0" smtClean="0"/>
              <a:t>  (</a:t>
            </a:r>
            <a:r>
              <a:rPr lang="en-US" b="1" dirty="0" smtClean="0"/>
              <a:t>pp -&gt; pA -&gt; AA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'Looking for the beginning': universal aspects of soft QCQ ?</a:t>
            </a:r>
          </a:p>
          <a:p>
            <a:pPr lvl="1"/>
            <a:r>
              <a:rPr lang="en-US" dirty="0" smtClean="0"/>
              <a:t>looking for </a:t>
            </a:r>
            <a:r>
              <a:rPr lang="en-US" dirty="0" smtClean="0">
                <a:solidFill>
                  <a:srgbClr val="FF00FF"/>
                </a:solidFill>
              </a:rPr>
              <a:t>connection &amp; smooth evolution</a:t>
            </a:r>
            <a:r>
              <a:rPr lang="en-US" dirty="0" smtClean="0"/>
              <a:t> from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</a:t>
            </a:r>
            <a:r>
              <a:rPr lang="en-US" b="1" dirty="0" smtClean="0"/>
              <a:t>MB </a:t>
            </a:r>
            <a:r>
              <a:rPr lang="en-US" b="1" dirty="0"/>
              <a:t>pp(</a:t>
            </a:r>
            <a:r>
              <a:rPr lang="en-US" b="1" dirty="0" err="1"/>
              <a:t>e</a:t>
            </a:r>
            <a:r>
              <a:rPr lang="en-US" b="1" baseline="30000" dirty="0" err="1"/>
              <a:t>+</a:t>
            </a:r>
            <a:r>
              <a:rPr lang="en-US" b="1" dirty="0" err="1"/>
              <a:t>e</a:t>
            </a:r>
            <a:r>
              <a:rPr lang="en-US" b="1" baseline="30000" dirty="0"/>
              <a:t>-</a:t>
            </a:r>
            <a:r>
              <a:rPr lang="en-US" b="1" dirty="0"/>
              <a:t>)</a:t>
            </a:r>
            <a:r>
              <a:rPr lang="en-US" dirty="0"/>
              <a:t> to central </a:t>
            </a:r>
            <a:r>
              <a:rPr lang="en-US" b="1" dirty="0"/>
              <a:t>AA</a:t>
            </a:r>
            <a:r>
              <a:rPr lang="en-US" dirty="0"/>
              <a:t>, with </a:t>
            </a:r>
            <a:r>
              <a:rPr lang="en-US" b="1" dirty="0"/>
              <a:t>pA</a:t>
            </a:r>
            <a:r>
              <a:rPr lang="en-US" dirty="0"/>
              <a:t> the bridge in between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496" r="6591"/>
          <a:stretch/>
        </p:blipFill>
        <p:spPr bwMode="auto">
          <a:xfrm>
            <a:off x="-3" y="638522"/>
            <a:ext cx="3886201" cy="27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2201"/>
          <a:stretch/>
        </p:blipFill>
        <p:spPr bwMode="auto">
          <a:xfrm>
            <a:off x="10884" y="4019238"/>
            <a:ext cx="4221013" cy="286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6462" r="3826"/>
          <a:stretch/>
        </p:blipFill>
        <p:spPr bwMode="auto">
          <a:xfrm>
            <a:off x="5250025" y="4097832"/>
            <a:ext cx="3875315" cy="276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r="2842"/>
          <a:stretch/>
        </p:blipFill>
        <p:spPr bwMode="auto">
          <a:xfrm>
            <a:off x="5533797" y="617979"/>
            <a:ext cx="3624944" cy="266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827585" y="1484784"/>
            <a:ext cx="3168352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7585" y="5085184"/>
            <a:ext cx="3384376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81126" y="1340768"/>
            <a:ext cx="3262874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24129" y="4653136"/>
            <a:ext cx="3334882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899593" y="46326"/>
            <a:ext cx="7416824" cy="5915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Strange Developments in pA</a:t>
            </a:r>
            <a:endParaRPr lang="en-GB" kern="0" dirty="0"/>
          </a:p>
        </p:txBody>
      </p:sp>
      <p:pic>
        <p:nvPicPr>
          <p:cNvPr id="22" name="Picture 4" descr="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r="8477"/>
          <a:stretch/>
        </p:blipFill>
        <p:spPr bwMode="auto">
          <a:xfrm>
            <a:off x="3491881" y="2132858"/>
            <a:ext cx="2613485" cy="25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15817" y="5877274"/>
            <a:ext cx="456442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 'strangeness enhancement'</a:t>
            </a:r>
          </a:p>
          <a:p>
            <a:r>
              <a:rPr lang="en-US" sz="1600" dirty="0" smtClean="0">
                <a:latin typeface="+mn-lt"/>
              </a:rPr>
              <a:t>all particles reach thermal values, 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EXCEPT </a:t>
            </a:r>
            <a:r>
              <a:rPr lang="en-US" sz="1600" b="1" dirty="0" smtClean="0">
                <a:solidFill>
                  <a:srgbClr val="FF00FF"/>
                </a:solidFill>
                <a:latin typeface="Symbol" panose="05050102010706020507" pitchFamily="18" charset="2"/>
              </a:rPr>
              <a:t>W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 ?</a:t>
            </a:r>
          </a:p>
          <a:p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phi follows neither </a:t>
            </a:r>
            <a:r>
              <a:rPr lang="en-US" sz="1600" b="1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FF"/>
                </a:solidFill>
                <a:latin typeface="+mn-lt"/>
              </a:rPr>
              <a:t>s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 nor </a:t>
            </a:r>
            <a:r>
              <a:rPr lang="en-US" sz="1600" b="1" dirty="0" err="1" smtClean="0">
                <a:solidFill>
                  <a:srgbClr val="FF00FF"/>
                </a:solidFill>
                <a:latin typeface="+mn-lt"/>
              </a:rPr>
              <a:t>r</a:t>
            </a:r>
            <a:r>
              <a:rPr lang="en-US" sz="1600" b="1" baseline="-25000" dirty="0" err="1" smtClean="0">
                <a:solidFill>
                  <a:srgbClr val="FF00FF"/>
                </a:solidFill>
                <a:latin typeface="+mn-lt"/>
              </a:rPr>
              <a:t>c</a:t>
            </a:r>
            <a:r>
              <a:rPr lang="en-US" sz="1600" b="1" dirty="0">
                <a:solidFill>
                  <a:srgbClr val="FF00FF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model 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1A6026-7CC3-40CC-A065-ABA75C4DF7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584" y="46326"/>
            <a:ext cx="4937250" cy="591573"/>
          </a:xfrm>
        </p:spPr>
        <p:txBody>
          <a:bodyPr/>
          <a:lstStyle/>
          <a:p>
            <a:r>
              <a:rPr lang="en-US" dirty="0" smtClean="0"/>
              <a:t>Other ‘Developments’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state chemistry ?</a:t>
            </a:r>
          </a:p>
          <a:p>
            <a:pPr lvl="1"/>
            <a:r>
              <a:rPr lang="en-US" dirty="0" smtClean="0"/>
              <a:t>K* : decay + scattering</a:t>
            </a:r>
          </a:p>
          <a:p>
            <a:pPr lvl="2"/>
            <a:r>
              <a:rPr lang="en-US" dirty="0" smtClean="0"/>
              <a:t>or sequential  freeze-out (lower T</a:t>
            </a:r>
            <a:r>
              <a:rPr lang="en-US" baseline="-25000" dirty="0" smtClean="0"/>
              <a:t>chem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: B annihilation (= seq. </a:t>
            </a:r>
            <a:r>
              <a:rPr lang="en-US" dirty="0" err="1" smtClean="0"/>
              <a:t>freezeout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light nuclei d,(</a:t>
            </a:r>
            <a:r>
              <a:rPr lang="en-US" baseline="30000" dirty="0" smtClean="0"/>
              <a:t>3</a:t>
            </a:r>
            <a:r>
              <a:rPr lang="en-US" dirty="0" smtClean="0"/>
              <a:t>He)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pp x 2, reaches </a:t>
            </a:r>
            <a:r>
              <a:rPr lang="en-GB" dirty="0"/>
              <a:t>≈ </a:t>
            </a:r>
            <a:r>
              <a:rPr lang="en-US" dirty="0" smtClean="0"/>
              <a:t>SM value </a:t>
            </a:r>
          </a:p>
          <a:p>
            <a:pPr lvl="1"/>
            <a:r>
              <a:rPr lang="en-US" dirty="0" smtClean="0"/>
              <a:t>canonical suppression ? </a:t>
            </a:r>
            <a:endParaRPr lang="en-US" dirty="0" smtClean="0"/>
          </a:p>
          <a:p>
            <a:pPr lvl="1"/>
            <a:r>
              <a:rPr lang="en-US" dirty="0" err="1" smtClean="0"/>
              <a:t>Coalesence</a:t>
            </a:r>
            <a:r>
              <a:rPr lang="en-US" dirty="0" smtClean="0"/>
              <a:t> ? (but 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(N</a:t>
            </a:r>
            <a:r>
              <a:rPr lang="en-US" baseline="-25000" dirty="0" smtClean="0"/>
              <a:t>ch</a:t>
            </a:r>
            <a:r>
              <a:rPr lang="en-US" dirty="0" smtClean="0"/>
              <a:t>) </a:t>
            </a:r>
            <a:r>
              <a:rPr lang="en-GB" dirty="0"/>
              <a:t>≠</a:t>
            </a:r>
            <a:r>
              <a:rPr lang="en-US" dirty="0" smtClean="0"/>
              <a:t> c </a:t>
            </a:r>
            <a:r>
              <a:rPr lang="en-US" dirty="0" smtClean="0"/>
              <a:t>?)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34" y="606199"/>
            <a:ext cx="4457467" cy="34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5652121" y="1700808"/>
            <a:ext cx="2880320" cy="864096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469968" y="3775075"/>
            <a:ext cx="4197426" cy="3062689"/>
            <a:chOff x="187287" y="396607"/>
            <a:chExt cx="4197426" cy="3062689"/>
          </a:xfrm>
        </p:grpSpPr>
        <p:pic>
          <p:nvPicPr>
            <p:cNvPr id="16" name="Picture 2" descr="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" t="4572" r="9762" b="494"/>
            <a:stretch/>
          </p:blipFill>
          <p:spPr bwMode="auto">
            <a:xfrm>
              <a:off x="187287" y="396607"/>
              <a:ext cx="4197426" cy="3062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91343" y="1908775"/>
              <a:ext cx="35364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54681" y="3978877"/>
            <a:ext cx="4213654" cy="2879125"/>
            <a:chOff x="4954681" y="3978875"/>
            <a:chExt cx="4213654" cy="2879125"/>
          </a:xfrm>
        </p:grpSpPr>
        <p:grpSp>
          <p:nvGrpSpPr>
            <p:cNvPr id="9" name="Group 8"/>
            <p:cNvGrpSpPr/>
            <p:nvPr/>
          </p:nvGrpSpPr>
          <p:grpSpPr>
            <a:xfrm>
              <a:off x="4954681" y="3978875"/>
              <a:ext cx="4213654" cy="2879125"/>
              <a:chOff x="420130" y="3595816"/>
              <a:chExt cx="4213654" cy="2879125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1" t="9317" r="8899" b="4379"/>
              <a:stretch/>
            </p:blipFill>
            <p:spPr bwMode="auto">
              <a:xfrm>
                <a:off x="420130" y="3595816"/>
                <a:ext cx="4213654" cy="287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/>
              <p:nvPr/>
            </p:nvCxnSpPr>
            <p:spPr bwMode="auto">
              <a:xfrm>
                <a:off x="971600" y="4581128"/>
                <a:ext cx="3528392" cy="0"/>
              </a:xfrm>
              <a:prstGeom prst="line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8" name="Straight Connector 17"/>
            <p:cNvCxnSpPr/>
            <p:nvPr/>
          </p:nvCxnSpPr>
          <p:spPr bwMode="auto">
            <a:xfrm>
              <a:off x="6948264" y="5013176"/>
              <a:ext cx="2190973" cy="504056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6804248" y="4941168"/>
              <a:ext cx="1800200" cy="288032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469967" y="3394102"/>
            <a:ext cx="43204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d</a:t>
            </a:r>
            <a:r>
              <a:rPr lang="en-US" sz="1600" dirty="0" smtClean="0">
                <a:latin typeface="+mn-lt"/>
              </a:rPr>
              <a:t>o we see dynamics at work</a:t>
            </a:r>
          </a:p>
          <a:p>
            <a:r>
              <a:rPr lang="en-US" sz="1600" dirty="0" smtClean="0">
                <a:latin typeface="+mn-lt"/>
              </a:rPr>
              <a:t>while reaching (leaving) thermodynamics ??</a:t>
            </a:r>
          </a:p>
        </p:txBody>
      </p:sp>
    </p:spTree>
    <p:extLst>
      <p:ext uri="{BB962C8B-B14F-4D97-AF65-F5344CB8AC3E}">
        <p14:creationId xmlns:p14="http://schemas.microsoft.com/office/powerpoint/2010/main" val="14908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7" y="46321"/>
            <a:ext cx="3494546" cy="591573"/>
          </a:xfrm>
        </p:spPr>
        <p:txBody>
          <a:bodyPr/>
          <a:lstStyle/>
          <a:p>
            <a:r>
              <a:rPr lang="en-US" dirty="0" smtClean="0"/>
              <a:t>Hydro in PbPb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8" y="692119"/>
            <a:ext cx="9110642" cy="6165850"/>
          </a:xfrm>
        </p:spPr>
        <p:txBody>
          <a:bodyPr/>
          <a:lstStyle/>
          <a:p>
            <a:r>
              <a:rPr lang="en-US" sz="2000" dirty="0" smtClean="0"/>
              <a:t> ideal (BW) hydro </a:t>
            </a:r>
            <a:r>
              <a:rPr lang="en-GB" sz="2000" dirty="0"/>
              <a:t>≈ </a:t>
            </a:r>
            <a:r>
              <a:rPr lang="en-US" sz="2000" dirty="0" smtClean="0"/>
              <a:t> ok &lt; 1-2 GeV(p, K), &gt; 3-4 GeV (p, </a:t>
            </a:r>
            <a:r>
              <a:rPr lang="en-US" sz="2000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, ..) in both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and v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deviations above: 'smooth decoupling ?'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1431504"/>
            <a:ext cx="501644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6258" r="52457" b="4345"/>
          <a:stretch/>
        </p:blipFill>
        <p:spPr bwMode="auto">
          <a:xfrm>
            <a:off x="5220824" y="2060848"/>
            <a:ext cx="3923176" cy="463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6732240" y="3573016"/>
            <a:ext cx="360040" cy="72008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 bwMode="auto">
          <a:xfrm>
            <a:off x="7164288" y="3356992"/>
            <a:ext cx="360040" cy="72008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 bwMode="auto">
          <a:xfrm>
            <a:off x="8172400" y="2492896"/>
            <a:ext cx="36004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104188" y="6642100"/>
            <a:ext cx="1039812" cy="217488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94" y="116633"/>
            <a:ext cx="905710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1760" y="-1635"/>
            <a:ext cx="673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https://n-ext.inha.ac.kr/indico/event/13/contribution/14/material/slides/0.pdf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508104" y="5949280"/>
            <a:ext cx="2808312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'Decoupling' at RHIC at somewhat lower p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T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387" y="46321"/>
            <a:ext cx="4289636" cy="591573"/>
          </a:xfrm>
        </p:spPr>
        <p:txBody>
          <a:bodyPr/>
          <a:lstStyle/>
          <a:p>
            <a:r>
              <a:rPr lang="en-US" dirty="0" smtClean="0"/>
              <a:t>Radial Flow in pPb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r="8872" b="901"/>
          <a:stretch/>
        </p:blipFill>
        <p:spPr bwMode="auto">
          <a:xfrm>
            <a:off x="0" y="598327"/>
            <a:ext cx="4464495" cy="626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 r="9402"/>
          <a:stretch/>
        </p:blipFill>
        <p:spPr bwMode="auto">
          <a:xfrm>
            <a:off x="4470609" y="620688"/>
            <a:ext cx="4673391" cy="32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656018" y="3717032"/>
            <a:ext cx="4464496" cy="1754969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>
                <a:latin typeface="+mn-lt"/>
              </a:rPr>
              <a:t>earlier 'decoupling'</a:t>
            </a:r>
          </a:p>
          <a:p>
            <a:r>
              <a:rPr lang="en-US" dirty="0" smtClean="0">
                <a:latin typeface="+mn-lt"/>
              </a:rPr>
              <a:t>T</a:t>
            </a:r>
            <a:r>
              <a:rPr lang="en-US" baseline="-25000" dirty="0" smtClean="0">
                <a:latin typeface="+mn-lt"/>
              </a:rPr>
              <a:t>kin</a:t>
            </a:r>
            <a:r>
              <a:rPr lang="en-US" dirty="0" smtClean="0">
                <a:latin typeface="+mn-lt"/>
              </a:rPr>
              <a:t> </a:t>
            </a:r>
            <a:r>
              <a:rPr lang="en-GB" dirty="0"/>
              <a:t>≈ 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chem</a:t>
            </a:r>
          </a:p>
          <a:p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dirty="0" err="1" smtClean="0">
                <a:latin typeface="+mn-lt"/>
              </a:rPr>
              <a:t>,T</a:t>
            </a:r>
            <a:r>
              <a:rPr lang="en-US" baseline="-25000" dirty="0" err="1" smtClean="0">
                <a:latin typeface="+mn-lt"/>
              </a:rPr>
              <a:t>kin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r>
              <a:rPr lang="en-US" dirty="0" err="1" smtClean="0">
                <a:latin typeface="+mn-lt"/>
              </a:rPr>
              <a:t>,K,p</a:t>
            </a:r>
            <a:r>
              <a:rPr lang="en-US" dirty="0" smtClean="0">
                <a:latin typeface="+mn-lt"/>
              </a:rPr>
              <a:t>) </a:t>
            </a:r>
            <a:r>
              <a:rPr lang="en-GB" dirty="0"/>
              <a:t>≈ </a:t>
            </a:r>
            <a:r>
              <a:rPr lang="en-US" dirty="0"/>
              <a:t> </a:t>
            </a:r>
            <a:r>
              <a:rPr lang="en-US" dirty="0" err="1" smtClean="0">
                <a:latin typeface="Symbol" panose="05050102010706020507" pitchFamily="18" charset="2"/>
              </a:rPr>
              <a:t>b,</a:t>
            </a:r>
            <a:r>
              <a:rPr lang="en-US" dirty="0" err="1" smtClean="0">
                <a:latin typeface="+mn-lt"/>
              </a:rPr>
              <a:t>T</a:t>
            </a:r>
            <a:r>
              <a:rPr lang="en-US" baseline="-25000" dirty="0" err="1" smtClean="0">
                <a:latin typeface="+mn-lt"/>
              </a:rPr>
              <a:t>kin</a:t>
            </a:r>
            <a:r>
              <a:rPr lang="en-US" dirty="0" smtClean="0">
                <a:latin typeface="Symbol" panose="05050102010706020507" pitchFamily="18" charset="2"/>
              </a:rPr>
              <a:t>(X, W</a:t>
            </a:r>
            <a:r>
              <a:rPr lang="en-US" dirty="0" smtClean="0"/>
              <a:t>)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d, 3He</a:t>
            </a:r>
            <a:r>
              <a:rPr lang="en-US" dirty="0" smtClean="0">
                <a:latin typeface="+mn-lt"/>
              </a:rPr>
              <a:t>) in</a:t>
            </a:r>
            <a:r>
              <a:rPr lang="en-US" u="sng" dirty="0" smtClean="0">
                <a:latin typeface="+mn-lt"/>
              </a:rPr>
              <a:t> PbPb</a:t>
            </a:r>
            <a:r>
              <a:rPr lang="en-US" dirty="0" smtClean="0">
                <a:latin typeface="+mn-lt"/>
              </a:rPr>
              <a:t> compatible with </a:t>
            </a:r>
            <a:r>
              <a:rPr lang="en-US" b="1" dirty="0" smtClean="0">
                <a:latin typeface="+mn-lt"/>
              </a:rPr>
              <a:t>flow</a:t>
            </a:r>
          </a:p>
          <a:p>
            <a:r>
              <a:rPr lang="en-US" b="1" dirty="0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 in</a:t>
            </a:r>
            <a:r>
              <a:rPr lang="en-US" b="1" dirty="0" smtClean="0">
                <a:latin typeface="+mn-lt"/>
              </a:rPr>
              <a:t> </a:t>
            </a:r>
            <a:r>
              <a:rPr lang="en-US" u="sng" dirty="0" smtClean="0">
                <a:latin typeface="+mn-lt"/>
              </a:rPr>
              <a:t>pPb</a:t>
            </a:r>
            <a:r>
              <a:rPr lang="en-US" dirty="0" smtClean="0">
                <a:latin typeface="+mn-lt"/>
              </a:rPr>
              <a:t> compatible with </a:t>
            </a:r>
            <a:r>
              <a:rPr lang="en-US" b="1" dirty="0" smtClean="0">
                <a:latin typeface="+mn-lt"/>
              </a:rPr>
              <a:t>coalescence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742059" y="5661248"/>
            <a:ext cx="4392488" cy="92397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no (or little) hadronic rescattering ?</a:t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endParaRPr lang="en-US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clear &amp; direct view on the sQGP ??</a:t>
            </a:r>
            <a:endParaRPr lang="en-US" dirty="0" smtClean="0">
              <a:latin typeface="+mn-lt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835696" y="4077072"/>
            <a:ext cx="216024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nspirehep.net/record/877822/files/plots_fig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7" t="7874" r="7949" b="34188"/>
          <a:stretch/>
        </p:blipFill>
        <p:spPr bwMode="auto">
          <a:xfrm>
            <a:off x="2987827" y="1844830"/>
            <a:ext cx="3530215" cy="23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96" y="4697760"/>
            <a:ext cx="2326412" cy="2160240"/>
            <a:chOff x="0" y="3787206"/>
            <a:chExt cx="3824007" cy="3070794"/>
          </a:xfrm>
          <a:solidFill>
            <a:srgbClr val="CCFFFF"/>
          </a:solidFill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7206"/>
              <a:ext cx="3824007" cy="30707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79905" y="3806140"/>
              <a:ext cx="1788265" cy="43841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16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r>
                <a:rPr lang="en-US" sz="1400" b="1" dirty="0" smtClean="0"/>
                <a:t> </a:t>
              </a:r>
              <a:r>
                <a:rPr lang="en-US" sz="1400" b="1" dirty="0" smtClean="0">
                  <a:solidFill>
                    <a:srgbClr val="FF00FF"/>
                  </a:solidFill>
                </a:rPr>
                <a:t>pPb</a:t>
              </a:r>
              <a:r>
                <a:rPr lang="en-US" sz="1400" b="1" dirty="0" smtClean="0"/>
                <a:t> 5 TeV</a:t>
              </a:r>
              <a:endParaRPr lang="en-US" sz="1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126" y="46326"/>
            <a:ext cx="2648161" cy="591573"/>
          </a:xfrm>
        </p:spPr>
        <p:txBody>
          <a:bodyPr/>
          <a:lstStyle/>
          <a:p>
            <a:r>
              <a:rPr lang="en-US" dirty="0" smtClean="0"/>
              <a:t>Collectivity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weak</a:t>
            </a:r>
            <a:r>
              <a:rPr lang="en-US" dirty="0" smtClean="0"/>
              <a:t> definition:  </a:t>
            </a:r>
          </a:p>
          <a:p>
            <a:pPr lvl="1"/>
            <a:r>
              <a:rPr lang="en-US" b="1" dirty="0" smtClean="0"/>
              <a:t>SIMILAR</a:t>
            </a:r>
            <a:r>
              <a:rPr lang="en-US" dirty="0" smtClean="0"/>
              <a:t> effect for </a:t>
            </a:r>
            <a:r>
              <a:rPr lang="en-US" b="1" dirty="0" smtClean="0"/>
              <a:t>ALL</a:t>
            </a:r>
            <a:r>
              <a:rPr lang="en-US" dirty="0" smtClean="0"/>
              <a:t> particles </a:t>
            </a:r>
            <a:r>
              <a:rPr lang="en-US" sz="1100" dirty="0" smtClean="0"/>
              <a:t>(of some kind, say p</a:t>
            </a:r>
            <a:r>
              <a:rPr lang="en-US" sz="1100" baseline="-25000" dirty="0" smtClean="0"/>
              <a:t>T</a:t>
            </a:r>
            <a:r>
              <a:rPr lang="en-US" sz="1100" dirty="0" smtClean="0"/>
              <a:t>/PID)</a:t>
            </a:r>
            <a:r>
              <a:rPr lang="en-US" dirty="0" smtClean="0"/>
              <a:t> in </a:t>
            </a:r>
            <a:r>
              <a:rPr lang="en-US" sz="1100" dirty="0" smtClean="0"/>
              <a:t>(almost) </a:t>
            </a:r>
            <a:r>
              <a:rPr lang="en-US" b="1" dirty="0" smtClean="0"/>
              <a:t>ALL</a:t>
            </a:r>
            <a:r>
              <a:rPr lang="en-US" dirty="0" smtClean="0"/>
              <a:t> events</a:t>
            </a:r>
          </a:p>
          <a:p>
            <a:pPr lvl="1"/>
            <a:r>
              <a:rPr lang="en-US" dirty="0"/>
              <a:t> Collectivity is </a:t>
            </a:r>
            <a:r>
              <a:rPr lang="en-US" b="1" dirty="0">
                <a:solidFill>
                  <a:srgbClr val="FF00FF"/>
                </a:solidFill>
              </a:rPr>
              <a:t>experimentally proven</a:t>
            </a:r>
            <a:r>
              <a:rPr lang="en-US" dirty="0"/>
              <a:t> in </a:t>
            </a:r>
            <a:r>
              <a:rPr lang="en-US" b="1" dirty="0">
                <a:solidFill>
                  <a:srgbClr val="FF00FF"/>
                </a:solidFill>
              </a:rPr>
              <a:t>AA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FF00FF"/>
                </a:solidFill>
              </a:rPr>
              <a:t>pA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4369" y="6644020"/>
            <a:ext cx="1949631" cy="21398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36" y="1916838"/>
            <a:ext cx="3764276" cy="3869533"/>
            <a:chOff x="-210434" y="833716"/>
            <a:chExt cx="4223377" cy="42328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169"/>
            <a:stretch/>
          </p:blipFill>
          <p:spPr bwMode="auto">
            <a:xfrm>
              <a:off x="102814" y="833716"/>
              <a:ext cx="2922774" cy="2762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579645" y="833716"/>
              <a:ext cx="1471180" cy="337376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16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r>
                <a:rPr lang="en-US" sz="1400" b="1" dirty="0" smtClean="0">
                  <a:solidFill>
                    <a:srgbClr val="FF00FF"/>
                  </a:solidFill>
                </a:rPr>
                <a:t>PbPb</a:t>
              </a:r>
              <a:r>
                <a:rPr lang="en-US" sz="1400" b="1" dirty="0" smtClean="0"/>
                <a:t> 10-20%</a:t>
              </a:r>
              <a:endParaRPr lang="en-US" sz="14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10434" y="833716"/>
              <a:ext cx="4223377" cy="4232842"/>
              <a:chOff x="-210434" y="833716"/>
              <a:chExt cx="4223377" cy="4232842"/>
            </a:xfrm>
          </p:grpSpPr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-210434" y="833716"/>
                <a:ext cx="1834055" cy="640383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'Ridge'</a:t>
                </a:r>
              </a:p>
              <a:p>
                <a:r>
                  <a:rPr lang="en-US" sz="1400" b="1" u="sng" dirty="0" smtClean="0">
                    <a:solidFill>
                      <a:srgbClr val="0066FF"/>
                    </a:solidFill>
                  </a:rPr>
                  <a:t>all</a:t>
                </a:r>
                <a:r>
                  <a:rPr lang="en-US" sz="1400" b="1" dirty="0" smtClean="0">
                    <a:solidFill>
                      <a:srgbClr val="0066FF"/>
                    </a:solidFill>
                  </a:rPr>
                  <a:t> h</a:t>
                </a:r>
                <a:r>
                  <a:rPr lang="en-GB" sz="1400" baseline="30000" dirty="0" smtClean="0">
                    <a:solidFill>
                      <a:srgbClr val="0066FF"/>
                    </a:solidFill>
                  </a:rPr>
                  <a:t>±</a:t>
                </a:r>
                <a:r>
                  <a:rPr lang="en-US" sz="1400" b="1" dirty="0" smtClean="0">
                    <a:solidFill>
                      <a:srgbClr val="0066FF"/>
                    </a:solidFill>
                  </a:rPr>
                  <a:t> in </a:t>
                </a:r>
                <a:r>
                  <a:rPr lang="en-US" sz="1400" b="1" u="sng" dirty="0" smtClean="0">
                    <a:solidFill>
                      <a:srgbClr val="0066FF"/>
                    </a:solidFill>
                  </a:rPr>
                  <a:t>all</a:t>
                </a:r>
                <a:r>
                  <a:rPr lang="en-US" sz="1400" b="1" dirty="0" smtClean="0">
                    <a:solidFill>
                      <a:srgbClr val="0066FF"/>
                    </a:solidFill>
                  </a:rPr>
                  <a:t> events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98264" y="1509351"/>
                <a:ext cx="729092" cy="604181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38196" y="1525554"/>
                <a:ext cx="811823" cy="197685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>
                <a:stCxn id="10" idx="2"/>
              </p:cNvCxnSpPr>
              <p:nvPr/>
            </p:nvCxnSpPr>
            <p:spPr bwMode="auto">
              <a:xfrm>
                <a:off x="706594" y="1474099"/>
                <a:ext cx="405633" cy="3592459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1708954" y="3196780"/>
                <a:ext cx="2303989" cy="640383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'Jet'</a:t>
                </a:r>
              </a:p>
              <a:p>
                <a:r>
                  <a:rPr lang="en-US" sz="1400" b="1" u="sng" dirty="0" smtClean="0">
                    <a:solidFill>
                      <a:srgbClr val="0066FF"/>
                    </a:solidFill>
                  </a:rPr>
                  <a:t>some</a:t>
                </a:r>
                <a:r>
                  <a:rPr lang="en-US" sz="1400" b="1" dirty="0" smtClean="0">
                    <a:solidFill>
                      <a:srgbClr val="0066FF"/>
                    </a:solidFill>
                  </a:rPr>
                  <a:t> h</a:t>
                </a:r>
                <a:r>
                  <a:rPr lang="en-GB" sz="1400" baseline="30000" dirty="0">
                    <a:solidFill>
                      <a:srgbClr val="0066FF"/>
                    </a:solidFill>
                  </a:rPr>
                  <a:t>±</a:t>
                </a:r>
                <a:r>
                  <a:rPr lang="en-US" sz="1400" b="1" dirty="0" smtClean="0">
                    <a:solidFill>
                      <a:srgbClr val="0066FF"/>
                    </a:solidFill>
                  </a:rPr>
                  <a:t> in </a:t>
                </a:r>
                <a:r>
                  <a:rPr lang="en-US" sz="1400" b="1" u="sng" dirty="0" smtClean="0">
                    <a:solidFill>
                      <a:srgbClr val="0066FF"/>
                    </a:solidFill>
                  </a:rPr>
                  <a:t>some</a:t>
                </a:r>
                <a:r>
                  <a:rPr lang="en-US" sz="1400" b="1" dirty="0" smtClean="0">
                    <a:solidFill>
                      <a:srgbClr val="0066FF"/>
                    </a:solidFill>
                  </a:rPr>
                  <a:t> events</a:t>
                </a:r>
              </a:p>
            </p:txBody>
          </p:sp>
        </p:grp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1835698" y="2708920"/>
            <a:ext cx="576064" cy="158417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475659" y="4725144"/>
            <a:ext cx="576064" cy="792088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547664" y="4725144"/>
            <a:ext cx="432048" cy="216024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322" name="Picture 8" descr="https://atlas.web.cern.ch/Atlas/GROUPS/PHYSICS/PAPERS/HION-2012-10/fig_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 bwMode="auto">
          <a:xfrm>
            <a:off x="6458066" y="1484784"/>
            <a:ext cx="2699792" cy="30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87319" y="4941168"/>
            <a:ext cx="2172454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AA definitely coll.</a:t>
            </a:r>
          </a:p>
          <a:p>
            <a:r>
              <a:rPr lang="en-US" dirty="0" smtClean="0"/>
              <a:t>pA practically certain</a:t>
            </a:r>
          </a:p>
          <a:p>
            <a:r>
              <a:rPr lang="en-US" u="sng" dirty="0" smtClean="0"/>
              <a:t>Teaser:</a:t>
            </a:r>
          </a:p>
          <a:p>
            <a:r>
              <a:rPr lang="en-US" dirty="0" smtClean="0"/>
              <a:t>are jets in </a:t>
            </a:r>
            <a:r>
              <a:rPr lang="en-US" dirty="0" err="1" smtClean="0"/>
              <a:t>e+e</a:t>
            </a:r>
            <a:r>
              <a:rPr lang="en-US" dirty="0" smtClean="0"/>
              <a:t>- </a:t>
            </a:r>
          </a:p>
          <a:p>
            <a:r>
              <a:rPr lang="en-US" dirty="0" smtClean="0"/>
              <a:t>'weakly collective' ?</a:t>
            </a:r>
            <a:endParaRPr lang="en-GB" dirty="0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995938" y="4365104"/>
            <a:ext cx="3384376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{2}&lt; 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0066FF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{4}</a:t>
            </a:r>
            <a:r>
              <a:rPr lang="en-GB" b="1" dirty="0">
                <a:solidFill>
                  <a:srgbClr val="0066FF"/>
                </a:solidFill>
                <a:latin typeface="+mn-lt"/>
              </a:rPr>
              <a:t>≈</a:t>
            </a:r>
            <a:r>
              <a:rPr lang="en-US" b="1" dirty="0">
                <a:solidFill>
                  <a:srgbClr val="0066FF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0066FF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{6}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≈ … ≈v</a:t>
            </a:r>
            <a:r>
              <a:rPr lang="en-GB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{∞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}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7668344" y="1142509"/>
            <a:ext cx="1296144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EbE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P(v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35246" y="4725145"/>
            <a:ext cx="4062581" cy="2132856"/>
            <a:chOff x="2735245" y="4725145"/>
            <a:chExt cx="4062581" cy="2132856"/>
          </a:xfrm>
        </p:grpSpPr>
        <p:pic>
          <p:nvPicPr>
            <p:cNvPr id="13318" name="Picture 6" descr="https://twiki.cern.ch/twiki/pub/CMSPublic/PhysicsResultsHIN14006/final_v2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245" y="4725145"/>
              <a:ext cx="4062581" cy="213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>
              <a:off x="6084168" y="5517232"/>
              <a:ext cx="0" cy="288032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05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27" name="Rectangle 19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651306" cy="692696"/>
          </a:xfr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Natures challenge to HI physics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9B4DE-2EAC-4EF7-AFF0-93F89476A457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646873"/>
            <a:ext cx="2057400" cy="211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900" dirty="0" smtClean="0">
                <a:solidFill>
                  <a:srgbClr val="919191"/>
                </a:solidFill>
                <a:latin typeface="Arial" charset="0"/>
              </a:rPr>
              <a:t>2015 QM Koyasan</a:t>
            </a:r>
            <a:endParaRPr lang="en-US" sz="900" dirty="0">
              <a:solidFill>
                <a:srgbClr val="919191"/>
              </a:solidFill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07504" y="4783959"/>
            <a:ext cx="9036496" cy="1977340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800" b="1" kern="0" dirty="0" smtClean="0">
                <a:solidFill>
                  <a:srgbClr val="0000FF"/>
                </a:solidFill>
                <a:latin typeface="Arial"/>
              </a:rPr>
              <a:t>&gt; 2013: central pA ~ peripheral AA</a:t>
            </a:r>
          </a:p>
          <a:p>
            <a:pPr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tabLst>
                <a:tab pos="1614488" algn="l"/>
              </a:tabLst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+mn-lt"/>
              </a:rPr>
              <a:t>     </a:t>
            </a:r>
            <a:r>
              <a:rPr lang="en-US" kern="0" dirty="0" smtClean="0">
                <a:latin typeface="+mn-lt"/>
              </a:rPr>
              <a:t>(largely) accepted &amp; assimilated : small droplet of sQGP (-like) stuff</a:t>
            </a:r>
          </a:p>
          <a:p>
            <a:pPr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tabLst>
                <a:tab pos="1614488" algn="l"/>
              </a:tabLst>
              <a:defRPr/>
            </a:pPr>
            <a:r>
              <a:rPr lang="en-US" kern="0" dirty="0" smtClean="0">
                <a:latin typeface="+mn-lt"/>
              </a:rPr>
              <a:t>      conformal invariance, hydro &amp; </a:t>
            </a:r>
            <a:r>
              <a:rPr lang="en-US" kern="0" dirty="0" err="1" smtClean="0">
                <a:latin typeface="+mn-lt"/>
              </a:rPr>
              <a:t>thermo</a:t>
            </a:r>
            <a:r>
              <a:rPr lang="en-US" kern="0" dirty="0" smtClean="0">
                <a:latin typeface="+mn-lt"/>
              </a:rPr>
              <a:t> ‘at its limits’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Char char="l"/>
              <a:tabLst>
                <a:tab pos="1614488" algn="l"/>
              </a:tabLst>
              <a:defRPr/>
            </a:pPr>
            <a:r>
              <a:rPr lang="en-US" sz="2800" b="1" kern="0" dirty="0" smtClean="0">
                <a:solidFill>
                  <a:srgbClr val="0000FF"/>
                </a:solidFill>
                <a:latin typeface="Arial"/>
              </a:rPr>
              <a:t>&gt; </a:t>
            </a:r>
            <a:r>
              <a:rPr lang="en-US" sz="2800" b="1" kern="0" dirty="0" smtClean="0">
                <a:solidFill>
                  <a:srgbClr val="0000FF"/>
                </a:solidFill>
                <a:latin typeface="Arial"/>
              </a:rPr>
              <a:t>QM 2015</a:t>
            </a:r>
            <a:r>
              <a:rPr lang="en-US" sz="2800" b="1" kern="0" dirty="0" smtClean="0">
                <a:solidFill>
                  <a:srgbClr val="0000FF"/>
                </a:solidFill>
                <a:latin typeface="Arial"/>
              </a:rPr>
              <a:t>: no end in sight ? </a:t>
            </a:r>
          </a:p>
          <a:p>
            <a:pPr algn="l" eaLnBrk="1" hangingPunct="1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tabLst>
                <a:tab pos="1614488" algn="l"/>
              </a:tabLst>
              <a:defRPr/>
            </a:pPr>
            <a:r>
              <a:rPr lang="en-US" b="1" kern="0" dirty="0" smtClean="0">
                <a:latin typeface="Arial"/>
              </a:rPr>
              <a:t>     </a:t>
            </a:r>
            <a:r>
              <a:rPr lang="en-US" b="1" kern="0" dirty="0" err="1" smtClean="0">
                <a:latin typeface="Arial"/>
              </a:rPr>
              <a:t>Thermo</a:t>
            </a:r>
            <a:r>
              <a:rPr lang="en-US" b="1" kern="0" dirty="0" smtClean="0">
                <a:latin typeface="Arial"/>
              </a:rPr>
              <a:t> &amp; hydro in </a:t>
            </a:r>
            <a:r>
              <a:rPr lang="en-US" b="1" kern="0" dirty="0" err="1" smtClean="0">
                <a:latin typeface="Arial"/>
              </a:rPr>
              <a:t>MinBias</a:t>
            </a:r>
            <a:r>
              <a:rPr lang="en-US" b="1" kern="0" dirty="0" smtClean="0">
                <a:latin typeface="Arial"/>
              </a:rPr>
              <a:t> pp ??</a:t>
            </a:r>
            <a:endParaRPr lang="en-US" b="1" kern="0" dirty="0">
              <a:latin typeface="Arial"/>
            </a:endParaRPr>
          </a:p>
        </p:txBody>
      </p:sp>
      <p:pic>
        <p:nvPicPr>
          <p:cNvPr id="1026" name="Picture 2" descr="https://mediastream.cern.ch/MediaArchive/Photo/Public/2010/1003053/1003053_27/1003053_27-A5-at-72-dp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9426" r="17350" b="7018"/>
          <a:stretch/>
        </p:blipFill>
        <p:spPr bwMode="auto">
          <a:xfrm>
            <a:off x="111550" y="1009272"/>
            <a:ext cx="3995038" cy="33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1011251_01-A4-at-144-dpi"/>
          <p:cNvPicPr>
            <a:picLocks noChangeAspect="1" noChangeArrowheads="1"/>
          </p:cNvPicPr>
          <p:nvPr/>
        </p:nvPicPr>
        <p:blipFill rotWithShape="1">
          <a:blip r:embed="rId4" cstate="screen">
            <a:lum bright="30000" contrast="24000"/>
          </a:blip>
          <a:srcRect l="13387" t="16107" r="18889" b="4690"/>
          <a:stretch/>
        </p:blipFill>
        <p:spPr bwMode="auto">
          <a:xfrm>
            <a:off x="4932040" y="1006546"/>
            <a:ext cx="3970786" cy="34167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99572" y="2112878"/>
            <a:ext cx="66717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</a:t>
            </a:r>
          </a:p>
          <a:p>
            <a:r>
              <a:rPr lang="en-US" sz="6600" b="1" dirty="0" smtClean="0"/>
              <a:t>=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34144"/>
            <a:ext cx="194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TeV pp Min Bias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551" y="101725"/>
            <a:ext cx="7343357" cy="480774"/>
          </a:xfrm>
        </p:spPr>
        <p:txBody>
          <a:bodyPr/>
          <a:lstStyle/>
          <a:p>
            <a:r>
              <a:rPr lang="en-US" sz="2800" dirty="0" smtClean="0"/>
              <a:t>Continuous &amp; smooth down to dN/dy ~ 0 !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2015 QM Koyasan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48" y="705832"/>
            <a:ext cx="4055324" cy="3295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142" t="5523" r="9137" b="1575"/>
          <a:stretch/>
        </p:blipFill>
        <p:spPr>
          <a:xfrm>
            <a:off x="3484287" y="4095937"/>
            <a:ext cx="2843754" cy="27337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16216" y="3870418"/>
            <a:ext cx="2627784" cy="3008602"/>
            <a:chOff x="5922256" y="3190382"/>
            <a:chExt cx="3221744" cy="3688638"/>
          </a:xfrm>
        </p:grpSpPr>
        <p:grpSp>
          <p:nvGrpSpPr>
            <p:cNvPr id="18" name="Group 17"/>
            <p:cNvGrpSpPr/>
            <p:nvPr/>
          </p:nvGrpSpPr>
          <p:grpSpPr>
            <a:xfrm>
              <a:off x="5922256" y="3190382"/>
              <a:ext cx="3212596" cy="3688638"/>
              <a:chOff x="5922256" y="3190382"/>
              <a:chExt cx="3212596" cy="368863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922256" y="3190382"/>
                <a:ext cx="3212596" cy="3688638"/>
                <a:chOff x="2843809" y="1196752"/>
                <a:chExt cx="4292716" cy="3688638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909" b="48954"/>
                <a:stretch/>
              </p:blipFill>
              <p:spPr bwMode="auto">
                <a:xfrm>
                  <a:off x="2843809" y="1196752"/>
                  <a:ext cx="4292716" cy="3238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499" r="1152"/>
                <a:stretch/>
              </p:blipFill>
              <p:spPr bwMode="auto">
                <a:xfrm>
                  <a:off x="2843809" y="4282586"/>
                  <a:ext cx="4282206" cy="602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6444205" y="4365104"/>
                <a:ext cx="1504056" cy="58944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HBT</a:t>
                </a:r>
              </a:p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200" dirty="0" err="1" smtClean="0">
                    <a:latin typeface="+mn-lt"/>
                  </a:rPr>
                  <a:t>k</a:t>
                </a:r>
                <a:r>
                  <a:rPr lang="en-US" sz="1200" baseline="-25000" dirty="0" err="1" smtClean="0">
                    <a:latin typeface="+mn-lt"/>
                  </a:rPr>
                  <a:t>T</a:t>
                </a:r>
                <a:r>
                  <a:rPr lang="en-US" sz="1200" baseline="-25000" dirty="0" smtClean="0">
                    <a:latin typeface="+mn-lt"/>
                  </a:rPr>
                  <a:t> </a:t>
                </a:r>
                <a:r>
                  <a:rPr lang="en-US" sz="1200" dirty="0" smtClean="0">
                    <a:latin typeface="+mn-lt"/>
                  </a:rPr>
                  <a:t>dependence</a:t>
                </a:r>
                <a:endParaRPr lang="en-GB" sz="1200" baseline="-25000" dirty="0">
                  <a:latin typeface="+mn-lt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 bwMode="auto">
            <a:xfrm>
              <a:off x="8172400" y="5517232"/>
              <a:ext cx="971600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36554" y="3740146"/>
            <a:ext cx="3366656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Charge Balance Functions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699" y="3858313"/>
            <a:ext cx="3443740" cy="2871916"/>
            <a:chOff x="65699" y="3858313"/>
            <a:chExt cx="3443740" cy="28719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99" y="4165210"/>
              <a:ext cx="3443740" cy="2565019"/>
            </a:xfrm>
            <a:prstGeom prst="rect">
              <a:avLst/>
            </a:prstGeom>
          </p:spPr>
        </p:pic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765704" y="3858313"/>
              <a:ext cx="2284000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‘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Hadrochemistry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’</a:t>
              </a:r>
              <a:endPara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504" y="836712"/>
            <a:ext cx="3890721" cy="2952328"/>
            <a:chOff x="107504" y="836712"/>
            <a:chExt cx="3890721" cy="2952328"/>
          </a:xfrm>
        </p:grpSpPr>
        <p:grpSp>
          <p:nvGrpSpPr>
            <p:cNvPr id="10" name="Group 9"/>
            <p:cNvGrpSpPr/>
            <p:nvPr/>
          </p:nvGrpSpPr>
          <p:grpSpPr>
            <a:xfrm>
              <a:off x="107504" y="836712"/>
              <a:ext cx="3890721" cy="2952328"/>
              <a:chOff x="33207" y="908720"/>
              <a:chExt cx="5252543" cy="367240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07" y="908720"/>
                <a:ext cx="5252543" cy="3672408"/>
              </a:xfrm>
              <a:prstGeom prst="rect">
                <a:avLst/>
              </a:prstGeom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043608" y="2348880"/>
                <a:ext cx="0" cy="1224136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899592" y="3514297"/>
                <a:ext cx="1864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MinBias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rec</a:t>
                </a:r>
                <a:r>
                  <a:rPr lang="en-US" dirty="0" smtClean="0"/>
                  <a:t> ~ 15</a:t>
                </a:r>
                <a:endParaRPr lang="en-US" dirty="0"/>
              </a:p>
            </p:txBody>
          </p:sp>
        </p:grp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073370" y="2062207"/>
              <a:ext cx="1668667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‘Elliptic flow’</a:t>
              </a:r>
              <a:endPara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580112" y="2209143"/>
            <a:ext cx="1617263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‘Radial flow’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2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44" y="46326"/>
            <a:ext cx="7008330" cy="591573"/>
          </a:xfrm>
        </p:spPr>
        <p:txBody>
          <a:bodyPr/>
          <a:lstStyle/>
          <a:p>
            <a:r>
              <a:rPr lang="en-US" dirty="0" smtClean="0"/>
              <a:t>Need to know what to look for..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1C9E1-BDC2-4823-A7A9-8C95C7C43A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s://atlas.web.cern.ch/Atlas/GROUPS/PHYSICS/PAPERS/HION-2015-09/figaux_0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3794"/>
            <a:ext cx="35549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las.web.cern.ch/Atlas/GROUPS/PHYSICS/PAPERS/HION-2015-09/.thumb_figaux_0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75" y="833794"/>
            <a:ext cx="2979771" cy="21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las.web.cern.ch/Atlas/GROUPS/PHYSICS/PAPERS/HION-2015-09/.thumb_figaux_0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54" y="688678"/>
            <a:ext cx="2946146" cy="20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tlas.web.cern.ch/Atlas/GROUPS/PHYSICS/PAPERS/HION-2015-09/figaux_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1" y="3549969"/>
            <a:ext cx="8679375" cy="30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183" y="46326"/>
            <a:ext cx="4732065" cy="591573"/>
          </a:xfrm>
        </p:spPr>
        <p:txBody>
          <a:bodyPr/>
          <a:lstStyle/>
          <a:p>
            <a:r>
              <a:rPr lang="en-US" dirty="0" smtClean="0"/>
              <a:t>‘Continuum Physics’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ontinuity/similarity between large/dense &amp; small/dilute systems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‘so-so’: </a:t>
            </a:r>
            <a:r>
              <a:rPr lang="en-US" dirty="0" smtClean="0"/>
              <a:t>different physics (e.g. IS &lt;-&gt; FS) happens to have same phenomenology</a:t>
            </a:r>
          </a:p>
          <a:p>
            <a:pPr lvl="2"/>
            <a:r>
              <a:rPr lang="en-US" dirty="0" smtClean="0"/>
              <a:t>different physics for different observables (CR -&gt; radial flow, CGC -&gt; elliptic fl.) ?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‘</a:t>
            </a:r>
            <a:r>
              <a:rPr lang="en-US" b="1" u="sng" dirty="0" err="1" smtClean="0">
                <a:solidFill>
                  <a:srgbClr val="FF0000"/>
                </a:solidFill>
              </a:rPr>
              <a:t>RiaR</a:t>
            </a:r>
            <a:r>
              <a:rPr lang="en-US" b="1" u="sng" dirty="0" smtClean="0">
                <a:solidFill>
                  <a:srgbClr val="FF0000"/>
                </a:solidFill>
              </a:rPr>
              <a:t>’: </a:t>
            </a:r>
            <a:r>
              <a:rPr lang="en-US" dirty="0" smtClean="0"/>
              <a:t>same underlying  strong interaction dynamics for all systems/observables</a:t>
            </a:r>
          </a:p>
          <a:p>
            <a:pPr lvl="2"/>
            <a:r>
              <a:rPr lang="en-US" dirty="0" smtClean="0"/>
              <a:t>most economic, should be tried unless/until shown to be insufficient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2015 QM Koyasan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14" t="13342" r="4077" b="4704"/>
          <a:stretch/>
        </p:blipFill>
        <p:spPr>
          <a:xfrm>
            <a:off x="22109" y="2420888"/>
            <a:ext cx="4300938" cy="2889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919" t="3940" r="14856"/>
          <a:stretch/>
        </p:blipFill>
        <p:spPr>
          <a:xfrm>
            <a:off x="2109537" y="4003959"/>
            <a:ext cx="1944216" cy="67440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4361" t="54737" r="41691"/>
          <a:stretch/>
        </p:blipFill>
        <p:spPr>
          <a:xfrm>
            <a:off x="214961" y="5018323"/>
            <a:ext cx="1584176" cy="785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3357" r="33269" b="64631"/>
          <a:stretch/>
        </p:blipFill>
        <p:spPr>
          <a:xfrm>
            <a:off x="179512" y="6041205"/>
            <a:ext cx="2902133" cy="560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74629" y="5199154"/>
            <a:ext cx="159531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pp:pA:AA</a:t>
            </a:r>
            <a:endParaRPr lang="en-US" sz="1600" b="1" dirty="0" smtClean="0"/>
          </a:p>
          <a:p>
            <a:r>
              <a:rPr lang="en-US" sz="1600" dirty="0"/>
              <a:t>dN/dy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1:10:100</a:t>
            </a:r>
          </a:p>
          <a:p>
            <a:r>
              <a:rPr lang="en-US" sz="1600" dirty="0" smtClean="0"/>
              <a:t>dN/dy</a:t>
            </a:r>
            <a:r>
              <a:rPr lang="en-US" sz="1600" baseline="30000" dirty="0" smtClean="0"/>
              <a:t>1/3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1:2:5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40" y="6574935"/>
            <a:ext cx="2647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D. </a:t>
            </a:r>
            <a:r>
              <a:rPr lang="en-US" sz="1200" dirty="0" err="1" smtClean="0"/>
              <a:t>Teany</a:t>
            </a:r>
            <a:r>
              <a:rPr lang="en-US" sz="1200" dirty="0" smtClean="0"/>
              <a:t> http</a:t>
            </a:r>
            <a:r>
              <a:rPr lang="en-US" sz="1200" dirty="0"/>
              <a:t>://arxiv.org/abs/1312.6770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46" y="5784853"/>
            <a:ext cx="22268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JYO: http</a:t>
            </a:r>
            <a:r>
              <a:rPr lang="en-US" sz="1100" dirty="0"/>
              <a:t>://arxiv.org/abs/1106.4356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739" y="2385993"/>
            <a:ext cx="3889568" cy="26642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77048" y="4992229"/>
            <a:ext cx="4978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S-Canonical: physics the same, volume different</a:t>
            </a:r>
          </a:p>
          <a:p>
            <a:r>
              <a:rPr lang="en-US" dirty="0" smtClean="0"/>
              <a:t>What exactly IS the (microscopic) physics ?</a:t>
            </a:r>
          </a:p>
          <a:p>
            <a:r>
              <a:rPr lang="en-US" dirty="0" smtClean="0"/>
              <a:t>Phase Space or Dynamics ?? </a:t>
            </a:r>
            <a:r>
              <a:rPr lang="en-US" b="1" dirty="0">
                <a:solidFill>
                  <a:srgbClr val="FF0000"/>
                </a:solidFill>
              </a:rPr>
              <a:t>(1601.01454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Hadronic or Partonic ??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What connection, if any, between </a:t>
            </a:r>
            <a:r>
              <a:rPr lang="en-US" dirty="0" err="1" smtClean="0"/>
              <a:t>thermo</a:t>
            </a:r>
            <a:r>
              <a:rPr lang="en-US" dirty="0" smtClean="0"/>
              <a:t> &amp; hydro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6" y="46321"/>
            <a:ext cx="8213787" cy="591573"/>
          </a:xfrm>
        </p:spPr>
        <p:txBody>
          <a:bodyPr/>
          <a:lstStyle/>
          <a:p>
            <a:r>
              <a:rPr lang="en-US" dirty="0" smtClean="0"/>
              <a:t>The unreasonable success of AMPT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1114375"/>
            <a:ext cx="3783434" cy="4603842"/>
            <a:chOff x="323528" y="1114375"/>
            <a:chExt cx="3783434" cy="46038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114375"/>
              <a:ext cx="3783434" cy="46038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11069" y="1844824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nucl-th</a:t>
              </a:r>
              <a:r>
                <a:rPr lang="en-US" sz="1200" dirty="0" smtClean="0"/>
                <a:t>/0312124</a:t>
              </a:r>
              <a:endParaRPr lang="en-US" sz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6827"/>
          <a:stretch/>
        </p:blipFill>
        <p:spPr>
          <a:xfrm>
            <a:off x="107504" y="709910"/>
            <a:ext cx="4648200" cy="440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709910"/>
            <a:ext cx="2870850" cy="4503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814" y="5165086"/>
            <a:ext cx="3110855" cy="1722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5793716"/>
            <a:ext cx="3543812" cy="961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3180" y="2543078"/>
            <a:ext cx="5278048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AMPT in 2003 had correct higher harmonics (v</a:t>
            </a:r>
            <a:r>
              <a:rPr lang="en-US" baseline="-25000" dirty="0" smtClean="0"/>
              <a:t>3</a:t>
            </a:r>
            <a:r>
              <a:rPr lang="en-US" dirty="0" smtClean="0"/>
              <a:t>, v</a:t>
            </a:r>
            <a:r>
              <a:rPr lang="en-US" baseline="-25000" dirty="0" smtClean="0"/>
              <a:t>4</a:t>
            </a:r>
            <a:r>
              <a:rPr lang="en-US" dirty="0" smtClean="0"/>
              <a:t>, ..)</a:t>
            </a:r>
          </a:p>
          <a:p>
            <a:r>
              <a:rPr lang="en-US" dirty="0" smtClean="0"/>
              <a:t>i.e. initial state fluctuations and nonlinear hydro,</a:t>
            </a:r>
          </a:p>
          <a:p>
            <a:r>
              <a:rPr lang="en-US" dirty="0"/>
              <a:t>a</a:t>
            </a:r>
            <a:r>
              <a:rPr lang="en-US" dirty="0" smtClean="0"/>
              <a:t>nd nobody noticed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067" y="46321"/>
            <a:ext cx="5700279" cy="591573"/>
          </a:xfrm>
        </p:spPr>
        <p:txBody>
          <a:bodyPr/>
          <a:lstStyle/>
          <a:p>
            <a:r>
              <a:rPr lang="en-US" dirty="0" smtClean="0"/>
              <a:t>Almost as good as hydro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74431"/>
            <a:ext cx="2987600" cy="56835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021" y="805099"/>
            <a:ext cx="297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http://arxiv.org/abs/1210.0512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88024" y="667638"/>
            <a:ext cx="3744417" cy="4797407"/>
            <a:chOff x="3832600" y="1206930"/>
            <a:chExt cx="3744417" cy="4797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719" t="4785" r="5482"/>
            <a:stretch/>
          </p:blipFill>
          <p:spPr>
            <a:xfrm>
              <a:off x="3832600" y="1206930"/>
              <a:ext cx="3744417" cy="479740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940152" y="2204864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1508.03306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701" y="5497967"/>
            <a:ext cx="3813750" cy="1218375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651927" y="1129956"/>
            <a:ext cx="710131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smtClean="0"/>
              <a:t>LO: v</a:t>
            </a:r>
            <a:r>
              <a:rPr lang="en-US" sz="1400" b="1" baseline="-25000" dirty="0" smtClean="0"/>
              <a:t>2</a:t>
            </a:r>
            <a:endParaRPr lang="en-US" sz="1400" b="1" baseline="-250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625684" y="575505"/>
            <a:ext cx="3476849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smtClean="0"/>
              <a:t>NNLO: mode mixing in EP correlations</a:t>
            </a:r>
            <a:endParaRPr lang="en-US" sz="1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7496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569" y="46321"/>
            <a:ext cx="7085274" cy="591573"/>
          </a:xfrm>
        </p:spPr>
        <p:txBody>
          <a:bodyPr/>
          <a:lstStyle/>
          <a:p>
            <a:r>
              <a:rPr lang="en-US" dirty="0" smtClean="0"/>
              <a:t>No problem with small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33" y="1223768"/>
            <a:ext cx="5456146" cy="5481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69329" y="1183398"/>
            <a:ext cx="297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http://arxiv.org/abs/1404.4129</a:t>
            </a:r>
          </a:p>
        </p:txBody>
      </p:sp>
    </p:spTree>
    <p:extLst>
      <p:ext uri="{BB962C8B-B14F-4D97-AF65-F5344CB8AC3E}">
        <p14:creationId xmlns:p14="http://schemas.microsoft.com/office/powerpoint/2010/main" val="29485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76" y="46321"/>
            <a:ext cx="8470268" cy="591573"/>
          </a:xfrm>
        </p:spPr>
        <p:txBody>
          <a:bodyPr/>
          <a:lstStyle/>
          <a:p>
            <a:r>
              <a:rPr lang="en-US" dirty="0" smtClean="0"/>
              <a:t>Double humped near side peak shape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17" y="677863"/>
            <a:ext cx="8244754" cy="6165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709" y="46321"/>
            <a:ext cx="5648982" cy="591573"/>
          </a:xfrm>
        </p:spPr>
        <p:txBody>
          <a:bodyPr/>
          <a:lstStyle/>
          <a:p>
            <a:r>
              <a:rPr lang="en-US" dirty="0"/>
              <a:t>What makes AMPT tick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" y="678264"/>
            <a:ext cx="9338949" cy="6165850"/>
          </a:xfrm>
        </p:spPr>
        <p:txBody>
          <a:bodyPr/>
          <a:lstStyle/>
          <a:p>
            <a:r>
              <a:rPr lang="en-US" dirty="0" smtClean="0"/>
              <a:t> Dynamics is definitely oversimplified and probably wrong</a:t>
            </a:r>
          </a:p>
          <a:p>
            <a:pPr lvl="8"/>
            <a:r>
              <a:rPr lang="en-US" dirty="0" smtClean="0"/>
              <a:t>‘</a:t>
            </a:r>
            <a:r>
              <a:rPr lang="en-US" dirty="0" err="1" smtClean="0"/>
              <a:t>Micky</a:t>
            </a:r>
            <a:r>
              <a:rPr lang="en-US" dirty="0" smtClean="0"/>
              <a:t> Mouse billiard balls’ with tons of parameters</a:t>
            </a:r>
          </a:p>
          <a:p>
            <a:pPr lvl="1"/>
            <a:r>
              <a:rPr lang="en-US" dirty="0" smtClean="0"/>
              <a:t> however, the hydrodynamics seems correct !</a:t>
            </a:r>
          </a:p>
          <a:p>
            <a:pPr lvl="2"/>
            <a:r>
              <a:rPr lang="en-US" dirty="0" smtClean="0"/>
              <a:t> what counts is ‘lots of interacting stuff’ (string melting + few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Common wisdom: </a:t>
            </a:r>
            <a:r>
              <a:rPr lang="en-US" dirty="0" smtClean="0"/>
              <a:t>AMPT = (a</a:t>
            </a:r>
            <a:r>
              <a:rPr lang="en-US" dirty="0" smtClean="0"/>
              <a:t>) kinetic transport underlying hydro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and as such smoothly extrapolates to dilute &amp; small systems with large K</a:t>
            </a:r>
          </a:p>
          <a:p>
            <a:r>
              <a:rPr lang="en-US" dirty="0"/>
              <a:t> </a:t>
            </a:r>
            <a:r>
              <a:rPr lang="en-US" dirty="0" smtClean="0"/>
              <a:t>Monkey wrench: ‘</a:t>
            </a:r>
            <a:r>
              <a:rPr lang="en-GB" sz="1600" b="1" dirty="0" smtClean="0">
                <a:solidFill>
                  <a:schemeClr val="tx1"/>
                </a:solidFill>
              </a:rPr>
              <a:t>Anisotropic </a:t>
            </a:r>
            <a:r>
              <a:rPr lang="en-GB" sz="1600" b="1" dirty="0">
                <a:solidFill>
                  <a:schemeClr val="tx1"/>
                </a:solidFill>
              </a:rPr>
              <a:t>parton escape is the dominant </a:t>
            </a:r>
            <a:r>
              <a:rPr lang="en-GB" sz="1600" b="1" dirty="0" smtClean="0">
                <a:solidFill>
                  <a:schemeClr val="tx1"/>
                </a:solidFill>
              </a:rPr>
              <a:t>source’</a:t>
            </a:r>
            <a:r>
              <a:rPr lang="en-GB" sz="1600" b="1" dirty="0">
                <a:solidFill>
                  <a:schemeClr val="tx1"/>
                </a:solidFill>
              </a:rPr>
              <a:t> </a:t>
            </a:r>
            <a:r>
              <a:rPr lang="en-GB" sz="1600" b="1" dirty="0" smtClean="0">
                <a:solidFill>
                  <a:schemeClr val="tx1"/>
                </a:solidFill>
              </a:rPr>
              <a:t> (1502.05572)</a:t>
            </a:r>
            <a:endParaRPr lang="en-GB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60786" y="3433754"/>
            <a:ext cx="2080185" cy="2602682"/>
            <a:chOff x="7260786" y="3433754"/>
            <a:chExt cx="2080185" cy="260268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0264" y="3433754"/>
              <a:ext cx="1378215" cy="17522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60786" y="5451661"/>
              <a:ext cx="2080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Information is in the </a:t>
              </a:r>
            </a:p>
            <a:p>
              <a:r>
                <a:rPr lang="en-US" sz="1600" dirty="0" smtClean="0"/>
                <a:t>‘non-interacting’ rays !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1055" y="3538356"/>
            <a:ext cx="2808312" cy="3066240"/>
            <a:chOff x="181055" y="3538356"/>
            <a:chExt cx="2808312" cy="3066240"/>
          </a:xfrm>
        </p:grpSpPr>
        <p:sp>
          <p:nvSpPr>
            <p:cNvPr id="7" name="TextBox 6"/>
            <p:cNvSpPr txBox="1"/>
            <p:nvPr/>
          </p:nvSpPr>
          <p:spPr>
            <a:xfrm>
              <a:off x="181055" y="6266042"/>
              <a:ext cx="28083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&lt;</a:t>
              </a:r>
              <a:r>
                <a:rPr lang="en-US" sz="1600" dirty="0" err="1" smtClean="0"/>
                <a:t>N</a:t>
              </a:r>
              <a:r>
                <a:rPr lang="en-US" sz="1600" baseline="-25000" dirty="0" err="1" smtClean="0"/>
                <a:t>col</a:t>
              </a:r>
              <a:r>
                <a:rPr lang="en-US" sz="1600" dirty="0" smtClean="0"/>
                <a:t>&gt; = 5 (1) in AuAu(</a:t>
              </a:r>
              <a:r>
                <a:rPr lang="en-US" sz="1600" dirty="0" err="1" smtClean="0"/>
                <a:t>dAu</a:t>
              </a:r>
              <a:r>
                <a:rPr lang="en-US" sz="1600" dirty="0" smtClean="0"/>
                <a:t>)</a:t>
              </a:r>
              <a:endParaRPr lang="en-GB" sz="16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1055" y="3538356"/>
              <a:ext cx="2582240" cy="2604264"/>
              <a:chOff x="181055" y="3435772"/>
              <a:chExt cx="2582240" cy="260426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10893" t="14673" b="4622"/>
              <a:stretch/>
            </p:blipFill>
            <p:spPr>
              <a:xfrm>
                <a:off x="181055" y="3435772"/>
                <a:ext cx="2582240" cy="2604264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899592" y="4338623"/>
                <a:ext cx="976664" cy="338554"/>
                <a:chOff x="899592" y="4338623"/>
                <a:chExt cx="976664" cy="33855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1247558" y="4338623"/>
                  <a:ext cx="628698" cy="338554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d-Au</a:t>
                  </a:r>
                  <a:endParaRPr lang="en-US" sz="1600" b="1" dirty="0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 bwMode="auto">
                <a:xfrm flipH="1">
                  <a:off x="899592" y="4564629"/>
                  <a:ext cx="347966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1672287" y="4785145"/>
                <a:ext cx="776175" cy="516063"/>
                <a:chOff x="1173820" y="4338623"/>
                <a:chExt cx="776175" cy="516063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1173820" y="4338623"/>
                  <a:ext cx="776175" cy="338554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Au-Au</a:t>
                  </a:r>
                  <a:endParaRPr lang="en-US" sz="1600" b="1" dirty="0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1247558" y="4564629"/>
                  <a:ext cx="0" cy="290057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31" name="Group 30"/>
          <p:cNvGrpSpPr/>
          <p:nvPr/>
        </p:nvGrpSpPr>
        <p:grpSpPr>
          <a:xfrm>
            <a:off x="2970881" y="3193131"/>
            <a:ext cx="4424819" cy="3691353"/>
            <a:chOff x="2974502" y="3166647"/>
            <a:chExt cx="4424819" cy="3691353"/>
          </a:xfrm>
        </p:grpSpPr>
        <p:grpSp>
          <p:nvGrpSpPr>
            <p:cNvPr id="17" name="Group 16"/>
            <p:cNvGrpSpPr/>
            <p:nvPr/>
          </p:nvGrpSpPr>
          <p:grpSpPr>
            <a:xfrm>
              <a:off x="3150849" y="3166647"/>
              <a:ext cx="4248472" cy="3691353"/>
              <a:chOff x="3433250" y="3166647"/>
              <a:chExt cx="4248472" cy="369135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6920" r="2555"/>
              <a:stretch/>
            </p:blipFill>
            <p:spPr>
              <a:xfrm>
                <a:off x="3433250" y="3166647"/>
                <a:ext cx="4248472" cy="369135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446244" y="3909403"/>
                <a:ext cx="992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escaping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17715" y="4285390"/>
                <a:ext cx="11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interacting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5420317" y="3950989"/>
                <a:ext cx="281334" cy="1430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5961530" y="4471731"/>
                <a:ext cx="452125" cy="1829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2974502" y="3500184"/>
              <a:ext cx="936104" cy="1224136"/>
              <a:chOff x="755576" y="3068960"/>
              <a:chExt cx="936104" cy="1224136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755576" y="3068960"/>
                <a:ext cx="576064" cy="122413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1043608" y="3284984"/>
                <a:ext cx="0" cy="3600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1043608" y="3645024"/>
                <a:ext cx="648072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7432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97" y="46321"/>
            <a:ext cx="7700827" cy="591573"/>
          </a:xfrm>
        </p:spPr>
        <p:txBody>
          <a:bodyPr/>
          <a:lstStyle/>
          <a:p>
            <a:r>
              <a:rPr lang="en-US" dirty="0" smtClean="0"/>
              <a:t>Pressure or </a:t>
            </a:r>
            <a:r>
              <a:rPr lang="en-US" dirty="0"/>
              <a:t>D</a:t>
            </a:r>
            <a:r>
              <a:rPr lang="en-US" dirty="0" smtClean="0"/>
              <a:t>ensity tomography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sQGP Hydro model:  </a:t>
            </a:r>
          </a:p>
          <a:p>
            <a:pPr lvl="1"/>
            <a:r>
              <a:rPr lang="en-US" dirty="0" smtClean="0"/>
              <a:t> IS density homogeneities =&gt; pressure gradients =&gt; momentum anisotropy =&gt; spatial anisotropy dN/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endParaRPr lang="en-US" dirty="0" smtClean="0">
              <a:latin typeface="Symbol" panose="05050102010706020507" pitchFamily="18" charset="2"/>
            </a:endParaRPr>
          </a:p>
          <a:p>
            <a:pPr lvl="1"/>
            <a:r>
              <a:rPr lang="en-US" dirty="0"/>
              <a:t> </a:t>
            </a:r>
            <a:r>
              <a:rPr lang="en-US" dirty="0" smtClean="0"/>
              <a:t>requires strong FSI, dense &amp; large systems (small #K), </a:t>
            </a:r>
            <a:r>
              <a:rPr lang="en-US" dirty="0" smtClean="0"/>
              <a:t>low </a:t>
            </a:r>
            <a:r>
              <a:rPr lang="en-US" dirty="0" err="1" smtClean="0"/>
              <a:t>visc</a:t>
            </a:r>
            <a:r>
              <a:rPr lang="en-US" dirty="0" smtClean="0"/>
              <a:t>. ‘ideal </a:t>
            </a:r>
            <a:r>
              <a:rPr lang="en-US" dirty="0" smtClean="0"/>
              <a:t>liquid’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sMOG</a:t>
            </a:r>
            <a:r>
              <a:rPr lang="en-US" dirty="0" smtClean="0"/>
              <a:t> X-ray model:  				</a:t>
            </a:r>
            <a:r>
              <a:rPr lang="en-US" sz="1100" dirty="0" err="1" smtClean="0">
                <a:solidFill>
                  <a:schemeClr val="tx1"/>
                </a:solidFill>
              </a:rPr>
              <a:t>sMOG</a:t>
            </a:r>
            <a:r>
              <a:rPr lang="en-US" sz="1100" dirty="0" smtClean="0">
                <a:solidFill>
                  <a:schemeClr val="tx1"/>
                </a:solidFill>
              </a:rPr>
              <a:t>=Mist Of Gray stuff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IS density </a:t>
            </a:r>
            <a:r>
              <a:rPr lang="en-US" dirty="0"/>
              <a:t>homogeneities </a:t>
            </a:r>
            <a:r>
              <a:rPr lang="en-US" dirty="0" smtClean="0"/>
              <a:t> =&gt; direct image by scattering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requires some FSI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no problem with small or dilute systems (dilute = small contrast)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Open questions for X-ray model: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is a) and b) actually really different ?</a:t>
            </a:r>
          </a:p>
          <a:p>
            <a:pPr lvl="1"/>
            <a:r>
              <a:rPr lang="en-US" dirty="0" smtClean="0"/>
              <a:t> radial flow ? mass dependence of v</a:t>
            </a:r>
            <a:r>
              <a:rPr lang="en-US" baseline="-25000" dirty="0" smtClean="0"/>
              <a:t>2</a:t>
            </a:r>
            <a:r>
              <a:rPr lang="en-US" dirty="0" smtClean="0"/>
              <a:t> ?  HBT Space-time correlation 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‘free streaming + late Cooper-Frye’ = radial flow + </a:t>
            </a:r>
            <a:r>
              <a:rPr lang="en-US" dirty="0"/>
              <a:t>HBT  (</a:t>
            </a:r>
            <a:r>
              <a:rPr lang="en-US" dirty="0" smtClean="0"/>
              <a:t>1504.02529)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571480"/>
            <a:ext cx="518303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sQGP or </a:t>
            </a:r>
            <a:r>
              <a:rPr lang="en-US" sz="2000" b="1" dirty="0" err="1" smtClean="0">
                <a:solidFill>
                  <a:srgbClr val="FF0000"/>
                </a:solidFill>
              </a:rPr>
              <a:t>sMOG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000" dirty="0" smtClean="0"/>
              <a:t>Crucial question in our field, which (for me) is not sufficiently seriously discussed..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95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35" y="46326"/>
            <a:ext cx="7341753" cy="591573"/>
          </a:xfrm>
        </p:spPr>
        <p:txBody>
          <a:bodyPr/>
          <a:lstStyle/>
          <a:p>
            <a:r>
              <a:rPr lang="en-US" dirty="0" smtClean="0"/>
              <a:t>Collectivity in large systems: AA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strong</a:t>
            </a:r>
            <a:r>
              <a:rPr lang="en-US" dirty="0" smtClean="0"/>
              <a:t> definition:     {'thermo' +  'hydro'} - dynamics</a:t>
            </a:r>
          </a:p>
          <a:p>
            <a:pPr lvl="1"/>
            <a:r>
              <a:rPr lang="en-US" b="1" dirty="0" smtClean="0"/>
              <a:t>emerging-f(</a:t>
            </a:r>
            <a:r>
              <a:rPr lang="en-US" b="1" i="1" dirty="0" smtClean="0"/>
              <a:t>t</a:t>
            </a:r>
            <a:r>
              <a:rPr lang="en-US" b="1" dirty="0" smtClean="0"/>
              <a:t>)-</a:t>
            </a:r>
            <a:r>
              <a:rPr lang="en-US" dirty="0" smtClean="0"/>
              <a:t> in </a:t>
            </a:r>
            <a:r>
              <a:rPr lang="en-US" b="1" dirty="0" smtClean="0"/>
              <a:t>strongly interacting</a:t>
            </a:r>
            <a:r>
              <a:rPr lang="en-US" dirty="0" smtClean="0"/>
              <a:t> matter with density/pressure </a:t>
            </a:r>
            <a:r>
              <a:rPr lang="en-US" b="1" dirty="0" smtClean="0"/>
              <a:t>gradients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/>
              <a:t> Collectivity is </a:t>
            </a:r>
            <a:r>
              <a:rPr lang="en-US" b="1" dirty="0" smtClean="0">
                <a:solidFill>
                  <a:srgbClr val="FF00FF"/>
                </a:solidFill>
              </a:rPr>
              <a:t>consistent with </a:t>
            </a:r>
            <a:r>
              <a:rPr lang="en-GB" b="1" dirty="0">
                <a:solidFill>
                  <a:srgbClr val="FF00FF"/>
                </a:solidFill>
              </a:rPr>
              <a:t>≈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all data </a:t>
            </a:r>
            <a:r>
              <a:rPr lang="en-US" b="1" dirty="0">
                <a:solidFill>
                  <a:srgbClr val="FF00FF"/>
                </a:solidFill>
              </a:rPr>
              <a:t>in </a:t>
            </a:r>
            <a:r>
              <a:rPr lang="en-US" b="1" dirty="0" smtClean="0">
                <a:solidFill>
                  <a:srgbClr val="FF00FF"/>
                </a:solidFill>
              </a:rPr>
              <a:t>AA</a:t>
            </a:r>
            <a:r>
              <a:rPr lang="en-US" dirty="0" smtClean="0"/>
              <a:t>  to (very) good accuracy</a:t>
            </a:r>
          </a:p>
          <a:p>
            <a:pPr lvl="1"/>
            <a:r>
              <a:rPr lang="en-US" b="1" dirty="0" smtClean="0"/>
              <a:t>thermo-dynamics: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particle ratios </a:t>
            </a:r>
            <a:r>
              <a:rPr lang="en-US" dirty="0" smtClean="0"/>
              <a:t>(Statistical Model) </a:t>
            </a:r>
            <a:r>
              <a:rPr lang="en-US" dirty="0"/>
              <a:t>to 10-30</a:t>
            </a:r>
            <a:r>
              <a:rPr lang="en-US" dirty="0" smtClean="0"/>
              <a:t>%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hydro-dynamics:</a:t>
            </a:r>
          </a:p>
          <a:p>
            <a:pPr lvl="2"/>
            <a:r>
              <a:rPr lang="en-US" b="1" dirty="0" smtClean="0"/>
              <a:t>LO</a:t>
            </a:r>
            <a:r>
              <a:rPr lang="en-US" dirty="0" smtClean="0"/>
              <a:t>: radial (v</a:t>
            </a:r>
            <a:r>
              <a:rPr lang="en-US" baseline="-25000" dirty="0" smtClean="0"/>
              <a:t>0</a:t>
            </a:r>
            <a:r>
              <a:rPr lang="en-US" dirty="0" smtClean="0"/>
              <a:t>) &amp; elliptic (v</a:t>
            </a:r>
            <a:r>
              <a:rPr lang="en-US" baseline="-25000" dirty="0" smtClean="0"/>
              <a:t>2</a:t>
            </a:r>
            <a:r>
              <a:rPr lang="en-US" dirty="0" smtClean="0"/>
              <a:t>) flow for &gt; 95% of all particles (p</a:t>
            </a:r>
            <a:r>
              <a:rPr lang="en-US" baseline="-25000" dirty="0" smtClean="0"/>
              <a:t>t</a:t>
            </a:r>
            <a:r>
              <a:rPr lang="en-US" dirty="0" smtClean="0"/>
              <a:t> &lt; few GeV)</a:t>
            </a:r>
          </a:p>
          <a:p>
            <a:pPr lvl="2"/>
            <a:r>
              <a:rPr lang="en-US" b="1" dirty="0" smtClean="0"/>
              <a:t>NLO</a:t>
            </a:r>
            <a:r>
              <a:rPr lang="en-US" dirty="0" smtClean="0"/>
              <a:t>: higher harmonics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, PID  (</a:t>
            </a:r>
            <a:r>
              <a:rPr lang="en-US" i="1" dirty="0" smtClean="0"/>
              <a:t>m</a:t>
            </a:r>
            <a:r>
              <a:rPr lang="en-US" dirty="0" smtClean="0"/>
              <a:t> dependence)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('mode mixing' of v</a:t>
            </a:r>
            <a:r>
              <a:rPr lang="en-US" baseline="-25000" dirty="0" smtClean="0"/>
              <a:t>0</a:t>
            </a:r>
            <a:r>
              <a:rPr lang="en-US" dirty="0" smtClean="0"/>
              <a:t> &amp; v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NNLO</a:t>
            </a:r>
            <a:r>
              <a:rPr lang="en-US" dirty="0" smtClean="0"/>
              <a:t>: non-linear mode mixing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GB" dirty="0" smtClean="0"/>
              <a:t>≠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n</a:t>
            </a:r>
            <a:r>
              <a:rPr lang="en-US" dirty="0" smtClean="0"/>
              <a:t>), factorization violation r(p</a:t>
            </a:r>
            <a:r>
              <a:rPr lang="en-US" baseline="-25000" dirty="0" smtClean="0"/>
              <a:t>T</a:t>
            </a:r>
            <a:r>
              <a:rPr lang="en-US" dirty="0" smtClean="0"/>
              <a:t>), EbE P(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), 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thermo + hydro: </a:t>
            </a:r>
          </a:p>
          <a:p>
            <a:pPr lvl="2"/>
            <a:r>
              <a:rPr lang="en-US" dirty="0" smtClean="0"/>
              <a:t>HBT f(T,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):  (R(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), R(N</a:t>
            </a:r>
            <a:r>
              <a:rPr lang="en-US" baseline="-25000" dirty="0" smtClean="0"/>
              <a:t>ch</a:t>
            </a:r>
            <a:r>
              <a:rPr lang="en-US" baseline="30000" dirty="0" smtClean="0"/>
              <a:t>1/3</a:t>
            </a:r>
            <a:r>
              <a:rPr lang="en-US" dirty="0" smtClean="0"/>
              <a:t>),  R</a:t>
            </a:r>
            <a:r>
              <a:rPr lang="en-US" baseline="-25000" dirty="0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side</a:t>
            </a:r>
            <a:r>
              <a:rPr lang="en-US" dirty="0" smtClean="0"/>
              <a:t> </a:t>
            </a:r>
            <a:r>
              <a:rPr lang="en-GB" dirty="0" smtClean="0"/>
              <a:t>≈</a:t>
            </a:r>
            <a:r>
              <a:rPr lang="en-US" dirty="0" smtClean="0"/>
              <a:t> 1)</a:t>
            </a:r>
          </a:p>
          <a:p>
            <a:pPr lvl="1"/>
            <a:endParaRPr lang="en-US" dirty="0" smtClean="0"/>
          </a:p>
          <a:p>
            <a:pPr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699792" y="980728"/>
            <a:ext cx="216024" cy="14401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4644010" y="980728"/>
            <a:ext cx="3168352" cy="144016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923" y="5661248"/>
            <a:ext cx="41617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 'Standard Model' of heavy ion physics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792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65" y="46326"/>
            <a:ext cx="8701100" cy="591573"/>
          </a:xfrm>
        </p:spPr>
        <p:txBody>
          <a:bodyPr/>
          <a:lstStyle/>
          <a:p>
            <a:r>
              <a:rPr lang="en-US" dirty="0" smtClean="0"/>
              <a:t>Questions </a:t>
            </a:r>
            <a:r>
              <a:rPr lang="en-US" dirty="0" smtClean="0"/>
              <a:t>from small &amp; dilute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Acknowledge and ‘explain’ the size/density systematics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Factorize and separate </a:t>
            </a:r>
            <a:r>
              <a:rPr lang="en-US" dirty="0" smtClean="0"/>
              <a:t>into different pp and AA physics </a:t>
            </a:r>
            <a:r>
              <a:rPr lang="en-US" dirty="0" smtClean="0"/>
              <a:t>(eg CR , hydro) ?</a:t>
            </a:r>
            <a:endParaRPr lang="en-US" dirty="0" smtClean="0"/>
          </a:p>
          <a:p>
            <a:pPr lvl="2"/>
            <a:r>
              <a:rPr lang="en-US" dirty="0" smtClean="0"/>
              <a:t> naturally </a:t>
            </a:r>
            <a:r>
              <a:rPr lang="en-US" dirty="0" smtClean="0"/>
              <a:t>&amp; economically, without epicycles..</a:t>
            </a:r>
          </a:p>
          <a:p>
            <a:pPr lvl="2"/>
            <a:r>
              <a:rPr lang="en-US" dirty="0" smtClean="0"/>
              <a:t> where </a:t>
            </a:r>
            <a:r>
              <a:rPr lang="en-US" dirty="0" smtClean="0"/>
              <a:t>to put pA 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Incorporate </a:t>
            </a:r>
            <a:r>
              <a:rPr lang="en-US" dirty="0" smtClean="0"/>
              <a:t>into the current </a:t>
            </a:r>
            <a:r>
              <a:rPr lang="en-US" dirty="0" err="1" smtClean="0"/>
              <a:t>thermo</a:t>
            </a:r>
            <a:r>
              <a:rPr lang="en-US" dirty="0" smtClean="0"/>
              <a:t> &amp; hydro sQGP ‘ideal liquid’ picture ?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/>
              <a:t>extend</a:t>
            </a:r>
            <a:r>
              <a:rPr lang="en-US" dirty="0" smtClean="0"/>
              <a:t> the ‘dense matter’ framework </a:t>
            </a:r>
            <a:r>
              <a:rPr lang="en-US" b="1" dirty="0" smtClean="0"/>
              <a:t>down</a:t>
            </a:r>
            <a:r>
              <a:rPr lang="en-US" dirty="0" smtClean="0"/>
              <a:t> to zero density ? </a:t>
            </a:r>
            <a:r>
              <a:rPr lang="en-US" sz="1400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/>
              <a:t>extend</a:t>
            </a:r>
            <a:r>
              <a:rPr lang="en-US" dirty="0" smtClean="0"/>
              <a:t> the ‘dilute transport’ framework up to central AA </a:t>
            </a:r>
            <a:r>
              <a:rPr lang="en-US" dirty="0"/>
              <a:t>? </a:t>
            </a:r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en-US" sz="1200" dirty="0"/>
              <a:t>AMPT like ?) </a:t>
            </a:r>
            <a:endParaRPr lang="en-US" sz="1200" dirty="0" smtClean="0"/>
          </a:p>
          <a:p>
            <a:pPr lvl="2"/>
            <a:r>
              <a:rPr lang="en-US" dirty="0" smtClean="0"/>
              <a:t> ‘</a:t>
            </a:r>
            <a:r>
              <a:rPr lang="en-US" dirty="0" smtClean="0"/>
              <a:t>probabilistic’ hydro (#/</a:t>
            </a:r>
            <a:r>
              <a:rPr lang="en-US" dirty="0" err="1" smtClean="0"/>
              <a:t>coll</a:t>
            </a:r>
            <a:r>
              <a:rPr lang="en-US" dirty="0" smtClean="0"/>
              <a:t>/particle &lt;&lt; 1) ?    </a:t>
            </a:r>
            <a:r>
              <a:rPr lang="en-US" sz="1200" dirty="0" smtClean="0"/>
              <a:t>Ok for </a:t>
            </a:r>
            <a:r>
              <a:rPr lang="en-US" sz="1200" dirty="0" err="1" smtClean="0"/>
              <a:t>thermo</a:t>
            </a:r>
            <a:r>
              <a:rPr lang="en-US" sz="1200" dirty="0" smtClean="0"/>
              <a:t> (&lt; 1 Omega/</a:t>
            </a:r>
            <a:r>
              <a:rPr lang="en-US" sz="1200" dirty="0" err="1" smtClean="0"/>
              <a:t>evt</a:t>
            </a:r>
            <a:r>
              <a:rPr lang="en-US" sz="1200" dirty="0" smtClean="0"/>
              <a:t> even in 4</a:t>
            </a:r>
            <a:r>
              <a:rPr lang="en-US" sz="1200" dirty="0" smtClean="0">
                <a:latin typeface="Symbol" panose="05050102010706020507" pitchFamily="18" charset="2"/>
              </a:rPr>
              <a:t>p</a:t>
            </a:r>
            <a:r>
              <a:rPr lang="en-US" sz="1200" dirty="0" smtClean="0"/>
              <a:t> at SPS</a:t>
            </a:r>
            <a:r>
              <a:rPr lang="en-US" sz="1200" dirty="0" smtClean="0"/>
              <a:t>)</a:t>
            </a:r>
            <a:br>
              <a:rPr lang="en-US" sz="1200" dirty="0" smtClean="0"/>
            </a:br>
            <a:endParaRPr lang="en-US" sz="1200" dirty="0" smtClean="0"/>
          </a:p>
          <a:p>
            <a:pPr lvl="1"/>
            <a:r>
              <a:rPr lang="en-US" dirty="0" smtClean="0"/>
              <a:t> Require </a:t>
            </a:r>
            <a:r>
              <a:rPr lang="en-US" b="1" dirty="0" smtClean="0">
                <a:solidFill>
                  <a:srgbClr val="FF00FF"/>
                </a:solidFill>
              </a:rPr>
              <a:t>paradigm shift 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different </a:t>
            </a:r>
            <a:r>
              <a:rPr lang="en-US" dirty="0" smtClean="0"/>
              <a:t>but unified view(model/interpretation, ..) of soft multi-particle QCD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2015 QM Koyasan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481" y="996482"/>
            <a:ext cx="9144000" cy="5913339"/>
          </a:xfrm>
        </p:spPr>
        <p:txBody>
          <a:bodyPr/>
          <a:lstStyle/>
          <a:p>
            <a:r>
              <a:rPr lang="en-US" sz="2000" dirty="0" smtClean="0"/>
              <a:t> MANY similar/identical observations</a:t>
            </a:r>
            <a:r>
              <a:rPr lang="en-US" sz="1400" b="0" dirty="0" smtClean="0"/>
              <a:t>(@ similar N</a:t>
            </a:r>
            <a:r>
              <a:rPr lang="en-US" sz="1400" b="0" baseline="-25000" dirty="0" smtClean="0"/>
              <a:t>ch</a:t>
            </a:r>
            <a:r>
              <a:rPr lang="en-US" sz="1400" b="0" dirty="0" smtClean="0"/>
              <a:t>)</a:t>
            </a:r>
            <a:r>
              <a:rPr lang="en-US" sz="2000" dirty="0" smtClean="0"/>
              <a:t>, no inconsistency </a:t>
            </a:r>
            <a:r>
              <a:rPr lang="en-US" sz="1600" b="0" dirty="0" smtClean="0"/>
              <a:t>(?), </a:t>
            </a:r>
            <a:r>
              <a:rPr lang="en-US" sz="2000" dirty="0" smtClean="0"/>
              <a:t>..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1)</a:t>
            </a:r>
            <a:r>
              <a:rPr lang="en-US" dirty="0" smtClean="0"/>
              <a:t> particle ratios (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s</a:t>
            </a:r>
            <a:r>
              <a:rPr lang="en-US" dirty="0" smtClean="0"/>
              <a:t> -&gt; 1)</a:t>
            </a:r>
          </a:p>
          <a:p>
            <a:pPr lvl="1"/>
            <a:r>
              <a:rPr lang="en-US" dirty="0"/>
              <a:t> </a:t>
            </a:r>
            <a:r>
              <a:rPr lang="en-US" b="1" dirty="0" smtClean="0"/>
              <a:t>2)</a:t>
            </a:r>
            <a:r>
              <a:rPr lang="en-US" dirty="0" smtClean="0"/>
              <a:t> p</a:t>
            </a:r>
            <a:r>
              <a:rPr lang="en-US" baseline="-25000" dirty="0" smtClean="0"/>
              <a:t>T</a:t>
            </a:r>
            <a:r>
              <a:rPr lang="en-US" dirty="0" smtClean="0"/>
              <a:t>-spectra (radial flow),</a:t>
            </a:r>
          </a:p>
          <a:p>
            <a:pPr lvl="1"/>
            <a:r>
              <a:rPr lang="en-US" dirty="0"/>
              <a:t> </a:t>
            </a:r>
            <a:r>
              <a:rPr lang="en-US" b="1" dirty="0" smtClean="0"/>
              <a:t>3)</a:t>
            </a:r>
            <a:r>
              <a:rPr lang="en-US" dirty="0" smtClean="0"/>
              <a:t> anisotropic flow: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~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n</a:t>
            </a:r>
            <a:r>
              <a:rPr lang="en-US" dirty="0" smtClean="0"/>
              <a:t>,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(p, d</a:t>
            </a:r>
            <a:r>
              <a:rPr lang="en-US" dirty="0"/>
              <a:t>, </a:t>
            </a:r>
            <a:r>
              <a:rPr lang="en-US" baseline="30000" dirty="0" smtClean="0"/>
              <a:t>3</a:t>
            </a:r>
            <a:r>
              <a:rPr lang="en-US" dirty="0" smtClean="0"/>
              <a:t>He),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(b),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(p</a:t>
            </a:r>
            <a:r>
              <a:rPr lang="en-US" baseline="-25000" dirty="0"/>
              <a:t>T</a:t>
            </a:r>
            <a:r>
              <a:rPr lang="en-US" dirty="0"/>
              <a:t>)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(LYZ),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(PID)</a:t>
            </a:r>
          </a:p>
          <a:p>
            <a:pPr lvl="1"/>
            <a:r>
              <a:rPr lang="en-US" dirty="0"/>
              <a:t> </a:t>
            </a:r>
            <a:r>
              <a:rPr lang="en-US" b="1" dirty="0" smtClean="0"/>
              <a:t>4)</a:t>
            </a:r>
            <a:r>
              <a:rPr lang="en-US" dirty="0" smtClean="0"/>
              <a:t> HBT r(N</a:t>
            </a:r>
            <a:r>
              <a:rPr lang="en-US" baseline="-25000" dirty="0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GB" dirty="0" smtClean="0"/>
          </a:p>
          <a:p>
            <a:r>
              <a:rPr lang="en-US" sz="2000" dirty="0" smtClean="0"/>
              <a:t> .. </a:t>
            </a:r>
            <a:r>
              <a:rPr lang="en-US" sz="2000" dirty="0"/>
              <a:t>m</a:t>
            </a:r>
            <a:r>
              <a:rPr lang="en-US" sz="2000" dirty="0" smtClean="0"/>
              <a:t>ake the hypothesis increasingly more </a:t>
            </a:r>
            <a:r>
              <a:rPr lang="en-US" sz="2000" dirty="0" smtClean="0"/>
              <a:t>likely  </a:t>
            </a:r>
            <a:r>
              <a:rPr lang="en-US" sz="2000" b="0" dirty="0" smtClean="0"/>
              <a:t>(but not proven, yet !)</a:t>
            </a:r>
            <a:endParaRPr lang="en-US" sz="2000" b="0" dirty="0" smtClean="0"/>
          </a:p>
          <a:p>
            <a:pPr lvl="1"/>
            <a:r>
              <a:rPr lang="en-US" sz="2000" dirty="0" smtClean="0"/>
              <a:t> a most 'natural' assumption, to </a:t>
            </a:r>
            <a:r>
              <a:rPr lang="en-US" sz="2000" u="sng" dirty="0" smtClean="0"/>
              <a:t>be proven wrong rather than right</a:t>
            </a:r>
          </a:p>
          <a:p>
            <a:pPr lvl="1"/>
            <a:r>
              <a:rPr lang="en-US" sz="2000" dirty="0" smtClean="0"/>
              <a:t> subtle is the lord, but malicious he is not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What is is the 'underlying dynamical physics' ?</a:t>
            </a:r>
          </a:p>
          <a:p>
            <a:pPr lvl="1"/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sQGP:</a:t>
            </a:r>
            <a:r>
              <a:rPr lang="en-US" b="1" dirty="0" smtClean="0">
                <a:solidFill>
                  <a:srgbClr val="FF00FF"/>
                </a:solidFill>
              </a:rPr>
              <a:t> thermo + hydro</a:t>
            </a:r>
            <a:r>
              <a:rPr lang="en-US" dirty="0" smtClean="0"/>
              <a:t> dynamics ('at the edge') ?</a:t>
            </a:r>
          </a:p>
          <a:p>
            <a:pPr lvl="1"/>
            <a:r>
              <a:rPr lang="en-US" dirty="0"/>
              <a:t> </a:t>
            </a:r>
            <a:r>
              <a:rPr lang="en-US" b="1" dirty="0" err="1" smtClean="0">
                <a:solidFill>
                  <a:srgbClr val="CC6600"/>
                </a:solidFill>
              </a:rPr>
              <a:t>sMOG</a:t>
            </a:r>
            <a:r>
              <a:rPr lang="en-US" dirty="0" smtClean="0"/>
              <a:t>: strongly</a:t>
            </a:r>
            <a:r>
              <a:rPr lang="en-US" b="1" dirty="0" smtClean="0">
                <a:solidFill>
                  <a:srgbClr val="FF00FF"/>
                </a:solidFill>
              </a:rPr>
              <a:t> interacting FS matter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FF00FF"/>
                </a:solidFill>
              </a:rPr>
              <a:t>density gradients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2"/>
              </a:rPr>
              <a:t>1502.05572</a:t>
            </a:r>
            <a:r>
              <a:rPr lang="en-US" sz="1600" dirty="0" smtClean="0"/>
              <a:t>) </a:t>
            </a:r>
          </a:p>
          <a:p>
            <a:pPr lvl="1"/>
            <a:r>
              <a:rPr lang="en-US" dirty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CGC+CR+.:</a:t>
            </a:r>
            <a:r>
              <a:rPr lang="en-US" dirty="0" smtClean="0"/>
              <a:t> weakly int. </a:t>
            </a:r>
            <a:r>
              <a:rPr lang="en-US" b="1" dirty="0" smtClean="0">
                <a:solidFill>
                  <a:srgbClr val="FF00FF"/>
                </a:solidFill>
              </a:rPr>
              <a:t>dense IS matter </a:t>
            </a:r>
            <a:r>
              <a:rPr lang="en-US" dirty="0" smtClean="0"/>
              <a:t>+ some </a:t>
            </a:r>
            <a:r>
              <a:rPr lang="en-US" dirty="0" smtClean="0">
                <a:solidFill>
                  <a:srgbClr val="FF00FF"/>
                </a:solidFill>
              </a:rPr>
              <a:t>conspiracies</a:t>
            </a:r>
            <a:r>
              <a:rPr lang="en-US" dirty="0" smtClean="0"/>
              <a:t> (also in AA !!)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???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Why should we care ?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leave the comfort zone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infinite size equilibrium</a:t>
            </a:r>
            <a:r>
              <a:rPr lang="en-US" dirty="0" smtClean="0"/>
              <a:t> to study </a:t>
            </a:r>
            <a:r>
              <a:rPr lang="en-US" b="1" dirty="0" smtClean="0">
                <a:solidFill>
                  <a:srgbClr val="FF0000"/>
                </a:solidFill>
              </a:rPr>
              <a:t>dynamics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from small &amp; dilute -&gt; large &amp; dense: </a:t>
            </a:r>
            <a:r>
              <a:rPr lang="en-US" b="1" dirty="0" smtClean="0">
                <a:solidFill>
                  <a:srgbClr val="FF0000"/>
                </a:solidFill>
              </a:rPr>
              <a:t>emergence &amp; limits of 'collectivity'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looking 'under the hood' is mandatory, whatever we may find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754835" y="6642100"/>
            <a:ext cx="2376264" cy="215900"/>
          </a:xfrm>
          <a:prstGeom prst="rect">
            <a:avLst/>
          </a:prstGeom>
        </p:spPr>
        <p:txBody>
          <a:bodyPr/>
          <a:lstStyle/>
          <a:p>
            <a:r>
              <a:rPr lang="en-US" altLang="en-US" sz="1000" smtClean="0">
                <a:solidFill>
                  <a:srgbClr val="919191"/>
                </a:solidFill>
              </a:rPr>
              <a:t>2016 Taxco Mexico WS J. Schukraft</a:t>
            </a:r>
            <a:endParaRPr lang="en-US" altLang="en-US" sz="1000" dirty="0">
              <a:solidFill>
                <a:srgbClr val="919191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55576" y="0"/>
            <a:ext cx="7848872" cy="1016305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Summary </a:t>
            </a:r>
            <a:r>
              <a:rPr lang="en-US" sz="2000" b="1" dirty="0" smtClean="0">
                <a:solidFill>
                  <a:srgbClr val="0000FF"/>
                </a:solidFill>
              </a:rPr>
              <a:t>Hypothesis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The physics underlying 'collectivity' </a:t>
            </a:r>
            <a:r>
              <a:rPr lang="en-US" sz="2000" b="1" dirty="0" smtClean="0">
                <a:solidFill>
                  <a:srgbClr val="FF0000"/>
                </a:solidFill>
              </a:rPr>
              <a:t>signals is </a:t>
            </a:r>
            <a:r>
              <a:rPr lang="en-US" sz="2000" b="1" dirty="0">
                <a:solidFill>
                  <a:srgbClr val="FF0000"/>
                </a:solidFill>
              </a:rPr>
              <a:t>the same in AA, pA, and </a:t>
            </a:r>
            <a:r>
              <a:rPr lang="en-US" sz="2000" b="1" dirty="0" smtClean="0">
                <a:solidFill>
                  <a:srgbClr val="FF0000"/>
                </a:solidFill>
              </a:rPr>
              <a:t>pp: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It is a </a:t>
            </a:r>
            <a:r>
              <a:rPr lang="en-US" sz="2000" b="1" u="sng" dirty="0" smtClean="0">
                <a:solidFill>
                  <a:srgbClr val="FF0000"/>
                </a:solidFill>
              </a:rPr>
              <a:t>generic</a:t>
            </a:r>
            <a:r>
              <a:rPr lang="en-US" sz="2000" b="1" dirty="0" smtClean="0">
                <a:solidFill>
                  <a:srgbClr val="FF0000"/>
                </a:solidFill>
              </a:rPr>
              <a:t> property of all strongly interacting many-body systems.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035BB-E18E-4B64-8F5E-FBDF76004D67}" type="slidenum">
              <a:rPr lang="en-US" smtClean="0">
                <a:solidFill>
                  <a:srgbClr val="919191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44" y="46325"/>
            <a:ext cx="8188140" cy="591573"/>
          </a:xfrm>
        </p:spPr>
        <p:txBody>
          <a:bodyPr/>
          <a:lstStyle/>
          <a:p>
            <a:r>
              <a:rPr lang="en-US" dirty="0" smtClean="0"/>
              <a:t>pp-pA-AA: Similarities &amp;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Similar Particle Production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Striking &amp; very non-trivial similarities between pp(</a:t>
            </a:r>
            <a:r>
              <a:rPr lang="en-US" dirty="0" err="1" smtClean="0"/>
              <a:t>e+e</a:t>
            </a:r>
            <a:r>
              <a:rPr lang="en-US" dirty="0" smtClean="0"/>
              <a:t>-) and AA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Striking &amp; very non-trivial difference ('strangeness enhancement): </a:t>
            </a:r>
          </a:p>
          <a:p>
            <a:r>
              <a:rPr lang="en-US" dirty="0" smtClean="0"/>
              <a:t> Different Explanations &amp; no connection (in general):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Born</a:t>
            </a:r>
            <a:r>
              <a:rPr lang="en-US" dirty="0" smtClean="0">
                <a:solidFill>
                  <a:schemeClr val="tx1"/>
                </a:solidFill>
              </a:rPr>
              <a:t> (pp) &lt;-&gt; </a:t>
            </a:r>
            <a:r>
              <a:rPr lang="en-US" b="1" dirty="0" smtClean="0">
                <a:solidFill>
                  <a:srgbClr val="FF0000"/>
                </a:solidFill>
              </a:rPr>
              <a:t>Evolving </a:t>
            </a:r>
            <a:r>
              <a:rPr lang="en-US" dirty="0" smtClean="0"/>
              <a:t>(AA)  </a:t>
            </a:r>
            <a:r>
              <a:rPr lang="en-US" dirty="0" smtClean="0">
                <a:solidFill>
                  <a:schemeClr val="tx1"/>
                </a:solidFill>
              </a:rPr>
              <a:t>into equilibrium</a:t>
            </a:r>
          </a:p>
          <a:p>
            <a:pPr lvl="1"/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g</a:t>
            </a:r>
            <a:r>
              <a:rPr lang="en-US" b="1" baseline="-25000" dirty="0" err="1" smtClean="0">
                <a:solidFill>
                  <a:srgbClr val="FF00FF"/>
                </a:solidFill>
              </a:rPr>
              <a:t>s</a:t>
            </a:r>
            <a:r>
              <a:rPr lang="en-US" dirty="0" smtClean="0"/>
              <a:t>(GC) or </a:t>
            </a:r>
            <a:r>
              <a:rPr lang="en-US" b="1" dirty="0" err="1" smtClean="0">
                <a:solidFill>
                  <a:srgbClr val="FF00FF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FF"/>
                </a:solidFill>
              </a:rPr>
              <a:t>c</a:t>
            </a:r>
            <a:r>
              <a:rPr lang="en-US" dirty="0" smtClean="0"/>
              <a:t> (SC) a</a:t>
            </a:r>
            <a:r>
              <a:rPr lang="en-US" b="1" dirty="0" smtClean="0"/>
              <a:t>r</a:t>
            </a:r>
            <a:r>
              <a:rPr lang="en-US" dirty="0" smtClean="0"/>
              <a:t>e fudge factors , i.e. not predicted/calculable as f(√(s),</a:t>
            </a:r>
            <a:r>
              <a:rPr lang="en-US" dirty="0" err="1" smtClean="0"/>
              <a:t>dn</a:t>
            </a:r>
            <a:r>
              <a:rPr lang="en-US" dirty="0" smtClean="0"/>
              <a:t>/dy, ..)</a:t>
            </a:r>
          </a:p>
          <a:p>
            <a:pPr lvl="1"/>
            <a:r>
              <a:rPr lang="en-US" dirty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Core-Corona</a:t>
            </a:r>
            <a:r>
              <a:rPr lang="en-US" dirty="0" smtClean="0"/>
              <a:t>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and pp 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865" y="6644020"/>
            <a:ext cx="1040349" cy="216086"/>
          </a:xfrm>
        </p:spPr>
        <p:txBody>
          <a:bodyPr/>
          <a:lstStyle/>
          <a:p>
            <a:r>
              <a:rPr lang="en-US" altLang="en-US" smtClean="0"/>
              <a:t>2016 Taxco Mexico WS J. Schukraft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15073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6186" b="3285"/>
          <a:stretch/>
        </p:blipFill>
        <p:spPr bwMode="auto">
          <a:xfrm>
            <a:off x="4837876" y="2870380"/>
            <a:ext cx="3985054" cy="39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507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6"/>
            <a:ext cx="731158" cy="8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79024" y="3624642"/>
            <a:ext cx="894477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err="1">
                <a:solidFill>
                  <a:srgbClr val="FF00FF"/>
                </a:solidFill>
              </a:rPr>
              <a:t>e</a:t>
            </a:r>
            <a:r>
              <a:rPr lang="en-US" sz="1400" b="1" baseline="30000" dirty="0" err="1" smtClean="0">
                <a:solidFill>
                  <a:srgbClr val="FF00FF"/>
                </a:solidFill>
              </a:rPr>
              <a:t>+</a:t>
            </a:r>
            <a:r>
              <a:rPr lang="en-US" sz="1400" b="1" dirty="0" err="1" smtClean="0">
                <a:solidFill>
                  <a:srgbClr val="FF00FF"/>
                </a:solidFill>
              </a:rPr>
              <a:t>e</a:t>
            </a:r>
            <a:r>
              <a:rPr lang="en-US" sz="1400" b="1" baseline="30000" dirty="0" smtClean="0">
                <a:solidFill>
                  <a:srgbClr val="FF00FF"/>
                </a:solidFill>
              </a:rPr>
              <a:t>-</a:t>
            </a:r>
            <a:r>
              <a:rPr lang="en-US" sz="1400" b="1" dirty="0" smtClean="0"/>
              <a:t> LEP</a:t>
            </a:r>
            <a:endParaRPr lang="en-US" sz="1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8158" y="2996953"/>
            <a:ext cx="4327817" cy="3482649"/>
            <a:chOff x="275372" y="3332037"/>
            <a:chExt cx="4298944" cy="319330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4" cstate="screen"/>
            <a:srcRect l="1336" t="4100" r="3900" b="27389"/>
            <a:stretch/>
          </p:blipFill>
          <p:spPr bwMode="auto">
            <a:xfrm>
              <a:off x="275372" y="3332037"/>
              <a:ext cx="4298944" cy="319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208464" y="3933056"/>
              <a:ext cx="1097102" cy="282795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16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r>
                <a:rPr lang="en-US" sz="1400" b="1" dirty="0" err="1" smtClean="0">
                  <a:solidFill>
                    <a:srgbClr val="FF00FF"/>
                  </a:solidFill>
                </a:rPr>
                <a:t>PbPb</a:t>
              </a:r>
              <a:r>
                <a:rPr lang="en-US" sz="1400" b="1" dirty="0" smtClean="0">
                  <a:solidFill>
                    <a:srgbClr val="FF00FF"/>
                  </a:solidFill>
                </a:rPr>
                <a:t> </a:t>
              </a:r>
              <a:r>
                <a:rPr lang="en-US" sz="1400" b="1" dirty="0" smtClean="0"/>
                <a:t> SPS</a:t>
              </a:r>
              <a:endParaRPr lang="en-US" sz="1400" b="1" dirty="0"/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4789" y="6272582"/>
            <a:ext cx="2794653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Particle Production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Data versus Thermal Model</a:t>
            </a:r>
          </a:p>
        </p:txBody>
      </p:sp>
    </p:spTree>
    <p:extLst>
      <p:ext uri="{BB962C8B-B14F-4D97-AF65-F5344CB8AC3E}">
        <p14:creationId xmlns:p14="http://schemas.microsoft.com/office/powerpoint/2010/main" val="37258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7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0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0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15006" y="620688"/>
            <a:ext cx="9144000" cy="6165850"/>
          </a:xfrm>
        </p:spPr>
        <p:txBody>
          <a:bodyPr/>
          <a:lstStyle/>
          <a:p>
            <a:r>
              <a:rPr lang="en-US" dirty="0" smtClean="0"/>
              <a:t> No quantitative interpretation which smoothly describes small &amp; large</a:t>
            </a:r>
          </a:p>
          <a:p>
            <a:pPr lvl="1"/>
            <a:r>
              <a:rPr lang="en-US" dirty="0"/>
              <a:t> d</a:t>
            </a:r>
            <a:r>
              <a:rPr lang="en-US" dirty="0" smtClean="0"/>
              <a:t>espite evident relevance for understanding HOW we reach thermal ratios..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98" y="46325"/>
            <a:ext cx="5777223" cy="591573"/>
          </a:xfrm>
        </p:spPr>
        <p:txBody>
          <a:bodyPr/>
          <a:lstStyle/>
          <a:p>
            <a:r>
              <a:rPr lang="en-US" dirty="0" smtClean="0"/>
              <a:t>Known, but often ignored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865" y="6644020"/>
            <a:ext cx="1040349" cy="216086"/>
          </a:xfrm>
        </p:spPr>
        <p:txBody>
          <a:bodyPr/>
          <a:lstStyle/>
          <a:p>
            <a:r>
              <a:rPr lang="en-US" altLang="en-US" smtClean="0"/>
              <a:t>2016 Taxco Mexico WS J. Schukraft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117486" y="6485485"/>
            <a:ext cx="3054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Star http</a:t>
            </a:r>
            <a:r>
              <a:rPr lang="en-GB" sz="1600" dirty="0"/>
              <a:t>://arxiv.org/abs/0808.2041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8294" y="6499974"/>
            <a:ext cx="3749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STAR http</a:t>
            </a:r>
            <a:r>
              <a:rPr lang="en-GB" sz="1600" dirty="0"/>
              <a:t>://arxiv.org/abs/nucl-ex/0607033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4198" y="6508066"/>
            <a:ext cx="3293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Phenix http</a:t>
            </a:r>
            <a:r>
              <a:rPr lang="en-GB" sz="1600" dirty="0"/>
              <a:t>://arxiv.org/abs/1005.3674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170223" y="1412776"/>
            <a:ext cx="3833041" cy="4968552"/>
            <a:chOff x="128464" y="1340768"/>
            <a:chExt cx="4152461" cy="496855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4" y="1340768"/>
              <a:ext cx="3960441" cy="378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200472" y="4941168"/>
              <a:ext cx="4080453" cy="1368152"/>
              <a:chOff x="200472" y="4869160"/>
              <a:chExt cx="4080453" cy="1368152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472" y="4869160"/>
                <a:ext cx="4080453" cy="1368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200472" y="5301208"/>
                <a:ext cx="4032448" cy="864096"/>
                <a:chOff x="200472" y="5301208"/>
                <a:chExt cx="4032448" cy="864096"/>
              </a:xfrm>
            </p:grpSpPr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2720752" y="5949280"/>
                  <a:ext cx="129614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200472" y="6165304"/>
                  <a:ext cx="388843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2936776" y="5301208"/>
                  <a:ext cx="129614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>
                  <a:off x="272480" y="5517232"/>
                  <a:ext cx="129614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51520" y="1556797"/>
            <a:ext cx="4369063" cy="4901407"/>
            <a:chOff x="4520952" y="1268760"/>
            <a:chExt cx="4733152" cy="490140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1" t="9588" r="3741"/>
            <a:stretch/>
          </p:blipFill>
          <p:spPr bwMode="auto">
            <a:xfrm>
              <a:off x="5529064" y="1268760"/>
              <a:ext cx="2991956" cy="38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4520952" y="4941168"/>
              <a:ext cx="4733152" cy="1228999"/>
              <a:chOff x="4520952" y="4941168"/>
              <a:chExt cx="4733152" cy="1228999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611"/>
              <a:stretch/>
            </p:blipFill>
            <p:spPr bwMode="auto">
              <a:xfrm>
                <a:off x="4520952" y="4941168"/>
                <a:ext cx="4733152" cy="1228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Straight Connector 20"/>
              <p:cNvCxnSpPr/>
              <p:nvPr/>
            </p:nvCxnSpPr>
            <p:spPr bwMode="auto">
              <a:xfrm>
                <a:off x="4808984" y="5301208"/>
                <a:ext cx="432048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6825208" y="5517232"/>
                <a:ext cx="100811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45229"/>
            <a:ext cx="731158" cy="8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057418" y="1402587"/>
            <a:ext cx="1626536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>
                <a:solidFill>
                  <a:srgbClr val="FF00FF"/>
                </a:solidFill>
              </a:rPr>
              <a:t>p</a:t>
            </a:r>
            <a:r>
              <a:rPr lang="en-US" sz="1400" b="1" dirty="0" smtClean="0">
                <a:solidFill>
                  <a:srgbClr val="FF00FF"/>
                </a:solidFill>
              </a:rPr>
              <a:t>p, </a:t>
            </a:r>
            <a:r>
              <a:rPr lang="en-US" sz="1400" b="1" dirty="0" err="1" smtClean="0">
                <a:solidFill>
                  <a:srgbClr val="FF00FF"/>
                </a:solidFill>
              </a:rPr>
              <a:t>dA</a:t>
            </a:r>
            <a:r>
              <a:rPr lang="en-US" sz="1400" b="1" dirty="0" smtClean="0">
                <a:solidFill>
                  <a:srgbClr val="FF00FF"/>
                </a:solidFill>
              </a:rPr>
              <a:t>, AA </a:t>
            </a:r>
            <a:r>
              <a:rPr lang="en-US" sz="1400" b="1" dirty="0" smtClean="0"/>
              <a:t> RHIC</a:t>
            </a:r>
            <a:endParaRPr lang="en-US" sz="1400" b="1" dirty="0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998579" y="1711002"/>
            <a:ext cx="1160575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smtClean="0">
                <a:solidFill>
                  <a:srgbClr val="FF00FF"/>
                </a:solidFill>
              </a:rPr>
              <a:t>pp</a:t>
            </a:r>
            <a:r>
              <a:rPr lang="en-US" sz="1400" b="1" dirty="0" smtClean="0"/>
              <a:t> 200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119977" y="4509120"/>
            <a:ext cx="1960833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Particle production: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vs </a:t>
            </a:r>
            <a:r>
              <a:rPr lang="en-US" sz="1600" b="1" dirty="0" err="1" smtClean="0">
                <a:solidFill>
                  <a:srgbClr val="FF0000"/>
                </a:solidFill>
              </a:rPr>
              <a:t>dN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ch</a:t>
            </a:r>
            <a:r>
              <a:rPr lang="en-US" sz="1600" b="1" dirty="0" smtClean="0">
                <a:solidFill>
                  <a:srgbClr val="FF0000"/>
                </a:solidFill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</a:rPr>
              <a:t>dy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1206377" y="4612233"/>
            <a:ext cx="2102714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Particle production: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Data /Thermal Model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034316" y="2019420"/>
            <a:ext cx="2326412" cy="1437412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71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Spectra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3" y="591683"/>
            <a:ext cx="9144000" cy="678243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>
                <a:effectLst/>
              </a:rPr>
              <a:t>Known, but not really understood </a:t>
            </a:r>
            <a:r>
              <a:rPr lang="en-US" sz="1800" dirty="0" smtClean="0">
                <a:effectLst/>
              </a:rPr>
              <a:t> </a:t>
            </a:r>
            <a:endParaRPr lang="en-US" sz="1800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" r="5390" b="2121"/>
          <a:stretch/>
        </p:blipFill>
        <p:spPr bwMode="auto">
          <a:xfrm>
            <a:off x="399983" y="866432"/>
            <a:ext cx="2924633" cy="59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83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1082" r="4335" b="3650"/>
          <a:stretch/>
        </p:blipFill>
        <p:spPr bwMode="auto">
          <a:xfrm>
            <a:off x="3996609" y="1049370"/>
            <a:ext cx="4215972" cy="298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73780" y="1524025"/>
            <a:ext cx="4187542" cy="2520280"/>
            <a:chOff x="4304928" y="1628800"/>
            <a:chExt cx="4536504" cy="252028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7473280" y="1628800"/>
              <a:ext cx="129614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304928" y="1844824"/>
              <a:ext cx="3672408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113240" y="3284984"/>
              <a:ext cx="172819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304928" y="3501008"/>
              <a:ext cx="2592288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304928" y="4149080"/>
              <a:ext cx="30243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60" y="3284985"/>
            <a:ext cx="731158" cy="83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834893" y="2850430"/>
            <a:ext cx="2100302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Radial Flow fit (BW):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T  &amp; &lt;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600" b="1" dirty="0" smtClean="0">
                <a:solidFill>
                  <a:srgbClr val="FF0000"/>
                </a:solidFill>
              </a:rPr>
              <a:t>&gt; vs </a:t>
            </a:r>
            <a:r>
              <a:rPr lang="en-US" sz="1600" b="1" dirty="0" err="1" smtClean="0">
                <a:solidFill>
                  <a:srgbClr val="FF0000"/>
                </a:solidFill>
              </a:rPr>
              <a:t>dN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ch</a:t>
            </a:r>
            <a:r>
              <a:rPr lang="en-US" sz="1600" b="1" dirty="0" smtClean="0">
                <a:solidFill>
                  <a:srgbClr val="FF0000"/>
                </a:solidFill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</a:rPr>
              <a:t>dy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-62558" y="2696224"/>
            <a:ext cx="1626536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>
                <a:solidFill>
                  <a:srgbClr val="FF00FF"/>
                </a:solidFill>
              </a:rPr>
              <a:t>p</a:t>
            </a:r>
            <a:r>
              <a:rPr lang="en-US" sz="1400" b="1" dirty="0" smtClean="0">
                <a:solidFill>
                  <a:srgbClr val="FF00FF"/>
                </a:solidFill>
              </a:rPr>
              <a:t>p, </a:t>
            </a:r>
            <a:r>
              <a:rPr lang="en-US" sz="1400" b="1" dirty="0" err="1" smtClean="0">
                <a:solidFill>
                  <a:srgbClr val="FF00FF"/>
                </a:solidFill>
              </a:rPr>
              <a:t>dA</a:t>
            </a:r>
            <a:r>
              <a:rPr lang="en-US" sz="1400" b="1" dirty="0" smtClean="0">
                <a:solidFill>
                  <a:srgbClr val="FF00FF"/>
                </a:solidFill>
              </a:rPr>
              <a:t>, AA </a:t>
            </a:r>
            <a:r>
              <a:rPr lang="en-US" sz="1400" b="1" dirty="0" smtClean="0"/>
              <a:t> RHIC</a:t>
            </a:r>
            <a:endParaRPr lang="en-US" sz="1400" b="1" dirty="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/>
          <a:stretch/>
        </p:blipFill>
        <p:spPr bwMode="auto">
          <a:xfrm>
            <a:off x="3094872" y="4149083"/>
            <a:ext cx="6100785" cy="260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70335" y="6338895"/>
            <a:ext cx="26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Star http</a:t>
            </a:r>
            <a:r>
              <a:rPr lang="en-GB" sz="1400" dirty="0">
                <a:solidFill>
                  <a:srgbClr val="000000"/>
                </a:solidFill>
              </a:rPr>
              <a:t>://arxiv.org/abs/0808.2041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275856" y="6272582"/>
            <a:ext cx="2121980" cy="585418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Radial Flow fit (BW):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Data/Fit (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p,</a:t>
            </a:r>
            <a:r>
              <a:rPr lang="en-US" sz="1600" b="1" dirty="0" err="1" smtClean="0">
                <a:solidFill>
                  <a:srgbClr val="FF0000"/>
                </a:solidFill>
              </a:rPr>
              <a:t>K,p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964254" y="3984177"/>
            <a:ext cx="1160575" cy="308419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1400" b="1" dirty="0" smtClean="0">
                <a:solidFill>
                  <a:srgbClr val="FF00FF"/>
                </a:solidFill>
              </a:rPr>
              <a:t>pp</a:t>
            </a:r>
            <a:r>
              <a:rPr lang="en-US" sz="1400" b="1" dirty="0" smtClean="0"/>
              <a:t> 200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59632" y="1412776"/>
            <a:ext cx="216024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259632" y="1484784"/>
            <a:ext cx="2016224" cy="72008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331640" y="4077072"/>
            <a:ext cx="1872208" cy="1008112"/>
          </a:xfrm>
          <a:prstGeom prst="lin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683568" y="4221088"/>
            <a:ext cx="1872208" cy="100811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67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05" y="46326"/>
            <a:ext cx="6516206" cy="591573"/>
          </a:xfrm>
        </p:spPr>
        <p:txBody>
          <a:bodyPr/>
          <a:lstStyle/>
          <a:p>
            <a:r>
              <a:rPr lang="en-US" dirty="0" smtClean="0"/>
              <a:t>BW </a:t>
            </a:r>
            <a:r>
              <a:rPr lang="en-US" dirty="0"/>
              <a:t>+ Resonances </a:t>
            </a:r>
            <a:r>
              <a:rPr lang="en-US" sz="1600" b="0" dirty="0">
                <a:solidFill>
                  <a:schemeClr val="tx1"/>
                </a:solidFill>
              </a:rPr>
              <a:t>(DRAGON </a:t>
            </a:r>
            <a:r>
              <a:rPr lang="en-US" sz="1600" b="0" dirty="0" smtClean="0">
                <a:solidFill>
                  <a:schemeClr val="tx1"/>
                </a:solidFill>
              </a:rPr>
              <a:t>1502.01247)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692697"/>
            <a:ext cx="355984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28" y="908721"/>
            <a:ext cx="424948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43808" y="4476275"/>
            <a:ext cx="3372991" cy="2381725"/>
            <a:chOff x="3707904" y="1177432"/>
            <a:chExt cx="3372991" cy="2381725"/>
          </a:xfrm>
        </p:grpSpPr>
        <p:grpSp>
          <p:nvGrpSpPr>
            <p:cNvPr id="7" name="Group 6"/>
            <p:cNvGrpSpPr/>
            <p:nvPr/>
          </p:nvGrpSpPr>
          <p:grpSpPr>
            <a:xfrm>
              <a:off x="3707904" y="1177432"/>
              <a:ext cx="3372991" cy="2381725"/>
              <a:chOff x="3707904" y="1142628"/>
              <a:chExt cx="3372991" cy="171691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0073" y="1142628"/>
                <a:ext cx="2990851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1484784"/>
                <a:ext cx="3228975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340" y="2459488"/>
                <a:ext cx="29051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1961130"/>
                <a:ext cx="3124200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6300192" y="126876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30000" dirty="0" smtClean="0"/>
                <a:t>0</a:t>
              </a:r>
              <a:endParaRPr lang="en-GB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6136" y="17008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GB" baseline="30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6176" y="234888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f</a:t>
              </a:r>
              <a:endParaRPr lang="en-GB" baseline="30000" dirty="0">
                <a:latin typeface="Symbol" panose="05050102010706020507" pitchFamily="18" charset="2"/>
              </a:endParaRPr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347864" y="764704"/>
            <a:ext cx="2304256" cy="16934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1400" dirty="0" smtClean="0">
                <a:latin typeface="+mn-lt"/>
              </a:rPr>
              <a:t>Qual. similar, quant. diff.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>
                <a:latin typeface="+mn-lt"/>
              </a:rPr>
              <a:t>/K to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2-2.5</a:t>
            </a:r>
            <a:r>
              <a:rPr lang="en-US" dirty="0" smtClean="0">
                <a:latin typeface="+mn-lt"/>
              </a:rPr>
              <a:t> GeV</a:t>
            </a:r>
          </a:p>
          <a:p>
            <a:r>
              <a:rPr lang="en-US" dirty="0" smtClean="0">
                <a:latin typeface="+mn-lt"/>
              </a:rPr>
              <a:t>p to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&gt; 4.5</a:t>
            </a:r>
            <a:r>
              <a:rPr lang="en-US" dirty="0" smtClean="0">
                <a:latin typeface="+mn-lt"/>
              </a:rPr>
              <a:t> GeV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(F,L), X, W</a:t>
            </a:r>
            <a:r>
              <a:rPr lang="en-US" dirty="0" smtClean="0">
                <a:latin typeface="+mn-lt"/>
              </a:rPr>
              <a:t> require</a:t>
            </a:r>
          </a:p>
          <a:p>
            <a:r>
              <a:rPr lang="en-US" dirty="0" smtClean="0">
                <a:latin typeface="+mn-lt"/>
              </a:rPr>
              <a:t>higher T, lower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</a:p>
          <a:p>
            <a:r>
              <a:rPr lang="en-US" dirty="0" smtClean="0">
                <a:latin typeface="+mn-lt"/>
              </a:rPr>
              <a:t>(like at RHIC)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2491"/>
          <a:stretch/>
        </p:blipFill>
        <p:spPr bwMode="auto">
          <a:xfrm>
            <a:off x="3419872" y="2564904"/>
            <a:ext cx="2232248" cy="19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1340768"/>
            <a:ext cx="5400600" cy="3024336"/>
            <a:chOff x="3588327" y="3241964"/>
            <a:chExt cx="5268000" cy="20958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" t="4614" r="8118" b="53333"/>
            <a:stretch/>
          </p:blipFill>
          <p:spPr bwMode="auto">
            <a:xfrm>
              <a:off x="3588327" y="3241964"/>
              <a:ext cx="5250874" cy="159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" t="86247" r="8118" b="-1"/>
            <a:stretch/>
          </p:blipFill>
          <p:spPr bwMode="auto">
            <a:xfrm>
              <a:off x="3605453" y="4816473"/>
              <a:ext cx="5250874" cy="52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50" y="46320"/>
            <a:ext cx="8285923" cy="591573"/>
          </a:xfrm>
        </p:spPr>
        <p:txBody>
          <a:bodyPr/>
          <a:lstStyle/>
          <a:p>
            <a:r>
              <a:rPr lang="en-US" dirty="0" smtClean="0"/>
              <a:t>Real Hydro: IP-</a:t>
            </a:r>
            <a:r>
              <a:rPr lang="en-US" dirty="0" err="1" smtClean="0"/>
              <a:t>Glasma</a:t>
            </a:r>
            <a:r>
              <a:rPr lang="en-US" dirty="0" smtClean="0"/>
              <a:t> + Music </a:t>
            </a:r>
            <a:r>
              <a:rPr lang="en-US" sz="1400" b="0" dirty="0" smtClean="0">
                <a:solidFill>
                  <a:schemeClr val="tx1"/>
                </a:solidFill>
              </a:rPr>
              <a:t>(</a:t>
            </a:r>
            <a:r>
              <a:rPr lang="en-GB" sz="1400" b="0" dirty="0" smtClean="0">
                <a:solidFill>
                  <a:schemeClr val="tx1"/>
                </a:solidFill>
              </a:rPr>
              <a:t>1502.016750)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640960" cy="6165850"/>
          </a:xfrm>
        </p:spPr>
        <p:txBody>
          <a:bodyPr/>
          <a:lstStyle/>
          <a:p>
            <a:r>
              <a:rPr lang="en-US" dirty="0" smtClean="0"/>
              <a:t> Data/Model (almost too perfect !)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note that low p</a:t>
            </a:r>
            <a:r>
              <a:rPr lang="en-US" baseline="-25000" dirty="0" smtClean="0"/>
              <a:t>T</a:t>
            </a:r>
            <a:r>
              <a:rPr lang="en-US" dirty="0" smtClean="0"/>
              <a:t> pion excess !!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3304" r="11742"/>
          <a:stretch/>
        </p:blipFill>
        <p:spPr bwMode="auto">
          <a:xfrm>
            <a:off x="539552" y="4293096"/>
            <a:ext cx="3921015" cy="255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1662" r="12368"/>
          <a:stretch/>
        </p:blipFill>
        <p:spPr bwMode="auto">
          <a:xfrm>
            <a:off x="5940152" y="3740503"/>
            <a:ext cx="3203848" cy="324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2696" r="12439"/>
          <a:stretch/>
        </p:blipFill>
        <p:spPr bwMode="auto">
          <a:xfrm>
            <a:off x="5940152" y="692696"/>
            <a:ext cx="3203848" cy="32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0"/>
            <a:ext cx="5538553" cy="591573"/>
          </a:xfrm>
        </p:spPr>
        <p:txBody>
          <a:bodyPr/>
          <a:lstStyle/>
          <a:p>
            <a:r>
              <a:rPr lang="en-US" dirty="0" smtClean="0"/>
              <a:t>Real Hydro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VISHNU(Hydro + URQMD)</a:t>
            </a:r>
            <a:r>
              <a:rPr lang="en-GB" sz="1600" dirty="0" smtClean="0">
                <a:solidFill>
                  <a:schemeClr val="tx1"/>
                </a:solidFill>
              </a:rPr>
              <a:t>1501.03286,</a:t>
            </a:r>
            <a:r>
              <a:rPr lang="en-GB" dirty="0" smtClean="0">
                <a:solidFill>
                  <a:srgbClr val="0066FF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7084" r="47941" b="9736"/>
          <a:stretch/>
        </p:blipFill>
        <p:spPr bwMode="auto">
          <a:xfrm>
            <a:off x="6156176" y="3372482"/>
            <a:ext cx="2795182" cy="348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t="8696" r="11469" b="18487"/>
          <a:stretch/>
        </p:blipFill>
        <p:spPr bwMode="auto">
          <a:xfrm>
            <a:off x="1425" y="1052735"/>
            <a:ext cx="3994511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3789040"/>
            <a:ext cx="6211772" cy="2874641"/>
            <a:chOff x="-415636" y="3657601"/>
            <a:chExt cx="5680363" cy="2286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1" t="11280" r="14236" b="19523"/>
            <a:stretch/>
          </p:blipFill>
          <p:spPr bwMode="auto">
            <a:xfrm>
              <a:off x="-415636" y="3657601"/>
              <a:ext cx="568036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91" t="27216" r="7161" b="36298"/>
            <a:stretch/>
          </p:blipFill>
          <p:spPr bwMode="auto">
            <a:xfrm>
              <a:off x="1835696" y="3861048"/>
              <a:ext cx="554182" cy="120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11760" y="4005064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anose="05050102010706020507" pitchFamily="18" charset="2"/>
                </a:rPr>
                <a:t>X</a:t>
              </a:r>
              <a:endParaRPr lang="en-GB" b="1" dirty="0">
                <a:latin typeface="Symbol" panose="05050102010706020507" pitchFamily="18" charset="2"/>
              </a:endParaRP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35488" y="692696"/>
            <a:ext cx="4608512" cy="2862964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AfterBurner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important:</a:t>
            </a:r>
          </a:p>
          <a:p>
            <a:r>
              <a:rPr lang="en-GB" dirty="0" smtClean="0"/>
              <a:t> incr. </a:t>
            </a:r>
            <a:r>
              <a:rPr lang="en-US" dirty="0" smtClean="0">
                <a:latin typeface="+mn-lt"/>
              </a:rPr>
              <a:t>radial flow in hadron phase</a:t>
            </a:r>
          </a:p>
          <a:p>
            <a:pPr algn="l"/>
            <a:r>
              <a:rPr lang="en-US" dirty="0" smtClean="0">
                <a:latin typeface="+mn-lt"/>
              </a:rPr>
              <a:t>=&gt; explain differential freeze-out T</a:t>
            </a:r>
            <a:r>
              <a:rPr lang="en-US" baseline="-25000" dirty="0" smtClean="0">
                <a:latin typeface="+mn-lt"/>
              </a:rPr>
              <a:t>kin</a:t>
            </a:r>
            <a:r>
              <a:rPr lang="en-US" dirty="0" smtClean="0">
                <a:latin typeface="+mn-lt"/>
              </a:rPr>
              <a:t> ?</a:t>
            </a:r>
          </a:p>
          <a:p>
            <a:pPr algn="l"/>
            <a:r>
              <a:rPr lang="en-US" dirty="0" smtClean="0">
                <a:latin typeface="+mn-lt"/>
              </a:rPr>
              <a:t>=&gt; meson-baryon crossing in v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?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Would be interesting to see </a:t>
            </a:r>
            <a:r>
              <a:rPr lang="en-US" u="sng" dirty="0" smtClean="0">
                <a:latin typeface="+mn-lt"/>
              </a:rPr>
              <a:t>where </a:t>
            </a:r>
            <a:r>
              <a:rPr lang="en-US" dirty="0" smtClean="0">
                <a:latin typeface="+mn-lt"/>
              </a:rPr>
              <a:t>data &amp; (hydro + AB) deviate:</a:t>
            </a:r>
          </a:p>
          <a:p>
            <a:pPr algn="l"/>
            <a:r>
              <a:rPr lang="en-US" dirty="0" smtClean="0">
                <a:latin typeface="+mn-lt"/>
              </a:rPr>
              <a:t>- Does it coincide in p</a:t>
            </a:r>
            <a:r>
              <a:rPr lang="en-US" baseline="-25000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 &amp; </a:t>
            </a:r>
            <a:r>
              <a:rPr lang="en-US" dirty="0" err="1" smtClean="0">
                <a:latin typeface="+mn-lt"/>
              </a:rPr>
              <a:t>v</a:t>
            </a:r>
            <a:r>
              <a:rPr lang="en-US" baseline="-25000" dirty="0" err="1" smtClean="0">
                <a:latin typeface="+mn-lt"/>
              </a:rPr>
              <a:t>n</a:t>
            </a:r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- Higher decoupling p</a:t>
            </a:r>
            <a:r>
              <a:rPr lang="en-US" baseline="-25000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for large mass ?	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0" y="0"/>
            <a:ext cx="3384376" cy="64697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Hydro + AB  does very well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b="1" dirty="0" smtClean="0">
                <a:latin typeface="+mn-lt"/>
              </a:rPr>
              <a:t>(T, </a:t>
            </a:r>
            <a:r>
              <a:rPr lang="en-US" b="1" dirty="0" smtClean="0">
                <a:latin typeface="Symbol" panose="05050102010706020507" pitchFamily="18" charset="2"/>
              </a:rPr>
              <a:t>b</a:t>
            </a:r>
            <a:r>
              <a:rPr lang="en-US" b="1" dirty="0" smtClean="0">
                <a:latin typeface="+mn-lt"/>
              </a:rPr>
              <a:t>, </a:t>
            </a:r>
            <a:r>
              <a:rPr lang="en-US" b="1" dirty="0" err="1" smtClean="0">
                <a:latin typeface="+mn-lt"/>
              </a:rPr>
              <a:t>v</a:t>
            </a:r>
            <a:r>
              <a:rPr lang="en-US" b="1" baseline="-25000" dirty="0" err="1" smtClean="0">
                <a:latin typeface="+mn-lt"/>
              </a:rPr>
              <a:t>n</a:t>
            </a:r>
            <a:r>
              <a:rPr lang="en-US" b="1" dirty="0" smtClea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54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53" y="46321"/>
            <a:ext cx="6469721" cy="591573"/>
          </a:xfrm>
        </p:spPr>
        <p:txBody>
          <a:bodyPr/>
          <a:lstStyle/>
          <a:p>
            <a:r>
              <a:rPr lang="en-US" dirty="0" smtClean="0"/>
              <a:t>What happens after  Hydro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en-US" dirty="0" smtClean="0"/>
              <a:t> mass matters, up to a point (again,  p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GB" dirty="0"/>
              <a:t>≈ </a:t>
            </a:r>
            <a:r>
              <a:rPr lang="en-US" dirty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)..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presumably, 'falling out of hydro' is a smooth process (over large p</a:t>
            </a:r>
            <a:r>
              <a:rPr lang="en-US" baseline="-25000" dirty="0" smtClean="0"/>
              <a:t>T</a:t>
            </a:r>
            <a:r>
              <a:rPr lang="en-US" dirty="0" smtClean="0"/>
              <a:t> range)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do we need </a:t>
            </a:r>
            <a:r>
              <a:rPr lang="en-US" b="1" dirty="0" smtClean="0"/>
              <a:t>new physics</a:t>
            </a:r>
            <a:r>
              <a:rPr lang="en-US" dirty="0" smtClean="0"/>
              <a:t> (eg coalescence) at intermediate p</a:t>
            </a:r>
            <a:r>
              <a:rPr lang="en-US" baseline="-25000" dirty="0" smtClean="0"/>
              <a:t>T</a:t>
            </a:r>
            <a:r>
              <a:rPr lang="en-US" dirty="0" smtClean="0"/>
              <a:t> (4-10 GeV) 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or a </a:t>
            </a:r>
            <a:r>
              <a:rPr lang="en-US" b="1" dirty="0" smtClean="0"/>
              <a:t>smooth transition</a:t>
            </a:r>
            <a:r>
              <a:rPr lang="en-US" dirty="0" smtClean="0"/>
              <a:t> between hydro  and jets ?</a:t>
            </a:r>
          </a:p>
          <a:p>
            <a:pPr marL="1905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9553" y="2492896"/>
            <a:ext cx="4272226" cy="2846945"/>
            <a:chOff x="0" y="795962"/>
            <a:chExt cx="4272226" cy="2846945"/>
          </a:xfrm>
        </p:grpSpPr>
        <p:pic>
          <p:nvPicPr>
            <p:cNvPr id="7" name="Picture Placeholder 1"/>
            <p:cNvPicPr>
              <a:picLocks noChangeAspect="1"/>
            </p:cNvPicPr>
            <p:nvPr/>
          </p:nvPicPr>
          <p:blipFill rotWithShape="1">
            <a:blip r:embed="rId2">
              <a:lum/>
              <a:alphaModFix/>
            </a:blip>
            <a:srcRect t="7166"/>
            <a:stretch/>
          </p:blipFill>
          <p:spPr bwMode="auto">
            <a:xfrm>
              <a:off x="0" y="795962"/>
              <a:ext cx="4272226" cy="284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297297" y="2092106"/>
              <a:ext cx="0" cy="809013"/>
            </a:xfrm>
            <a:prstGeom prst="straightConnector1">
              <a:avLst/>
            </a:prstGeom>
            <a:solidFill>
              <a:srgbClr val="FFFF99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4572000" y="2492896"/>
            <a:ext cx="4431939" cy="3011621"/>
            <a:chOff x="4712060" y="795962"/>
            <a:chExt cx="4431939" cy="3011621"/>
          </a:xfrm>
        </p:grpSpPr>
        <p:grpSp>
          <p:nvGrpSpPr>
            <p:cNvPr id="10" name="Group 9"/>
            <p:cNvGrpSpPr/>
            <p:nvPr/>
          </p:nvGrpSpPr>
          <p:grpSpPr>
            <a:xfrm>
              <a:off x="4712060" y="795962"/>
              <a:ext cx="4431939" cy="3011621"/>
              <a:chOff x="5273458" y="1177447"/>
              <a:chExt cx="3870541" cy="263013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3" t="9045"/>
              <a:stretch/>
            </p:blipFill>
            <p:spPr bwMode="auto">
              <a:xfrm>
                <a:off x="5273458" y="1177447"/>
                <a:ext cx="3870541" cy="2512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168" y="3348031"/>
                <a:ext cx="3292700" cy="459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>
              <a:off x="7662179" y="1830185"/>
              <a:ext cx="0" cy="809013"/>
            </a:xfrm>
            <a:prstGeom prst="straightConnector1">
              <a:avLst/>
            </a:prstGeom>
            <a:solidFill>
              <a:srgbClr val="FFFF99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610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44008" y="634848"/>
            <a:ext cx="4499991" cy="3298213"/>
            <a:chOff x="4644008" y="634848"/>
            <a:chExt cx="4499991" cy="3298213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634848"/>
              <a:ext cx="4499991" cy="329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732240" y="1052736"/>
              <a:ext cx="1944216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Ultra-central 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v</a:t>
              </a:r>
              <a:r>
                <a:rPr lang="en-US" b="1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5365" name="Picture 5" descr="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3829" r="1860"/>
          <a:stretch/>
        </p:blipFill>
        <p:spPr bwMode="auto">
          <a:xfrm>
            <a:off x="0" y="2397733"/>
            <a:ext cx="4716016" cy="44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940" y="46326"/>
            <a:ext cx="6482545" cy="591573"/>
          </a:xfrm>
        </p:spPr>
        <p:txBody>
          <a:bodyPr/>
          <a:lstStyle/>
          <a:p>
            <a:r>
              <a:rPr lang="en-US" dirty="0" smtClean="0"/>
              <a:t>Tensions </a:t>
            </a:r>
            <a:r>
              <a:rPr lang="en-US" sz="1600" dirty="0" smtClean="0"/>
              <a:t>(presumably work in progress, not cracks)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ratio, ultra-central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, HBT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, 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16016" y="3501008"/>
            <a:ext cx="4424180" cy="3356998"/>
            <a:chOff x="4716016" y="3501008"/>
            <a:chExt cx="4424180" cy="3356998"/>
          </a:xfrm>
        </p:grpSpPr>
        <p:pic>
          <p:nvPicPr>
            <p:cNvPr id="6" name="Picture 4" descr="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0" t="2862" r="3087"/>
            <a:stretch/>
          </p:blipFill>
          <p:spPr bwMode="auto">
            <a:xfrm>
              <a:off x="4716016" y="3813979"/>
              <a:ext cx="4424180" cy="3044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220074" y="3501008"/>
              <a:ext cx="3528392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Azimuthal HBT: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e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@ 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freezeout</a:t>
              </a:r>
              <a:endPara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63688" y="1916832"/>
            <a:ext cx="2808312" cy="3422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SM fits to particle ratios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052738"/>
            <a:ext cx="1440161" cy="14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2123728" y="5085184"/>
            <a:ext cx="504056" cy="4813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5965448"/>
            <a:ext cx="7300332" cy="8925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few, if any(*), doubt that we have 'strong collectivity' in (central) AA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'the ideal liquid sQGP'</a:t>
            </a:r>
          </a:p>
          <a:p>
            <a:pPr algn="l"/>
            <a:r>
              <a:rPr lang="en-US" sz="1200" dirty="0" smtClean="0"/>
              <a:t>* at least until early 2015 </a:t>
            </a:r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arxiv.org/abs/1502.05572</a:t>
            </a:r>
            <a:r>
              <a:rPr lang="en-US" sz="1200" dirty="0" smtClean="0"/>
              <a:t> .(AMPT ‘escape’ hypothesis)</a:t>
            </a:r>
            <a:endParaRPr lang="en-GB" sz="1200" dirty="0"/>
          </a:p>
        </p:txBody>
      </p:sp>
      <p:sp>
        <p:nvSpPr>
          <p:cNvPr id="19" name="Oval 18"/>
          <p:cNvSpPr/>
          <p:nvPr/>
        </p:nvSpPr>
        <p:spPr bwMode="auto">
          <a:xfrm>
            <a:off x="2915816" y="5301208"/>
            <a:ext cx="720080" cy="4813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99792" y="4149080"/>
            <a:ext cx="504056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66" y="0"/>
            <a:ext cx="3401572" cy="591573"/>
          </a:xfrm>
        </p:spPr>
        <p:txBody>
          <a:bodyPr/>
          <a:lstStyle/>
          <a:p>
            <a:r>
              <a:rPr lang="en-US" dirty="0" smtClean="0"/>
              <a:t>Will the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 smtClean="0"/>
              <a:t> tell 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19191"/>
                </a:solidFill>
              </a:rPr>
              <a:t>2016 Taxco Mexico WS J. Schukraft</a:t>
            </a:r>
            <a:endParaRPr lang="en-US" alt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3392B-8E1C-4953-AFF5-843B4B02F0A2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057"/>
            <a:ext cx="3328023" cy="30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504" y="3212976"/>
            <a:ext cx="9036495" cy="3645023"/>
            <a:chOff x="107504" y="3212976"/>
            <a:chExt cx="9036495" cy="3645023"/>
          </a:xfrm>
        </p:grpSpPr>
        <p:pic>
          <p:nvPicPr>
            <p:cNvPr id="7" name="Picture 4" descr="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1" r="9496" b="6578"/>
            <a:stretch/>
          </p:blipFill>
          <p:spPr bwMode="auto">
            <a:xfrm>
              <a:off x="4172114" y="3212976"/>
              <a:ext cx="4971885" cy="364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9317" b="7642"/>
            <a:stretch/>
          </p:blipFill>
          <p:spPr bwMode="auto">
            <a:xfrm>
              <a:off x="107504" y="3232956"/>
              <a:ext cx="4968552" cy="361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27584" y="1124744"/>
            <a:ext cx="3960440" cy="16934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NCQ scaling in 40-50%</a:t>
            </a:r>
          </a:p>
          <a:p>
            <a:r>
              <a:rPr lang="en-US" b="1" u="sng" dirty="0" smtClean="0">
                <a:solidFill>
                  <a:srgbClr val="0066FF"/>
                </a:solidFill>
                <a:latin typeface="+mn-lt"/>
              </a:rPr>
              <a:t>or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it's breaking in 10-20%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could be a (m,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 s)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effect in the HG !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If only we could switch off the HG..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5517232"/>
            <a:ext cx="14401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f = p</a:t>
            </a:r>
          </a:p>
          <a:p>
            <a:r>
              <a:rPr lang="en-US" sz="1600" dirty="0"/>
              <a:t>NCQ scaling ?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005064"/>
            <a:ext cx="12241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f = </a:t>
            </a:r>
            <a:r>
              <a:rPr lang="en-US" sz="1600" b="1" dirty="0">
                <a:latin typeface="+mn-lt"/>
              </a:rPr>
              <a:t>p</a:t>
            </a:r>
          </a:p>
          <a:p>
            <a:r>
              <a:rPr lang="en-US" sz="1600" dirty="0" smtClean="0"/>
              <a:t>HG push ?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3789040"/>
            <a:ext cx="165618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HG push on p ?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1196752"/>
            <a:ext cx="12241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f =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p</a:t>
            </a:r>
            <a:endParaRPr lang="en-US" sz="1600" b="1" dirty="0">
              <a:latin typeface="+mn-lt"/>
            </a:endParaRPr>
          </a:p>
          <a:p>
            <a:r>
              <a:rPr lang="en-US" sz="1600" dirty="0" smtClean="0"/>
              <a:t>HG push 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001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820" y="692150"/>
            <a:ext cx="9252520" cy="6165850"/>
          </a:xfrm>
        </p:spPr>
        <p:txBody>
          <a:bodyPr/>
          <a:lstStyle/>
          <a:p>
            <a:r>
              <a:rPr lang="en-US" dirty="0" smtClean="0"/>
              <a:t> Collectivity </a:t>
            </a:r>
            <a:r>
              <a:rPr lang="en-US" b="1" dirty="0" smtClean="0">
                <a:solidFill>
                  <a:srgbClr val="FF00FF"/>
                </a:solidFill>
              </a:rPr>
              <a:t>consistent with </a:t>
            </a:r>
            <a:r>
              <a:rPr lang="en-GB" b="1" dirty="0" smtClean="0">
                <a:solidFill>
                  <a:srgbClr val="FF00FF"/>
                </a:solidFill>
              </a:rPr>
              <a:t>≈</a:t>
            </a:r>
            <a:r>
              <a:rPr lang="en-US" b="1" dirty="0" smtClean="0">
                <a:solidFill>
                  <a:srgbClr val="FF00FF"/>
                </a:solidFill>
              </a:rPr>
              <a:t> all data in central pA</a:t>
            </a:r>
            <a:r>
              <a:rPr lang="en-US" dirty="0" smtClean="0"/>
              <a:t> to reasonable accuracy</a:t>
            </a:r>
          </a:p>
          <a:p>
            <a:pPr lvl="1"/>
            <a:r>
              <a:rPr lang="en-US" b="1" dirty="0" smtClean="0"/>
              <a:t>thermo-dynamics:</a:t>
            </a:r>
            <a:r>
              <a:rPr lang="en-US" dirty="0" smtClean="0"/>
              <a:t>  particle ratios (SM, </a:t>
            </a:r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=1!</a:t>
            </a:r>
            <a:r>
              <a:rPr lang="en-US" dirty="0" smtClean="0"/>
              <a:t>) to </a:t>
            </a:r>
            <a:r>
              <a:rPr lang="en-GB" b="1" dirty="0" smtClean="0">
                <a:solidFill>
                  <a:srgbClr val="FF0000"/>
                </a:solidFill>
              </a:rPr>
              <a:t>≈ 20-</a:t>
            </a:r>
            <a:r>
              <a:rPr lang="en-US" b="1" dirty="0" smtClean="0">
                <a:solidFill>
                  <a:srgbClr val="FF0000"/>
                </a:solidFill>
              </a:rPr>
              <a:t>30%</a:t>
            </a:r>
            <a:endParaRPr lang="en-US" b="1" dirty="0" smtClean="0"/>
          </a:p>
          <a:p>
            <a:pPr lvl="1"/>
            <a:r>
              <a:rPr lang="en-US" b="1" dirty="0" smtClean="0"/>
              <a:t>hydro-dynamics:  </a:t>
            </a:r>
            <a:r>
              <a:rPr lang="en-US" dirty="0" smtClean="0"/>
              <a:t>pA</a:t>
            </a:r>
            <a:r>
              <a:rPr lang="en-US" dirty="0"/>
              <a:t>, </a:t>
            </a:r>
            <a:r>
              <a:rPr lang="en-US" dirty="0" err="1" smtClean="0"/>
              <a:t>dA</a:t>
            </a:r>
            <a:r>
              <a:rPr lang="en-US" dirty="0"/>
              <a:t>, </a:t>
            </a:r>
            <a:r>
              <a:rPr lang="en-US" baseline="30000" dirty="0" smtClean="0"/>
              <a:t>3</a:t>
            </a:r>
            <a:r>
              <a:rPr lang="en-US" dirty="0" smtClean="0"/>
              <a:t>He-A</a:t>
            </a:r>
            <a:endParaRPr lang="en-US" b="1" dirty="0" smtClean="0"/>
          </a:p>
          <a:p>
            <a:pPr lvl="2"/>
            <a:r>
              <a:rPr lang="en-US" b="1" dirty="0" smtClean="0"/>
              <a:t>LO</a:t>
            </a:r>
            <a:r>
              <a:rPr lang="en-US" dirty="0" smtClean="0"/>
              <a:t>: radial &amp; elliptic flow </a:t>
            </a:r>
          </a:p>
          <a:p>
            <a:pPr lvl="2"/>
            <a:r>
              <a:rPr lang="en-US" b="1" dirty="0" smtClean="0"/>
              <a:t>NLO</a:t>
            </a:r>
            <a:r>
              <a:rPr lang="en-US" dirty="0" smtClean="0"/>
              <a:t>: higher harmonics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, PID 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NNLO?</a:t>
            </a:r>
            <a:r>
              <a:rPr lang="en-US" dirty="0" smtClean="0"/>
              <a:t>: </a:t>
            </a:r>
            <a:r>
              <a:rPr lang="en-US" dirty="0"/>
              <a:t>factorization violation r(p</a:t>
            </a:r>
            <a:r>
              <a:rPr lang="en-US" baseline="-25000" dirty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thermo + hydro:  </a:t>
            </a:r>
          </a:p>
          <a:p>
            <a:pPr lvl="2"/>
            <a:r>
              <a:rPr lang="en-US" b="1" dirty="0"/>
              <a:t> </a:t>
            </a:r>
            <a:r>
              <a:rPr lang="en-US" dirty="0" smtClean="0"/>
              <a:t>HBT (R(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), R(N</a:t>
            </a:r>
            <a:r>
              <a:rPr lang="en-US" baseline="-25000" dirty="0" smtClean="0"/>
              <a:t>ch</a:t>
            </a:r>
            <a:r>
              <a:rPr lang="en-US" baseline="30000" dirty="0" smtClean="0"/>
              <a:t>1/3</a:t>
            </a:r>
            <a:r>
              <a:rPr lang="en-US" dirty="0" smtClean="0"/>
              <a:t>),  R</a:t>
            </a:r>
            <a:r>
              <a:rPr lang="en-US" baseline="-25000" dirty="0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side</a:t>
            </a:r>
            <a:r>
              <a:rPr lang="en-US" dirty="0" smtClean="0"/>
              <a:t> </a:t>
            </a:r>
            <a:r>
              <a:rPr lang="en-GB" dirty="0" smtClean="0"/>
              <a:t>≈</a:t>
            </a:r>
            <a:r>
              <a:rPr lang="en-US" dirty="0" smtClean="0"/>
              <a:t> 1)</a:t>
            </a:r>
          </a:p>
          <a:p>
            <a:pPr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7764"/>
            <a:ext cx="3995935" cy="342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80" y="101725"/>
            <a:ext cx="8369279" cy="480774"/>
          </a:xfrm>
        </p:spPr>
        <p:txBody>
          <a:bodyPr/>
          <a:lstStyle/>
          <a:p>
            <a:r>
              <a:rPr lang="en-US" sz="2800" dirty="0" smtClean="0"/>
              <a:t>Collectivity in small dense systems: 'central' pA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32243" y="1062361"/>
            <a:ext cx="2411757" cy="5805267"/>
            <a:chOff x="6732243" y="1052736"/>
            <a:chExt cx="2411757" cy="5805267"/>
          </a:xfrm>
        </p:grpSpPr>
        <p:grpSp>
          <p:nvGrpSpPr>
            <p:cNvPr id="9" name="Group 8"/>
            <p:cNvGrpSpPr/>
            <p:nvPr/>
          </p:nvGrpSpPr>
          <p:grpSpPr>
            <a:xfrm>
              <a:off x="6732243" y="1052736"/>
              <a:ext cx="2411757" cy="5805267"/>
              <a:chOff x="6732243" y="1052736"/>
              <a:chExt cx="2411757" cy="5805267"/>
            </a:xfrm>
          </p:grpSpPr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2" t="-1" r="835" b="-1033"/>
              <a:stretch/>
            </p:blipFill>
            <p:spPr bwMode="auto">
              <a:xfrm>
                <a:off x="6732243" y="1326022"/>
                <a:ext cx="2398299" cy="553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7199784" y="1052736"/>
                <a:ext cx="1944216" cy="342274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HBT: R vs K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</a:t>
                </a:r>
                <a:endParaRPr lang="en-GB" b="1" baseline="-250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7092280" y="4149080"/>
              <a:ext cx="676200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side</a:t>
              </a:r>
              <a:endParaRPr lang="en-GB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7020272" y="2708920"/>
              <a:ext cx="676200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out</a:t>
              </a:r>
              <a:endParaRPr lang="en-GB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7092280" y="6165304"/>
              <a:ext cx="676200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long</a:t>
              </a:r>
              <a:endParaRPr lang="en-GB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17514" y="4857268"/>
            <a:ext cx="3090607" cy="1907466"/>
            <a:chOff x="3898238" y="5024247"/>
            <a:chExt cx="3090607" cy="1907466"/>
          </a:xfrm>
        </p:grpSpPr>
        <p:grpSp>
          <p:nvGrpSpPr>
            <p:cNvPr id="8" name="Group 7"/>
            <p:cNvGrpSpPr/>
            <p:nvPr/>
          </p:nvGrpSpPr>
          <p:grpSpPr>
            <a:xfrm>
              <a:off x="3898238" y="5148258"/>
              <a:ext cx="3090607" cy="1783455"/>
              <a:chOff x="3892803" y="4752949"/>
              <a:chExt cx="3744112" cy="2200558"/>
            </a:xfrm>
          </p:grpSpPr>
          <p:pic>
            <p:nvPicPr>
              <p:cNvPr id="16389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676"/>
              <a:stretch/>
            </p:blipFill>
            <p:spPr bwMode="auto">
              <a:xfrm>
                <a:off x="3892803" y="4752949"/>
                <a:ext cx="3630498" cy="2200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99" t="90475" r="1449"/>
              <a:stretch/>
            </p:blipFill>
            <p:spPr bwMode="auto">
              <a:xfrm>
                <a:off x="7308304" y="6453336"/>
                <a:ext cx="328611" cy="234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552725" y="5024247"/>
              <a:ext cx="2342336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LO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: BW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fit: T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kin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vs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b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613" y="3789040"/>
            <a:ext cx="2736304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particle ratios 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pp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b="1" dirty="0" smtClean="0">
                <a:latin typeface="+mn-lt"/>
              </a:rPr>
              <a:t>pA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AA</a:t>
            </a:r>
            <a:endParaRPr lang="en-GB" sz="1600" b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55972" y="3266627"/>
            <a:ext cx="2262072" cy="1587260"/>
            <a:chOff x="4489906" y="2471314"/>
            <a:chExt cx="2262072" cy="1587260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906" y="2573790"/>
              <a:ext cx="2143633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137982" y="2471314"/>
              <a:ext cx="1613996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NLO: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PID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v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2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48206" y="3544034"/>
            <a:ext cx="527740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experimental support for 'strong collectivity' is </a:t>
            </a:r>
            <a:r>
              <a:rPr lang="en-US" sz="2000" b="1" dirty="0" smtClean="0">
                <a:solidFill>
                  <a:srgbClr val="FF0000"/>
                </a:solidFill>
              </a:rPr>
              <a:t>not really worse</a:t>
            </a:r>
            <a:r>
              <a:rPr lang="en-US" sz="2000" dirty="0" smtClean="0"/>
              <a:t> than AA</a:t>
            </a:r>
          </a:p>
          <a:p>
            <a:r>
              <a:rPr lang="en-US" sz="2000" dirty="0" smtClean="0"/>
              <a:t>only </a:t>
            </a:r>
            <a:r>
              <a:rPr lang="en-US" sz="2000" u="sng" dirty="0" smtClean="0"/>
              <a:t>somewhat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less tested</a:t>
            </a:r>
            <a:r>
              <a:rPr lang="en-US" sz="2000" dirty="0" smtClean="0"/>
              <a:t> ..</a:t>
            </a:r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55972" y="1326022"/>
            <a:ext cx="2558365" cy="1966054"/>
            <a:chOff x="4355972" y="1326022"/>
            <a:chExt cx="2558365" cy="1966054"/>
          </a:xfrm>
        </p:grpSpPr>
        <p:grpSp>
          <p:nvGrpSpPr>
            <p:cNvPr id="34" name="Group 33"/>
            <p:cNvGrpSpPr/>
            <p:nvPr/>
          </p:nvGrpSpPr>
          <p:grpSpPr>
            <a:xfrm>
              <a:off x="4355972" y="1556792"/>
              <a:ext cx="2461876" cy="1735284"/>
              <a:chOff x="2627784" y="3356992"/>
              <a:chExt cx="4555165" cy="1822063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/>
              <a:srcRect t="69972"/>
              <a:stretch/>
            </p:blipFill>
            <p:spPr>
              <a:xfrm>
                <a:off x="2627784" y="4221088"/>
                <a:ext cx="4555165" cy="957967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6"/>
              <a:srcRect b="70920"/>
              <a:stretch/>
            </p:blipFill>
            <p:spPr>
              <a:xfrm>
                <a:off x="2627784" y="3356992"/>
                <a:ext cx="4555165" cy="927720"/>
              </a:xfrm>
              <a:prstGeom prst="rect">
                <a:avLst/>
              </a:prstGeom>
            </p:spPr>
          </p:pic>
        </p:grp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4459775" y="1326022"/>
              <a:ext cx="2454562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NNLO: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Factorization test </a:t>
              </a:r>
              <a:endParaRPr lang="en-GB" sz="16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6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15" y="101725"/>
            <a:ext cx="8329203" cy="480774"/>
          </a:xfrm>
        </p:spPr>
        <p:txBody>
          <a:bodyPr/>
          <a:lstStyle/>
          <a:p>
            <a:r>
              <a:rPr lang="en-US" sz="2800" dirty="0" smtClean="0"/>
              <a:t>Collectivity in small dense systems: 'central' pp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820" y="692150"/>
            <a:ext cx="9252520" cy="6165850"/>
          </a:xfrm>
        </p:spPr>
        <p:txBody>
          <a:bodyPr/>
          <a:lstStyle/>
          <a:p>
            <a:r>
              <a:rPr lang="en-US" dirty="0" smtClean="0"/>
              <a:t> Collectivity </a:t>
            </a:r>
            <a:r>
              <a:rPr lang="en-US" b="1" dirty="0" smtClean="0">
                <a:solidFill>
                  <a:srgbClr val="FF00FF"/>
                </a:solidFill>
              </a:rPr>
              <a:t>consistent with data in high N</a:t>
            </a:r>
            <a:r>
              <a:rPr lang="en-US" b="1" baseline="-25000" dirty="0" smtClean="0">
                <a:solidFill>
                  <a:srgbClr val="FF00FF"/>
                </a:solidFill>
              </a:rPr>
              <a:t>ch</a:t>
            </a:r>
            <a:r>
              <a:rPr lang="en-US" b="1" dirty="0" smtClean="0">
                <a:solidFill>
                  <a:srgbClr val="FF00FF"/>
                </a:solidFill>
              </a:rPr>
              <a:t> pp ??</a:t>
            </a:r>
            <a:r>
              <a:rPr lang="en-US" dirty="0" smtClean="0"/>
              <a:t>  </a:t>
            </a:r>
          </a:p>
          <a:p>
            <a:pPr lvl="1"/>
            <a:r>
              <a:rPr lang="en-US" b="1" dirty="0" smtClean="0"/>
              <a:t>thermo-dynamics: </a:t>
            </a:r>
            <a:r>
              <a:rPr lang="en-US" b="1" dirty="0" smtClean="0">
                <a:solidFill>
                  <a:srgbClr val="FF0000"/>
                </a:solidFill>
              </a:rPr>
              <a:t>MB</a:t>
            </a:r>
            <a:r>
              <a:rPr lang="en-US" dirty="0" smtClean="0"/>
              <a:t> particle ratios to </a:t>
            </a:r>
            <a:r>
              <a:rPr lang="en-GB" b="1" dirty="0" smtClean="0">
                <a:solidFill>
                  <a:srgbClr val="FF0000"/>
                </a:solidFill>
              </a:rPr>
              <a:t>≈</a:t>
            </a:r>
            <a:r>
              <a:rPr lang="en-US" dirty="0" smtClean="0">
                <a:solidFill>
                  <a:srgbClr val="FF0000"/>
                </a:solidFill>
              </a:rPr>
              <a:t>20-40%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1!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/>
              <a:t>hydro-dynamics:</a:t>
            </a:r>
          </a:p>
          <a:p>
            <a:pPr lvl="2">
              <a:tabLst>
                <a:tab pos="1614488" algn="l"/>
                <a:tab pos="3405188" algn="l"/>
              </a:tabLst>
            </a:pPr>
            <a:r>
              <a:rPr lang="en-US" b="1" dirty="0" smtClean="0"/>
              <a:t>LO</a:t>
            </a:r>
            <a:r>
              <a:rPr lang="en-US" dirty="0" smtClean="0"/>
              <a:t>: radial &amp; </a:t>
            </a:r>
            <a:r>
              <a:rPr lang="en-US" dirty="0" smtClean="0">
                <a:solidFill>
                  <a:srgbClr val="FF00FF"/>
                </a:solidFill>
              </a:rPr>
              <a:t>elliptic flow</a:t>
            </a:r>
            <a:r>
              <a:rPr lang="en-US" dirty="0" smtClean="0"/>
              <a:t> ?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NLO</a:t>
            </a:r>
            <a:r>
              <a:rPr lang="en-US" dirty="0" smtClean="0">
                <a:solidFill>
                  <a:srgbClr val="FF0000"/>
                </a:solidFill>
              </a:rPr>
              <a:t>: not yet tested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NNLO</a:t>
            </a:r>
            <a:r>
              <a:rPr lang="en-US" dirty="0" smtClean="0">
                <a:solidFill>
                  <a:srgbClr val="FF0000"/>
                </a:solidFill>
              </a:rPr>
              <a:t>: not yet tested</a:t>
            </a:r>
            <a:endParaRPr lang="en-US" dirty="0" smtClean="0"/>
          </a:p>
          <a:p>
            <a:pPr lvl="1"/>
            <a:r>
              <a:rPr lang="en-US" b="1" dirty="0" smtClean="0"/>
              <a:t>thermo + hydro:  </a:t>
            </a:r>
          </a:p>
          <a:p>
            <a:pPr lvl="2">
              <a:tabLst>
                <a:tab pos="1614488" algn="l"/>
                <a:tab pos="5024438" algn="l"/>
              </a:tabLst>
            </a:pPr>
            <a:r>
              <a:rPr lang="en-US" b="1" dirty="0"/>
              <a:t> </a:t>
            </a:r>
            <a:r>
              <a:rPr lang="en-US" dirty="0" smtClean="0"/>
              <a:t>HBT (R(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), R(N</a:t>
            </a:r>
            <a:r>
              <a:rPr lang="en-US" baseline="-25000" dirty="0" smtClean="0"/>
              <a:t>ch</a:t>
            </a:r>
            <a:r>
              <a:rPr lang="en-US" baseline="30000" dirty="0" smtClean="0"/>
              <a:t>1/3</a:t>
            </a:r>
            <a:r>
              <a:rPr lang="en-US" dirty="0" smtClean="0"/>
              <a:t>),  R</a:t>
            </a:r>
            <a:r>
              <a:rPr lang="en-US" baseline="-25000" dirty="0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side</a:t>
            </a:r>
            <a:r>
              <a:rPr lang="en-US" baseline="-25000" dirty="0" smtClean="0"/>
              <a:t> </a:t>
            </a:r>
            <a:r>
              <a:rPr lang="en-GB" dirty="0" smtClean="0"/>
              <a:t>≤</a:t>
            </a:r>
            <a:r>
              <a:rPr lang="en-US" dirty="0" smtClean="0"/>
              <a:t> 1)</a:t>
            </a:r>
          </a:p>
          <a:p>
            <a:pPr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3645024"/>
            <a:ext cx="2987824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particle ratios 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pp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b="1" dirty="0" smtClean="0">
                <a:latin typeface="+mn-lt"/>
              </a:rPr>
              <a:t>pA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AA</a:t>
            </a:r>
            <a:endParaRPr lang="en-GB" sz="1600" b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99995" y="1628800"/>
            <a:ext cx="2104216" cy="2520280"/>
            <a:chOff x="4499995" y="1628800"/>
            <a:chExt cx="2104216" cy="2520280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788024" y="1628800"/>
              <a:ext cx="1296144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The Ridge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9" t="11892" r="6650" b="6900"/>
            <a:stretch/>
          </p:blipFill>
          <p:spPr bwMode="auto">
            <a:xfrm>
              <a:off x="4499995" y="2132856"/>
              <a:ext cx="2104216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923930" y="4509120"/>
            <a:ext cx="2679320" cy="2198363"/>
            <a:chOff x="3923930" y="4509120"/>
            <a:chExt cx="2679320" cy="2198363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427984" y="4509120"/>
              <a:ext cx="2016224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BW fit: T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kin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vs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b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18434" name="Picture 2" descr="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1" r="9402"/>
            <a:stretch/>
          </p:blipFill>
          <p:spPr bwMode="auto">
            <a:xfrm>
              <a:off x="3923930" y="4869166"/>
              <a:ext cx="2679320" cy="183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" y="3356992"/>
            <a:ext cx="4048927" cy="34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60232" y="1052736"/>
            <a:ext cx="2483768" cy="5815273"/>
            <a:chOff x="6660232" y="1052736"/>
            <a:chExt cx="2483768" cy="5815273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484785"/>
              <a:ext cx="2483768" cy="538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7524328" y="1052736"/>
              <a:ext cx="1619672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HBT: R vs K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T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8467800" y="2636912"/>
              <a:ext cx="676200" cy="2868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side</a:t>
              </a:r>
              <a:endParaRPr lang="en-GB" sz="14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8639944" y="1412782"/>
              <a:ext cx="504056" cy="259175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200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out</a:t>
              </a:r>
              <a:endParaRPr lang="en-GB" sz="12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388427" y="4365104"/>
              <a:ext cx="576064" cy="2868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long</a:t>
              </a:r>
              <a:endParaRPr lang="en-GB" sz="14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7164290" y="6093296"/>
              <a:ext cx="936104" cy="2868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out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/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US" sz="1400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side</a:t>
              </a:r>
              <a:endParaRPr lang="en-GB" sz="1400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2613" y="3789040"/>
            <a:ext cx="2736304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particle ratios </a:t>
            </a:r>
            <a:r>
              <a:rPr lang="en-US" sz="1600" b="1" dirty="0" smtClean="0">
                <a:solidFill>
                  <a:srgbClr val="FF00FF"/>
                </a:solidFill>
                <a:latin typeface="+mn-lt"/>
              </a:rPr>
              <a:t>in MB </a:t>
            </a:r>
            <a:r>
              <a:rPr lang="en-US" sz="1600" b="1" dirty="0" smtClean="0">
                <a:solidFill>
                  <a:srgbClr val="0066FF"/>
                </a:solidFill>
                <a:latin typeface="+mn-lt"/>
              </a:rPr>
              <a:t>pp</a:t>
            </a:r>
            <a:endParaRPr lang="en-GB" sz="1600" b="1" baseline="-25000" dirty="0">
              <a:solidFill>
                <a:srgbClr val="0066FF"/>
              </a:solidFill>
              <a:latin typeface="Symbol" panose="05050102010706020507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9672" y="3933056"/>
            <a:ext cx="640871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experimental support for 'strong collectivity'  is much </a:t>
            </a:r>
            <a:r>
              <a:rPr lang="en-US" sz="2000" b="1" dirty="0" smtClean="0">
                <a:solidFill>
                  <a:srgbClr val="FF0000"/>
                </a:solidFill>
              </a:rPr>
              <a:t>less tested</a:t>
            </a:r>
            <a:r>
              <a:rPr lang="en-US" sz="2000" dirty="0" smtClean="0"/>
              <a:t> ..</a:t>
            </a:r>
          </a:p>
          <a:p>
            <a:r>
              <a:rPr lang="en-US" sz="2000" dirty="0" smtClean="0"/>
              <a:t>but were it has been tested, at high N</a:t>
            </a:r>
            <a:r>
              <a:rPr lang="en-US" sz="2000" baseline="-25000" dirty="0" smtClean="0"/>
              <a:t>ch</a:t>
            </a:r>
            <a:r>
              <a:rPr lang="en-US" sz="2000" dirty="0" smtClean="0"/>
              <a:t>, it looks not so bad !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758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58" y="1679788"/>
            <a:ext cx="1321693" cy="15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1" y="2492896"/>
            <a:ext cx="2818715" cy="2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62" y="46326"/>
            <a:ext cx="7096494" cy="591573"/>
          </a:xfrm>
        </p:spPr>
        <p:txBody>
          <a:bodyPr/>
          <a:lstStyle/>
          <a:p>
            <a:r>
              <a:rPr lang="en-US" dirty="0" smtClean="0"/>
              <a:t>A priori: pp </a:t>
            </a:r>
            <a:r>
              <a:rPr lang="en-GB" dirty="0"/>
              <a:t>≈</a:t>
            </a:r>
            <a:r>
              <a:rPr lang="en-US" dirty="0" smtClean="0"/>
              <a:t> pA @ same dN/dy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/>
              <a:t>pp = </a:t>
            </a:r>
            <a:r>
              <a:rPr lang="en-US" dirty="0" smtClean="0"/>
              <a:t>pA: N</a:t>
            </a:r>
            <a:r>
              <a:rPr lang="en-US" baseline="-25000" dirty="0" smtClean="0"/>
              <a:t>ch</a:t>
            </a:r>
            <a:r>
              <a:rPr lang="en-US" dirty="0" smtClean="0"/>
              <a:t>, transverse size</a:t>
            </a:r>
            <a:r>
              <a:rPr lang="en-US" dirty="0"/>
              <a:t> </a:t>
            </a:r>
            <a:r>
              <a:rPr lang="en-US" dirty="0" smtClean="0"/>
              <a:t>&amp; shape =&gt; </a:t>
            </a:r>
            <a:r>
              <a:rPr lang="en-US" u="sng" dirty="0" smtClean="0"/>
              <a:t>Initial State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similar: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b="1" dirty="0" smtClean="0">
                <a:solidFill>
                  <a:srgbClr val="FF00FF"/>
                </a:solidFill>
              </a:rPr>
              <a:t>experimentally verified</a:t>
            </a:r>
            <a:r>
              <a:rPr lang="en-US" dirty="0" smtClean="0"/>
              <a:t>: </a:t>
            </a:r>
            <a:r>
              <a:rPr lang="en-US" u="sng" dirty="0" smtClean="0"/>
              <a:t>final state </a:t>
            </a:r>
            <a:r>
              <a:rPr lang="en-US" dirty="0" smtClean="0"/>
              <a:t>R(pp</a:t>
            </a:r>
            <a:r>
              <a:rPr lang="en-US" dirty="0" smtClean="0"/>
              <a:t>) </a:t>
            </a:r>
            <a:r>
              <a:rPr lang="en-GB" dirty="0" smtClean="0"/>
              <a:t>≈ R(pA) &lt; R(AA) @ same N</a:t>
            </a:r>
            <a:r>
              <a:rPr lang="en-GB" baseline="-25000" dirty="0" smtClean="0"/>
              <a:t>ch </a:t>
            </a:r>
            <a:r>
              <a:rPr lang="en-GB" dirty="0" smtClean="0"/>
              <a:t>(≈ N</a:t>
            </a:r>
            <a:r>
              <a:rPr lang="en-GB" baseline="-25000" dirty="0" smtClean="0"/>
              <a:t>part</a:t>
            </a:r>
            <a:r>
              <a:rPr lang="en-GB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IF there is collectivity in central pA, THEN there is no reason why not in 'central' pp </a:t>
            </a:r>
          </a:p>
          <a:p>
            <a:r>
              <a:rPr lang="en-US" dirty="0" smtClean="0"/>
              <a:t>NLO pp </a:t>
            </a:r>
            <a:r>
              <a:rPr lang="en-GB" dirty="0" smtClean="0"/>
              <a:t>≠ pA</a:t>
            </a:r>
            <a:r>
              <a:rPr lang="en-US" dirty="0" smtClean="0"/>
              <a:t>: some differences expected</a:t>
            </a:r>
          </a:p>
          <a:p>
            <a:pPr lvl="1"/>
            <a:r>
              <a:rPr lang="en-US" dirty="0" smtClean="0"/>
              <a:t>MPI vs N</a:t>
            </a:r>
            <a:r>
              <a:rPr lang="en-US" baseline="-25000" dirty="0" smtClean="0"/>
              <a:t>coll</a:t>
            </a:r>
            <a:r>
              <a:rPr lang="en-US" dirty="0" smtClean="0"/>
              <a:t>, transverse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-profile, </a:t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/dN =&gt; bias,  jet fraction, 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61" name="Picture 5" descr="Image result for nucleus nucleus collision glau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636682" cy="11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9665" y="3356992"/>
            <a:ext cx="3480721" cy="3511518"/>
            <a:chOff x="-9665" y="3356992"/>
            <a:chExt cx="3480721" cy="3511518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65" y="3583526"/>
              <a:ext cx="3480721" cy="32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95536" y="3356992"/>
              <a:ext cx="1512168" cy="3145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&lt;p</a:t>
              </a:r>
              <a:r>
                <a:rPr lang="en-US" sz="1600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T</a:t>
              </a:r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&gt; vs N</a:t>
              </a:r>
              <a:r>
                <a:rPr lang="en-US" sz="1600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ch</a:t>
              </a:r>
              <a:endParaRPr lang="en-GB" sz="1600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5891" y="4797152"/>
            <a:ext cx="2679320" cy="1999097"/>
            <a:chOff x="3245891" y="4797152"/>
            <a:chExt cx="2679320" cy="1999097"/>
          </a:xfrm>
        </p:grpSpPr>
        <p:pic>
          <p:nvPicPr>
            <p:cNvPr id="16" name="Picture 2" descr="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1" r="9402"/>
            <a:stretch/>
          </p:blipFill>
          <p:spPr bwMode="auto">
            <a:xfrm>
              <a:off x="3245891" y="4957932"/>
              <a:ext cx="2679320" cy="183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707906" y="4797152"/>
              <a:ext cx="2016224" cy="3422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BW fit: T</a:t>
              </a:r>
              <a:r>
                <a:rPr lang="en-US" b="1" baseline="-250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kin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vs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ymbol" panose="05050102010706020507" pitchFamily="18" charset="2"/>
                </a:rPr>
                <a:t>b</a:t>
              </a:r>
              <a:endParaRPr lang="en-GB" b="1" baseline="-250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99992" y="2204864"/>
            <a:ext cx="1365698" cy="238312"/>
            <a:chOff x="4980393" y="3049179"/>
            <a:chExt cx="1365698" cy="23831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89" r="50663" b="49127"/>
            <a:stretch/>
          </p:blipFill>
          <p:spPr bwMode="auto">
            <a:xfrm>
              <a:off x="4980393" y="3049501"/>
              <a:ext cx="717290" cy="23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89" r="50639" b="48705"/>
            <a:stretch/>
          </p:blipFill>
          <p:spPr bwMode="auto">
            <a:xfrm rot="10800000">
              <a:off x="5628448" y="3049179"/>
              <a:ext cx="717643" cy="23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922256" y="3190382"/>
            <a:ext cx="3221744" cy="3688638"/>
            <a:chOff x="5922256" y="3190382"/>
            <a:chExt cx="3221744" cy="3688638"/>
          </a:xfrm>
        </p:grpSpPr>
        <p:grpSp>
          <p:nvGrpSpPr>
            <p:cNvPr id="7" name="Group 6"/>
            <p:cNvGrpSpPr/>
            <p:nvPr/>
          </p:nvGrpSpPr>
          <p:grpSpPr>
            <a:xfrm>
              <a:off x="5922256" y="3190382"/>
              <a:ext cx="3212596" cy="3688638"/>
              <a:chOff x="5922256" y="3190382"/>
              <a:chExt cx="3212596" cy="368863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922256" y="3190382"/>
                <a:ext cx="3212596" cy="3688638"/>
                <a:chOff x="2843809" y="1196752"/>
                <a:chExt cx="4292716" cy="3688638"/>
              </a:xfrm>
            </p:grpSpPr>
            <p:pic>
              <p:nvPicPr>
                <p:cNvPr id="1945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909" b="48954"/>
                <a:stretch/>
              </p:blipFill>
              <p:spPr bwMode="auto">
                <a:xfrm>
                  <a:off x="2843809" y="1196752"/>
                  <a:ext cx="4292716" cy="3238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499" r="1152"/>
                <a:stretch/>
              </p:blipFill>
              <p:spPr bwMode="auto">
                <a:xfrm>
                  <a:off x="2843809" y="4282586"/>
                  <a:ext cx="4282206" cy="602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6444208" y="4365104"/>
                <a:ext cx="1152128" cy="610040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HBT: </a:t>
                </a:r>
              </a:p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</a:pPr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R vs N</a:t>
                </a:r>
                <a:r>
                  <a:rPr lang="en-US" sz="1600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ch</a:t>
                </a:r>
                <a:endParaRPr lang="en-GB" sz="1600" b="1" baseline="-250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 bwMode="auto">
            <a:xfrm>
              <a:off x="8172400" y="5517232"/>
              <a:ext cx="971600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4011" y="6127909"/>
            <a:ext cx="39604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pp </a:t>
            </a:r>
            <a:r>
              <a:rPr lang="en-GB" sz="2000" dirty="0" smtClean="0"/>
              <a:t>closer to pA than pA to  AA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as expected…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939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928" y="46326"/>
            <a:ext cx="3712556" cy="591573"/>
          </a:xfrm>
        </p:spPr>
        <p:txBody>
          <a:bodyPr/>
          <a:lstStyle/>
          <a:p>
            <a:r>
              <a:rPr lang="en-US" dirty="0" smtClean="0"/>
              <a:t>Facts &amp; 'Fiction'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facts: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weak collectivity</a:t>
            </a:r>
            <a:r>
              <a:rPr lang="en-US" dirty="0" smtClean="0"/>
              <a:t> </a:t>
            </a:r>
            <a:r>
              <a:rPr lang="en-US" u="sng" dirty="0" smtClean="0"/>
              <a:t>proven</a:t>
            </a:r>
            <a:r>
              <a:rPr lang="en-US" dirty="0" smtClean="0"/>
              <a:t> in </a:t>
            </a:r>
            <a:r>
              <a:rPr lang="en-US" b="1" dirty="0" smtClean="0"/>
              <a:t>AA</a:t>
            </a:r>
            <a:r>
              <a:rPr lang="en-US" dirty="0" smtClean="0"/>
              <a:t>, </a:t>
            </a:r>
            <a:r>
              <a:rPr lang="en-US" u="sng" dirty="0" smtClean="0"/>
              <a:t>essentially proven</a:t>
            </a:r>
            <a:r>
              <a:rPr lang="en-US" dirty="0" smtClean="0"/>
              <a:t> in </a:t>
            </a:r>
            <a:r>
              <a:rPr lang="en-US" b="1" dirty="0" smtClean="0"/>
              <a:t>pA</a:t>
            </a:r>
            <a:r>
              <a:rPr lang="en-US" dirty="0" smtClean="0"/>
              <a:t>, </a:t>
            </a:r>
            <a:r>
              <a:rPr lang="en-US" u="sng" dirty="0" smtClean="0"/>
              <a:t>not known</a:t>
            </a:r>
            <a:r>
              <a:rPr lang="en-US" dirty="0" smtClean="0"/>
              <a:t> in </a:t>
            </a:r>
            <a:r>
              <a:rPr lang="en-US" b="1" dirty="0" smtClean="0"/>
              <a:t>pp </a:t>
            </a:r>
          </a:p>
          <a:p>
            <a:pPr lvl="2"/>
            <a:r>
              <a:rPr lang="en-US" b="1" dirty="0"/>
              <a:t> </a:t>
            </a:r>
            <a:r>
              <a:rPr lang="en-US" b="1" dirty="0" smtClean="0"/>
              <a:t>'all particles in all events'</a:t>
            </a:r>
            <a:r>
              <a:rPr lang="en-US" dirty="0" smtClean="0"/>
              <a:t> must be part of any physics model</a:t>
            </a:r>
          </a:p>
          <a:p>
            <a:pPr lvl="1"/>
            <a:r>
              <a:rPr lang="en-US" dirty="0" smtClean="0"/>
              <a:t>strong coll. </a:t>
            </a:r>
            <a:r>
              <a:rPr lang="en-US" b="1" dirty="0" smtClean="0">
                <a:solidFill>
                  <a:srgbClr val="FF00FF"/>
                </a:solidFill>
              </a:rPr>
              <a:t>(thermo &amp; hydro</a:t>
            </a:r>
            <a:r>
              <a:rPr lang="en-US" dirty="0" smtClean="0"/>
              <a:t>) </a:t>
            </a:r>
            <a:r>
              <a:rPr lang="en-US" u="sng" dirty="0" smtClean="0"/>
              <a:t>compatible</a:t>
            </a:r>
            <a:r>
              <a:rPr lang="en-US" dirty="0" smtClean="0"/>
              <a:t> with vast majority of data in </a:t>
            </a:r>
            <a:r>
              <a:rPr lang="en-US" b="1" dirty="0" smtClean="0"/>
              <a:t>AA &amp; pA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some areas need work, some tests missing in pA (NNLO)</a:t>
            </a:r>
          </a:p>
          <a:p>
            <a:pPr lvl="1"/>
            <a:r>
              <a:rPr lang="en-US" u="sng" dirty="0" smtClean="0"/>
              <a:t>limited data</a:t>
            </a:r>
            <a:r>
              <a:rPr lang="en-US" dirty="0" smtClean="0"/>
              <a:t> in </a:t>
            </a:r>
            <a:r>
              <a:rPr lang="en-US" b="1" dirty="0" smtClean="0"/>
              <a:t>pp</a:t>
            </a:r>
            <a:r>
              <a:rPr lang="en-US" dirty="0" smtClean="0"/>
              <a:t> at high N</a:t>
            </a:r>
            <a:r>
              <a:rPr lang="en-US" baseline="-25000" dirty="0" smtClean="0"/>
              <a:t>ch</a:t>
            </a:r>
            <a:r>
              <a:rPr lang="en-US" dirty="0" smtClean="0"/>
              <a:t>, but </a:t>
            </a:r>
            <a:r>
              <a:rPr lang="en-US" u="sng" dirty="0" smtClean="0"/>
              <a:t>compatible</a:t>
            </a:r>
            <a:r>
              <a:rPr lang="en-US" dirty="0" smtClean="0"/>
              <a:t> with SC !</a:t>
            </a:r>
          </a:p>
          <a:p>
            <a:pPr lvl="2"/>
            <a:r>
              <a:rPr lang="en-US" dirty="0" smtClean="0"/>
              <a:t>final state (HBT, p</a:t>
            </a:r>
            <a:r>
              <a:rPr lang="en-US" baseline="-25000" dirty="0" smtClean="0"/>
              <a:t>T</a:t>
            </a:r>
            <a:r>
              <a:rPr lang="en-US" dirty="0" smtClean="0"/>
              <a:t>-spectra (v</a:t>
            </a:r>
            <a:r>
              <a:rPr lang="en-US" baseline="-25000" dirty="0" smtClean="0"/>
              <a:t>0</a:t>
            </a:r>
            <a:r>
              <a:rPr lang="en-US" dirty="0" smtClean="0"/>
              <a:t>), ridge (v</a:t>
            </a:r>
            <a:r>
              <a:rPr lang="en-US" baseline="-25000" dirty="0" smtClean="0"/>
              <a:t>2</a:t>
            </a:r>
            <a:r>
              <a:rPr lang="en-US" dirty="0" smtClean="0"/>
              <a:t>), part. </a:t>
            </a:r>
            <a:r>
              <a:rPr lang="en-US" dirty="0" smtClean="0"/>
              <a:t>ratios </a:t>
            </a:r>
            <a:r>
              <a:rPr lang="en-US" dirty="0" smtClean="0"/>
              <a:t>): </a:t>
            </a:r>
            <a:r>
              <a:rPr lang="en-US" b="1" dirty="0" smtClean="0"/>
              <a:t>pp </a:t>
            </a:r>
            <a:r>
              <a:rPr lang="en-GB" b="1" dirty="0"/>
              <a:t>≈ </a:t>
            </a:r>
            <a:r>
              <a:rPr lang="en-US" b="1" dirty="0" smtClean="0"/>
              <a:t>pA @ same N</a:t>
            </a:r>
            <a:r>
              <a:rPr lang="en-US" b="1" baseline="-25000" dirty="0" smtClean="0"/>
              <a:t>ch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  <a:p>
            <a:r>
              <a:rPr lang="en-US" dirty="0" smtClean="0"/>
              <a:t>Hypothesis: There </a:t>
            </a:r>
            <a:r>
              <a:rPr lang="en-US" b="1" dirty="0" smtClean="0">
                <a:solidFill>
                  <a:srgbClr val="FF00FF"/>
                </a:solidFill>
              </a:rPr>
              <a:t>IS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smtClean="0"/>
              <a:t>collectivity in small systems at high N</a:t>
            </a:r>
            <a:r>
              <a:rPr lang="en-US" baseline="-25000" dirty="0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! </a:t>
            </a:r>
            <a:endParaRPr lang="en-US" dirty="0" smtClean="0"/>
          </a:p>
          <a:p>
            <a:pPr lvl="1"/>
            <a:r>
              <a:rPr lang="en-US" dirty="0" smtClean="0"/>
              <a:t>1) </a:t>
            </a:r>
            <a:r>
              <a:rPr lang="en-US" b="1" dirty="0" smtClean="0"/>
              <a:t>pA </a:t>
            </a:r>
            <a:r>
              <a:rPr lang="en-GB" b="1" dirty="0"/>
              <a:t>≈ </a:t>
            </a:r>
            <a:r>
              <a:rPr lang="en-US" b="1" dirty="0" smtClean="0"/>
              <a:t>AA</a:t>
            </a:r>
            <a:r>
              <a:rPr lang="en-US" dirty="0" smtClean="0"/>
              <a:t>: mostly based on measurements </a:t>
            </a:r>
            <a:r>
              <a:rPr lang="en-US" dirty="0" smtClean="0">
                <a:solidFill>
                  <a:srgbClr val="FF0000"/>
                </a:solidFill>
              </a:rPr>
              <a:t>(@same N</a:t>
            </a:r>
            <a:r>
              <a:rPr lang="en-US" baseline="-25000" dirty="0" smtClean="0">
                <a:solidFill>
                  <a:srgbClr val="FF0000"/>
                </a:solidFill>
              </a:rPr>
              <a:t>ch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many </a:t>
            </a:r>
            <a:r>
              <a:rPr lang="en-US" dirty="0" smtClean="0">
                <a:solidFill>
                  <a:srgbClr val="FF00FF"/>
                </a:solidFill>
              </a:rPr>
              <a:t>similar phenomena</a:t>
            </a:r>
            <a:r>
              <a:rPr lang="en-US" dirty="0" smtClean="0"/>
              <a:t> &lt;=&gt; </a:t>
            </a:r>
            <a:r>
              <a:rPr lang="en-US" dirty="0" smtClean="0">
                <a:solidFill>
                  <a:srgbClr val="FF00FF"/>
                </a:solidFill>
              </a:rPr>
              <a:t>similar</a:t>
            </a:r>
            <a:r>
              <a:rPr lang="en-US" dirty="0" smtClean="0"/>
              <a:t> underlying </a:t>
            </a:r>
            <a:r>
              <a:rPr lang="en-US" dirty="0" smtClean="0">
                <a:solidFill>
                  <a:srgbClr val="FF00FF"/>
                </a:solidFill>
              </a:rPr>
              <a:t>physics</a:t>
            </a:r>
          </a:p>
          <a:p>
            <a:pPr lvl="1"/>
            <a:r>
              <a:rPr lang="en-US" dirty="0" smtClean="0"/>
              <a:t>2) </a:t>
            </a:r>
            <a:r>
              <a:rPr lang="en-US" b="1" dirty="0" smtClean="0"/>
              <a:t>pp </a:t>
            </a:r>
            <a:r>
              <a:rPr lang="en-GB" b="1" dirty="0"/>
              <a:t>≈ </a:t>
            </a:r>
            <a:r>
              <a:rPr lang="en-US" b="1" dirty="0" smtClean="0"/>
              <a:t>pA</a:t>
            </a:r>
            <a:r>
              <a:rPr lang="en-US" dirty="0" smtClean="0"/>
              <a:t>: based on a priori expectations, increasingly on measurements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lvl="2"/>
            <a:r>
              <a:rPr lang="en-US" dirty="0" smtClean="0"/>
              <a:t>similar IS &amp; FS in pp and pA @ same dN/dy =&gt; </a:t>
            </a:r>
            <a:r>
              <a:rPr lang="en-GB" dirty="0" smtClean="0"/>
              <a:t>similar </a:t>
            </a:r>
            <a:r>
              <a:rPr lang="en-US" dirty="0" smtClean="0"/>
              <a:t>collective physics</a:t>
            </a:r>
          </a:p>
          <a:p>
            <a:pPr lvl="2"/>
            <a:r>
              <a:rPr lang="en-US" dirty="0" smtClean="0"/>
              <a:t>mind the jet-bias in pp !</a:t>
            </a:r>
          </a:p>
          <a:p>
            <a:pPr lvl="1"/>
            <a:r>
              <a:rPr lang="en-US" dirty="0" smtClean="0"/>
              <a:t>3) </a:t>
            </a:r>
            <a:r>
              <a:rPr lang="en-GB" b="1" dirty="0"/>
              <a:t>≈ ≠ </a:t>
            </a:r>
            <a:r>
              <a:rPr lang="en-GB" b="1" dirty="0" smtClean="0"/>
              <a:t> =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FF00FF"/>
                </a:solidFill>
              </a:rPr>
              <a:t>differences are interesting and important</a:t>
            </a:r>
            <a:r>
              <a:rPr lang="en-GB" dirty="0" smtClean="0"/>
              <a:t> to study !</a:t>
            </a:r>
            <a:endParaRPr lang="en-US" dirty="0" smtClean="0"/>
          </a:p>
          <a:p>
            <a:pPr lvl="2"/>
            <a:r>
              <a:rPr lang="en-US" dirty="0" smtClean="0"/>
              <a:t>finite size/finite time/non-equilibrium effects teach us about dynamics</a:t>
            </a:r>
            <a:endParaRPr lang="en-US" baseline="-25000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2016 Taxco Mexico WS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374350"/>
            <a:ext cx="302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of the same type as in large systems, i.e. 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01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15" y="46326"/>
            <a:ext cx="6187591" cy="59157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about ‘hard Probes’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Conventional Wisdom: Not (non-trivially) modified in pA, pp</a:t>
            </a:r>
          </a:p>
          <a:p>
            <a:pPr lvl="1"/>
            <a:r>
              <a:rPr lang="en-US" dirty="0" smtClean="0"/>
              <a:t> beware of </a:t>
            </a:r>
            <a:r>
              <a:rPr lang="en-US" u="sng" dirty="0" smtClean="0"/>
              <a:t>confounding CNM effects &amp; limited accuracy </a:t>
            </a:r>
            <a:r>
              <a:rPr lang="en-US" dirty="0" smtClean="0"/>
              <a:t>!!</a:t>
            </a:r>
          </a:p>
          <a:p>
            <a:pPr lvl="2"/>
            <a:r>
              <a:rPr lang="en-US" dirty="0" smtClean="0"/>
              <a:t> how to disentangle IS/CNM from sQGP in pp/pA if there is no comparison data ?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only </a:t>
            </a:r>
            <a:r>
              <a:rPr lang="en-US" u="sng" dirty="0" smtClean="0"/>
              <a:t>quantitative comparison </a:t>
            </a:r>
            <a:r>
              <a:rPr lang="en-US" dirty="0" smtClean="0"/>
              <a:t>between expectation(theory) and data will tell !!</a:t>
            </a:r>
          </a:p>
          <a:p>
            <a:pPr lvl="2"/>
            <a:r>
              <a:rPr lang="en-US" dirty="0" smtClean="0"/>
              <a:t> how much jet-quenching/quarkonia melting would actually be expected </a:t>
            </a:r>
            <a:r>
              <a:rPr lang="en-US" dirty="0" smtClean="0"/>
              <a:t>??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2015 QM Koyasan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551"/>
            <a:ext cx="4071761" cy="3804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628" y="6436227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Syst. error in MB </a:t>
            </a:r>
            <a:r>
              <a:rPr lang="en-US" dirty="0"/>
              <a:t>~ </a:t>
            </a:r>
            <a:r>
              <a:rPr lang="en-US" dirty="0" smtClean="0"/>
              <a:t>±10-20%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417" y="2548358"/>
            <a:ext cx="4474800" cy="416278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00192" y="2415384"/>
            <a:ext cx="2347000" cy="314574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J/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&amp;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Y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’ 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en-US" sz="16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vs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</a:t>
            </a:r>
            <a:r>
              <a:rPr lang="en-US" sz="1600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endParaRPr lang="en-GB" sz="1600" b="1" baseline="-25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5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p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temp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temp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aper Presentation 1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7744</TotalTime>
  <Words>2876</Words>
  <Application>Microsoft Office PowerPoint</Application>
  <PresentationFormat>On-screen Show (4:3)</PresentationFormat>
  <Paragraphs>465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Symbol</vt:lpstr>
      <vt:lpstr>Times New Roman</vt:lpstr>
      <vt:lpstr>Wingdings</vt:lpstr>
      <vt:lpstr>1_temp1</vt:lpstr>
      <vt:lpstr>1_Paper Presentation 1</vt:lpstr>
      <vt:lpstr>Paper Presentation 1</vt:lpstr>
      <vt:lpstr> Collectivity in small systems ?   </vt:lpstr>
      <vt:lpstr>Collectivity</vt:lpstr>
      <vt:lpstr>Collectivity in large systems: AA</vt:lpstr>
      <vt:lpstr>Tensions (presumably work in progress, not cracks)</vt:lpstr>
      <vt:lpstr>Collectivity in small dense systems: 'central' pA</vt:lpstr>
      <vt:lpstr>Collectivity in small dense systems: 'central' pp</vt:lpstr>
      <vt:lpstr>A priori: pp ≈ pA @ same dN/dy</vt:lpstr>
      <vt:lpstr>Facts &amp; 'Fiction'</vt:lpstr>
      <vt:lpstr>What about ‘hard Probes’ ?</vt:lpstr>
      <vt:lpstr>pA ≈ AA: Objections</vt:lpstr>
      <vt:lpstr>HBT radii pp, pA, AA</vt:lpstr>
      <vt:lpstr>pA ≈ AA: Objections</vt:lpstr>
      <vt:lpstr>Is it a Rose ?</vt:lpstr>
      <vt:lpstr>II) Why is it interesting ?</vt:lpstr>
      <vt:lpstr>PowerPoint Presentation</vt:lpstr>
      <vt:lpstr>Other ‘Developments’</vt:lpstr>
      <vt:lpstr>Hydro in PbPb </vt:lpstr>
      <vt:lpstr>PowerPoint Presentation</vt:lpstr>
      <vt:lpstr>Radial Flow in pPb</vt:lpstr>
      <vt:lpstr> Natures challenge to HI physics</vt:lpstr>
      <vt:lpstr>Continuous &amp; smooth down to dN/dy ~ 0 !</vt:lpstr>
      <vt:lpstr>Need to know what to look for..</vt:lpstr>
      <vt:lpstr>‘Continuum Physics’</vt:lpstr>
      <vt:lpstr>The unreasonable success of AMPT</vt:lpstr>
      <vt:lpstr>Almost as good as hydro</vt:lpstr>
      <vt:lpstr>No problem with small systems</vt:lpstr>
      <vt:lpstr>Double humped near side peak shape</vt:lpstr>
      <vt:lpstr>What makes AMPT tick ?</vt:lpstr>
      <vt:lpstr>Pressure or Density tomography ?</vt:lpstr>
      <vt:lpstr>Questions from small &amp; dilute systems</vt:lpstr>
      <vt:lpstr>PowerPoint Presentation</vt:lpstr>
      <vt:lpstr>backup</vt:lpstr>
      <vt:lpstr>pp-pA-AA: Similarities &amp; Differences</vt:lpstr>
      <vt:lpstr>Known, but often ignored</vt:lpstr>
      <vt:lpstr>Momentum Spectra</vt:lpstr>
      <vt:lpstr>BW + Resonances (DRAGON 1502.01247)</vt:lpstr>
      <vt:lpstr>Real Hydro: IP-Glasma + Music (1502.016750)</vt:lpstr>
      <vt:lpstr>Real Hydro Comparison</vt:lpstr>
      <vt:lpstr>What happens after  Hydro ?</vt:lpstr>
      <vt:lpstr>Will the f tell ?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URHI Paradigm (Modus Operandi)</dc:title>
  <dc:creator>sks</dc:creator>
  <cp:lastModifiedBy>Jurgen Schukraft</cp:lastModifiedBy>
  <cp:revision>305</cp:revision>
  <cp:lastPrinted>2002-10-15T16:53:36Z</cp:lastPrinted>
  <dcterms:created xsi:type="dcterms:W3CDTF">2014-09-17T10:43:27Z</dcterms:created>
  <dcterms:modified xsi:type="dcterms:W3CDTF">2016-01-15T15:52:47Z</dcterms:modified>
</cp:coreProperties>
</file>