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8" r:id="rId1"/>
    <p:sldMasterId id="2147484189" r:id="rId2"/>
    <p:sldMasterId id="2147484201" r:id="rId3"/>
  </p:sldMasterIdLst>
  <p:notesMasterIdLst>
    <p:notesMasterId r:id="rId44"/>
  </p:notesMasterIdLst>
  <p:handoutMasterIdLst>
    <p:handoutMasterId r:id="rId45"/>
  </p:handoutMasterIdLst>
  <p:sldIdLst>
    <p:sldId id="256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302" r:id="rId12"/>
    <p:sldId id="266" r:id="rId13"/>
    <p:sldId id="288" r:id="rId14"/>
    <p:sldId id="289" r:id="rId15"/>
    <p:sldId id="268" r:id="rId16"/>
    <p:sldId id="269" r:id="rId17"/>
    <p:sldId id="273" r:id="rId18"/>
    <p:sldId id="274" r:id="rId19"/>
    <p:sldId id="279" r:id="rId20"/>
    <p:sldId id="284" r:id="rId21"/>
    <p:sldId id="286" r:id="rId22"/>
    <p:sldId id="293" r:id="rId23"/>
    <p:sldId id="294" r:id="rId24"/>
    <p:sldId id="296" r:id="rId25"/>
    <p:sldId id="295" r:id="rId26"/>
    <p:sldId id="290" r:id="rId27"/>
    <p:sldId id="292" r:id="rId28"/>
    <p:sldId id="297" r:id="rId29"/>
    <p:sldId id="291" r:id="rId30"/>
    <p:sldId id="298" r:id="rId31"/>
    <p:sldId id="299" r:id="rId32"/>
    <p:sldId id="301" r:id="rId33"/>
    <p:sldId id="287" r:id="rId34"/>
    <p:sldId id="300" r:id="rId35"/>
    <p:sldId id="270" r:id="rId36"/>
    <p:sldId id="271" r:id="rId37"/>
    <p:sldId id="275" r:id="rId38"/>
    <p:sldId id="285" r:id="rId39"/>
    <p:sldId id="283" r:id="rId40"/>
    <p:sldId id="282" r:id="rId41"/>
    <p:sldId id="280" r:id="rId42"/>
    <p:sldId id="281" r:id="rId43"/>
  </p:sldIdLst>
  <p:sldSz cx="9144000" cy="6858000" type="screen4x3"/>
  <p:notesSz cx="6746875" cy="98679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FFCC"/>
    <a:srgbClr val="CC6600"/>
    <a:srgbClr val="0066FF"/>
    <a:srgbClr val="CCFFFF"/>
    <a:srgbClr val="CCECFF"/>
    <a:srgbClr val="FFFFFF"/>
    <a:srgbClr val="FF99FF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32" autoAdjust="0"/>
    <p:restoredTop sz="94624" autoAdjust="0"/>
  </p:normalViewPr>
  <p:slideViewPr>
    <p:cSldViewPr>
      <p:cViewPr varScale="1">
        <p:scale>
          <a:sx n="104" d="100"/>
          <a:sy n="104" d="100"/>
        </p:scale>
        <p:origin x="246" y="108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23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1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7842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2" charset="2"/>
              <a:buNone/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827713" y="0"/>
            <a:ext cx="954087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2" charset="2"/>
              <a:buNone/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72625"/>
            <a:ext cx="7175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2" charset="2"/>
              <a:buNone/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411913" y="9572625"/>
            <a:ext cx="369887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2" charset="2"/>
              <a:buNone/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fld id="{CDE2B3B2-DDAA-4186-88A0-B8B31590DB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1099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367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2525" y="1233488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4688" y="4748213"/>
            <a:ext cx="5397500" cy="3886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50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75997-4598-472C-9DCE-BD33A11172FD}" type="slidenum">
              <a:rPr lang="en-US">
                <a:solidFill>
                  <a:srgbClr val="91919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3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5126"/>
            <a:ext cx="3710952" cy="36997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458C8-E8E0-47F4-81C3-4877209367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59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97364"/>
            <a:ext cx="3710952" cy="36997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2A080-C19E-4275-B398-2DB39957EE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89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4870" y="46326"/>
            <a:ext cx="6546665" cy="5915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21845-E7CF-4E9B-B7C8-3E3C139736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5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8728" y="226766"/>
            <a:ext cx="684546" cy="64536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8"/>
            <a:ext cx="6705600" cy="6808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26FD7-D787-4060-A248-F32B2A81F2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25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199615"/>
            <a:ext cx="7162800" cy="1200971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4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4495800" cy="3810000"/>
          </a:xfrm>
        </p:spPr>
        <p:txBody>
          <a:bodyPr anchor="ctr"/>
          <a:lstStyle>
            <a:lvl1pPr indent="284163" defTabSz="1046163">
              <a:defRPr sz="2800">
                <a:solidFill>
                  <a:srgbClr val="5A91FE"/>
                </a:solidFill>
              </a:defRPr>
            </a:lvl1pPr>
            <a:lvl2pPr marL="474663" lvl="1" indent="377825" defTabSz="1046163">
              <a:lnSpc>
                <a:spcPct val="200000"/>
              </a:lnSpc>
              <a:spcBef>
                <a:spcPct val="0"/>
              </a:spcBef>
              <a:buClr>
                <a:schemeClr val="accent1"/>
              </a:buClr>
              <a:defRPr sz="2400"/>
            </a:lvl2pPr>
          </a:lstStyle>
          <a:p>
            <a:pPr lvl="0"/>
            <a:r>
              <a:rPr lang="en-US" altLang="en-US" noProof="0" smtClean="0"/>
              <a:t>Click</a:t>
            </a:r>
          </a:p>
          <a:p>
            <a:pPr lvl="1"/>
            <a:r>
              <a:rPr lang="en-US" altLang="en-US" noProof="0" smtClean="0"/>
              <a:t>ddd</a:t>
            </a:r>
          </a:p>
        </p:txBody>
      </p:sp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320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4868" y="46321"/>
            <a:ext cx="6546665" cy="5915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2" y="678264"/>
            <a:ext cx="9141977" cy="6165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23081" y="6641914"/>
            <a:ext cx="2016224" cy="216086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B3392B-8E1C-4953-AFF5-843B4B02F0A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9579546" cy="64697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2A7C2F6-8395-48F1-832D-8A9685DEE1D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906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4868" y="46321"/>
            <a:ext cx="6546665" cy="5915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92150"/>
            <a:ext cx="4501662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692150"/>
            <a:ext cx="4501662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B00CD-054C-43B5-A86F-F54DA371B3D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36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8668" y="550351"/>
            <a:ext cx="6546664" cy="59157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A4393E-3344-4949-B5E6-6DFFE7193D8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5062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4868" y="46321"/>
            <a:ext cx="6546665" cy="5915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1744CDD-DA76-4831-8B5B-94A18B08B04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30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035BB-E18E-4B64-8F5E-FBDF76004D67}" type="slidenum">
              <a:rPr lang="en-US">
                <a:solidFill>
                  <a:srgbClr val="91919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324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74D93B-0541-4D7B-BDC5-F784545CEA7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5126"/>
            <a:ext cx="3710952" cy="36997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D48E13B-F6D8-45EF-83EC-0F7E51A8F5E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711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997364"/>
            <a:ext cx="3710952" cy="36997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3D877C-995D-483A-99F1-EC27A50ABB0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33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4868" y="46321"/>
            <a:ext cx="6546665" cy="5915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7C23DC-A539-44B9-821A-4A6056997B1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0853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8727" y="226762"/>
            <a:ext cx="684546" cy="64536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4"/>
            <a:ext cx="6717323" cy="6808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133205-DFAD-4FC0-8070-EC6A4E2C095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531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8670" y="2569657"/>
            <a:ext cx="6546665" cy="5915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026C1-A000-4A6A-8705-FF910B55C7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118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4870" y="46326"/>
            <a:ext cx="6546665" cy="5915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 marL="193675" indent="258763">
              <a:defRPr/>
            </a:lvl2pPr>
            <a:lvl3pPr marL="384175" indent="244475">
              <a:defRPr/>
            </a:lvl3pPr>
            <a:lvl4pPr marL="628650" indent="0"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7086865" y="6669360"/>
            <a:ext cx="2057135" cy="19074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667D-64B6-48C6-86B8-FA491E514B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44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9579546" cy="64697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1560E-24AC-4925-BCF5-2F01A17A6B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27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4870" y="46326"/>
            <a:ext cx="6546665" cy="5915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92150"/>
            <a:ext cx="4495800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92150"/>
            <a:ext cx="4495800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6AD78-84B2-4DA5-8D52-38D6E8F8B2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57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8670" y="550356"/>
            <a:ext cx="6546665" cy="59157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02D35-92F2-43A2-819E-9511B64FBEC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6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4870" y="46326"/>
            <a:ext cx="6546665" cy="5915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1C9E1-BDC2-4823-A7A9-8C95C7C43A4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578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A6026-7CC3-40CC-A065-ABA75C4DF7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949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 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008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1CBB784-4134-4CBF-8BFF-5A99DC6B9D87}" type="slidenum">
              <a:rPr lang="en-US">
                <a:solidFill>
                  <a:srgbClr val="91919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19191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9784" y="6641914"/>
            <a:ext cx="1944216" cy="21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51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tabLst>
          <a:tab pos="1614488" algn="l"/>
        </a:tabLst>
        <a:defRPr sz="2400" b="1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9784" y="6641914"/>
            <a:ext cx="1944216" cy="21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69215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Body Text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 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465184" y="46326"/>
            <a:ext cx="2366032" cy="591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620549" name="Line 5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  <a:defRPr/>
            </a:pPr>
            <a:endParaRPr lang="en-US" sz="1600">
              <a:solidFill>
                <a:srgbClr val="0000FF"/>
              </a:solidFill>
              <a:latin typeface="Arial" pitchFamily="34" charset="0"/>
            </a:endParaRPr>
          </a:p>
        </p:txBody>
      </p:sp>
      <p:sp>
        <p:nvSpPr>
          <p:cNvPr id="6205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0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1C58A62F-5D10-4B79-BF9E-24B57F8E38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13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1" r:id="rId2"/>
    <p:sldLayoutId id="2147484192" r:id="rId3"/>
    <p:sldLayoutId id="2147484193" r:id="rId4"/>
    <p:sldLayoutId id="2147484194" r:id="rId5"/>
    <p:sldLayoutId id="2147484195" r:id="rId6"/>
    <p:sldLayoutId id="2147484196" r:id="rId7"/>
    <p:sldLayoutId id="2147484197" r:id="rId8"/>
    <p:sldLayoutId id="2147484198" r:id="rId9"/>
    <p:sldLayoutId id="2147484199" r:id="rId10"/>
    <p:sldLayoutId id="2147484200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tabLst>
          <a:tab pos="1614488" algn="l"/>
        </a:tabLst>
        <a:defRPr sz="24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indent="5302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indent="1062038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indent="1062038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indent="1062038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indent="1062038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61731" y="6674947"/>
            <a:ext cx="2016224" cy="216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 algn="l">
              <a:defRPr sz="800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692150"/>
            <a:ext cx="9144000" cy="616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 Body Text</a:t>
            </a:r>
          </a:p>
          <a:p>
            <a:pPr lvl="1"/>
            <a:r>
              <a:rPr lang="en-US" altLang="en-US" dirty="0" smtClean="0"/>
              <a:t> Second Level</a:t>
            </a:r>
          </a:p>
          <a:p>
            <a:pPr lvl="2"/>
            <a:r>
              <a:rPr lang="en-US" altLang="en-US" dirty="0" smtClean="0"/>
              <a:t> 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65184" y="46321"/>
            <a:ext cx="2366033" cy="591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Slide Title</a:t>
            </a:r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fld id="{4A38568A-9C3A-4286-B9D2-BCA0A72E007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276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tabLst>
          <a:tab pos="1614488" algn="l"/>
        </a:tabLst>
        <a:defRPr sz="2400">
          <a:solidFill>
            <a:srgbClr val="0066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gif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twiki.cern.ch/twiki/pub/CMSPublic/PhysicsResultsHIN14006/final_v2.pdf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emf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8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3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arxiv.org/abs/1502.05572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3.png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arxiv.org/abs/1502.05572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gif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gif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\\cern.ch\dfs\Users\s\sks\Documents\My Pictures\pPb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1" b="6394"/>
          <a:stretch/>
        </p:blipFill>
        <p:spPr bwMode="auto">
          <a:xfrm>
            <a:off x="3" y="0"/>
            <a:ext cx="91179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9"/>
          <p:cNvSpPr txBox="1">
            <a:spLocks noChangeArrowheads="1"/>
          </p:cNvSpPr>
          <p:nvPr/>
        </p:nvSpPr>
        <p:spPr>
          <a:xfrm>
            <a:off x="251522" y="0"/>
            <a:ext cx="8507288" cy="1224136"/>
          </a:xfrm>
          <a:prstGeom prst="rect">
            <a:avLst/>
          </a:prstGeom>
          <a:solidFill>
            <a:srgbClr val="F4FF5F"/>
          </a:solidFill>
          <a:ln w="57150">
            <a:solidFill>
              <a:schemeClr val="tx1"/>
            </a:solidFill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r>
              <a:rPr lang="en-US" sz="4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Collectivity in small systems  ! </a:t>
            </a:r>
            <a:r>
              <a:rPr lang="en-US" sz="1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kern="0" dirty="0" smtClean="0">
                <a:effectLst/>
              </a:rPr>
              <a:t>  </a:t>
            </a:r>
            <a:endParaRPr lang="en-US" sz="1800" kern="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9"/>
          <p:cNvSpPr txBox="1">
            <a:spLocks noChangeArrowheads="1"/>
          </p:cNvSpPr>
          <p:nvPr/>
        </p:nvSpPr>
        <p:spPr>
          <a:xfrm>
            <a:off x="251522" y="0"/>
            <a:ext cx="8507288" cy="1224136"/>
          </a:xfrm>
          <a:prstGeom prst="rect">
            <a:avLst/>
          </a:prstGeom>
          <a:solidFill>
            <a:srgbClr val="F4FF5F"/>
          </a:solidFill>
          <a:ln w="57150">
            <a:solidFill>
              <a:schemeClr val="tx1"/>
            </a:solidFill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r>
              <a:rPr lang="en-US" sz="4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Collectivity in small systems  ! </a:t>
            </a:r>
            <a:r>
              <a:rPr lang="en-US" sz="1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kern="0" dirty="0" smtClean="0">
                <a:effectLst/>
              </a:rPr>
              <a:t>(depends </a:t>
            </a:r>
            <a:r>
              <a:rPr lang="en-US" sz="1800" kern="0" dirty="0">
                <a:effectLst/>
              </a:rPr>
              <a:t>on what you mean by 'collectivity')</a:t>
            </a:r>
            <a:r>
              <a:rPr lang="en-US" sz="1800" kern="0" dirty="0" smtClean="0">
                <a:effectLst/>
              </a:rPr>
              <a:t> </a:t>
            </a:r>
            <a:endParaRPr lang="en-US" sz="1800" kern="0" dirty="0">
              <a:solidFill>
                <a:schemeClr val="tx1"/>
              </a:solidFill>
              <a:effectLst/>
            </a:endParaRPr>
          </a:p>
        </p:txBody>
      </p:sp>
      <p:sp>
        <p:nvSpPr>
          <p:cNvPr id="606227" name="Rectangle 19"/>
          <p:cNvSpPr>
            <a:spLocks noGrp="1" noChangeArrowheads="1"/>
          </p:cNvSpPr>
          <p:nvPr>
            <p:ph type="title"/>
          </p:nvPr>
        </p:nvSpPr>
        <p:spPr>
          <a:xfrm>
            <a:off x="251522" y="0"/>
            <a:ext cx="8507288" cy="1224136"/>
          </a:xfrm>
          <a:solidFill>
            <a:srgbClr val="F4FF5F"/>
          </a:solidFill>
          <a:ln w="57150">
            <a:solidFill>
              <a:schemeClr val="tx1"/>
            </a:solidFill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Collectivity in small systems ?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dirty="0" smtClean="0">
                <a:effectLst/>
              </a:rPr>
              <a:t> </a:t>
            </a:r>
            <a:endParaRPr lang="en-US" sz="18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9B4DE-2EAC-4EF7-AFF0-93F89476A457}" type="slidenum">
              <a:rPr lang="en-US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7086600" y="6646873"/>
            <a:ext cx="2057400" cy="2111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900" smtClean="0">
                <a:solidFill>
                  <a:srgbClr val="919191"/>
                </a:solidFill>
                <a:latin typeface="Arial" charset="0"/>
              </a:rPr>
              <a:t>2016 Taxco Mexico WS J. Schukraft</a:t>
            </a:r>
            <a:endParaRPr lang="en-US" sz="900" dirty="0">
              <a:solidFill>
                <a:srgbClr val="919191"/>
              </a:solidFill>
              <a:latin typeface="Arial" charset="0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539552" y="5382938"/>
            <a:ext cx="8578374" cy="1369503"/>
          </a:xfrm>
          <a:prstGeom prst="rect">
            <a:avLst/>
          </a:prstGeom>
          <a:solidFill>
            <a:schemeClr val="bg1">
              <a:alpha val="8196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Char char="l"/>
              <a:tabLst>
                <a:tab pos="1614488" algn="l"/>
              </a:tabLst>
              <a:defRPr/>
            </a:pPr>
            <a:r>
              <a:rPr lang="en-US" sz="2400" b="1" kern="0" dirty="0" smtClean="0">
                <a:solidFill>
                  <a:srgbClr val="0000FF"/>
                </a:solidFill>
                <a:latin typeface="Arial"/>
              </a:rPr>
              <a:t>Is there collectivity in small dense systems </a:t>
            </a:r>
            <a:r>
              <a:rPr lang="en-US" sz="1600" b="1" kern="0" dirty="0" smtClean="0">
                <a:solidFill>
                  <a:srgbClr val="FF0000"/>
                </a:solidFill>
                <a:latin typeface="Arial"/>
              </a:rPr>
              <a:t>(central pA) </a:t>
            </a:r>
            <a:r>
              <a:rPr lang="en-US" sz="2400" b="1" kern="0" dirty="0" smtClean="0">
                <a:solidFill>
                  <a:srgbClr val="0000FF"/>
                </a:solidFill>
                <a:latin typeface="Arial"/>
              </a:rPr>
              <a:t>?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Char char="l"/>
              <a:tabLst>
                <a:tab pos="1614488" algn="l"/>
              </a:tabLst>
              <a:defRPr/>
            </a:pPr>
            <a:r>
              <a:rPr lang="en-US" sz="2400" b="1" kern="0" dirty="0" smtClean="0">
                <a:solidFill>
                  <a:srgbClr val="0000FF"/>
                </a:solidFill>
                <a:latin typeface="Arial"/>
              </a:rPr>
              <a:t>What about small dilute systems </a:t>
            </a:r>
            <a:r>
              <a:rPr lang="en-US" sz="1600" b="1" kern="0" dirty="0" smtClean="0">
                <a:solidFill>
                  <a:srgbClr val="FF0000"/>
                </a:solidFill>
                <a:latin typeface="Arial"/>
              </a:rPr>
              <a:t>(</a:t>
            </a:r>
            <a:r>
              <a:rPr lang="en-US" sz="1600" b="1" kern="0" dirty="0" err="1" smtClean="0">
                <a:solidFill>
                  <a:srgbClr val="FF0000"/>
                </a:solidFill>
                <a:latin typeface="Arial"/>
              </a:rPr>
              <a:t>MinBias</a:t>
            </a:r>
            <a:r>
              <a:rPr lang="en-US" sz="1600" b="1" kern="0" dirty="0" smtClean="0">
                <a:solidFill>
                  <a:srgbClr val="FF0000"/>
                </a:solidFill>
                <a:latin typeface="Arial"/>
              </a:rPr>
              <a:t> pp) </a:t>
            </a:r>
            <a:r>
              <a:rPr lang="en-US" sz="2400" b="1" kern="0" dirty="0" smtClean="0">
                <a:solidFill>
                  <a:srgbClr val="0000FF"/>
                </a:solidFill>
                <a:latin typeface="Arial"/>
              </a:rPr>
              <a:t>??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Char char="l"/>
              <a:tabLst>
                <a:tab pos="1614488" algn="l"/>
              </a:tabLst>
              <a:defRPr/>
            </a:pPr>
            <a:r>
              <a:rPr lang="en-US" sz="2400" b="1" kern="0" dirty="0" smtClean="0">
                <a:solidFill>
                  <a:srgbClr val="0000FF"/>
                </a:solidFill>
                <a:latin typeface="Arial"/>
              </a:rPr>
              <a:t>Why does it matter ???</a:t>
            </a:r>
            <a:endParaRPr lang="en-US" sz="2400" b="1" kern="0" dirty="0">
              <a:solidFill>
                <a:srgbClr val="0000FF"/>
              </a:solid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556792"/>
            <a:ext cx="165301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pPb 5.02 TeV </a:t>
            </a:r>
          </a:p>
          <a:p>
            <a:r>
              <a:rPr lang="en-US" dirty="0" smtClean="0"/>
              <a:t>December 2012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09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606227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5457" y="46326"/>
            <a:ext cx="4645504" cy="591573"/>
          </a:xfrm>
        </p:spPr>
        <p:txBody>
          <a:bodyPr/>
          <a:lstStyle/>
          <a:p>
            <a:r>
              <a:rPr lang="en-US" dirty="0" smtClean="0"/>
              <a:t>pA </a:t>
            </a:r>
            <a:r>
              <a:rPr lang="en-GB" dirty="0"/>
              <a:t>≈ </a:t>
            </a:r>
            <a:r>
              <a:rPr lang="en-US" dirty="0" smtClean="0"/>
              <a:t>AA: Objections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sQGP</a:t>
            </a:r>
            <a:r>
              <a:rPr lang="en-US" dirty="0" smtClean="0"/>
              <a:t>: no ideal liquid w/o jet-quenching (energy loss) </a:t>
            </a:r>
            <a:r>
              <a:rPr lang="en-US" sz="1200" dirty="0" smtClean="0">
                <a:solidFill>
                  <a:schemeClr val="tx1"/>
                </a:solidFill>
              </a:rPr>
              <a:t>(conformal </a:t>
            </a:r>
            <a:r>
              <a:rPr lang="en-US" sz="1200" dirty="0" smtClean="0">
                <a:solidFill>
                  <a:schemeClr val="tx1"/>
                </a:solidFill>
              </a:rPr>
              <a:t>scaling ?)</a:t>
            </a:r>
            <a:endParaRPr lang="en-US" sz="1200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/>
              <a:t>hydro is dimensionless </a:t>
            </a:r>
            <a:r>
              <a:rPr lang="en-US" b="1" dirty="0" smtClean="0"/>
              <a:t>(</a:t>
            </a:r>
            <a:r>
              <a:rPr lang="en-US" b="1" dirty="0" err="1" smtClean="0"/>
              <a:t>K</a:t>
            </a:r>
            <a:r>
              <a:rPr lang="en-US" b="1" baseline="-25000" dirty="0" err="1" smtClean="0"/>
              <a:t>n</a:t>
            </a:r>
            <a:r>
              <a:rPr lang="en-US" b="1" dirty="0" smtClean="0"/>
              <a:t> = </a:t>
            </a:r>
            <a:r>
              <a:rPr lang="en-US" b="1" dirty="0" smtClean="0">
                <a:latin typeface="Symbol" panose="05050102010706020507" pitchFamily="18" charset="2"/>
              </a:rPr>
              <a:t>l</a:t>
            </a:r>
            <a:r>
              <a:rPr lang="en-US" b="1" dirty="0" smtClean="0"/>
              <a:t>/R &lt;&lt; 1)</a:t>
            </a:r>
            <a:r>
              <a:rPr lang="en-US" dirty="0" smtClean="0"/>
              <a:t>, </a:t>
            </a:r>
          </a:p>
          <a:p>
            <a:pPr lvl="2"/>
            <a:r>
              <a:rPr lang="en-US" dirty="0" smtClean="0"/>
              <a:t>R = 1-2 </a:t>
            </a:r>
            <a:r>
              <a:rPr lang="en-US" dirty="0" err="1" smtClean="0"/>
              <a:t>fm</a:t>
            </a:r>
            <a:r>
              <a:rPr lang="en-US" dirty="0" smtClean="0"/>
              <a:t> may be big:  </a:t>
            </a:r>
            <a:r>
              <a:rPr lang="en-US" dirty="0" smtClean="0">
                <a:latin typeface="Symbol" panose="05050102010706020507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(&lt;0.2 </a:t>
            </a:r>
            <a:r>
              <a:rPr lang="en-US" dirty="0" err="1" smtClean="0"/>
              <a:t>fm</a:t>
            </a:r>
            <a:r>
              <a:rPr lang="en-US" dirty="0" smtClean="0"/>
              <a:t>/c?), </a:t>
            </a:r>
            <a:r>
              <a:rPr lang="en-US" dirty="0" smtClean="0">
                <a:latin typeface="Symbol" panose="05050102010706020507" pitchFamily="18" charset="2"/>
              </a:rPr>
              <a:t>h</a:t>
            </a:r>
            <a:r>
              <a:rPr lang="en-US" dirty="0" smtClean="0"/>
              <a:t>/S </a:t>
            </a:r>
            <a:r>
              <a:rPr lang="en-GB" dirty="0"/>
              <a:t>≈ </a:t>
            </a:r>
            <a:r>
              <a:rPr lang="en-US" dirty="0" smtClean="0"/>
              <a:t> 0 =&gt; </a:t>
            </a:r>
            <a:r>
              <a:rPr lang="en-US" dirty="0" smtClean="0">
                <a:latin typeface="Symbol" panose="05050102010706020507" pitchFamily="18" charset="2"/>
              </a:rPr>
              <a:t>l</a:t>
            </a:r>
            <a:r>
              <a:rPr lang="en-US" dirty="0" smtClean="0"/>
              <a:t> </a:t>
            </a:r>
            <a:r>
              <a:rPr lang="en-GB" dirty="0"/>
              <a:t>≈ </a:t>
            </a:r>
            <a:r>
              <a:rPr lang="en-US" dirty="0"/>
              <a:t> </a:t>
            </a:r>
            <a:r>
              <a:rPr lang="en-US" dirty="0" smtClean="0"/>
              <a:t>0;  1/&lt;p</a:t>
            </a:r>
            <a:r>
              <a:rPr lang="en-US" baseline="-25000" dirty="0" smtClean="0"/>
              <a:t>t</a:t>
            </a:r>
            <a:r>
              <a:rPr lang="en-US" dirty="0" smtClean="0"/>
              <a:t>&gt; </a:t>
            </a:r>
            <a:r>
              <a:rPr lang="en-GB" dirty="0"/>
              <a:t>≈ </a:t>
            </a:r>
            <a:r>
              <a:rPr lang="en-US" dirty="0"/>
              <a:t> </a:t>
            </a:r>
            <a:r>
              <a:rPr lang="en-US" dirty="0" smtClean="0"/>
              <a:t>0.3 </a:t>
            </a:r>
            <a:r>
              <a:rPr lang="en-US" dirty="0" err="1" smtClean="0"/>
              <a:t>fm</a:t>
            </a:r>
            <a:endParaRPr lang="en-US" dirty="0" smtClean="0"/>
          </a:p>
          <a:p>
            <a:pPr lvl="1"/>
            <a:r>
              <a:rPr lang="en-US" dirty="0" smtClean="0"/>
              <a:t>energy loss has dimension: </a:t>
            </a:r>
            <a:r>
              <a:rPr lang="en-US" b="1" dirty="0" smtClean="0">
                <a:latin typeface="Symbol" panose="05050102010706020507" pitchFamily="18" charset="2"/>
              </a:rPr>
              <a:t>D</a:t>
            </a:r>
            <a:r>
              <a:rPr lang="en-US" b="1" dirty="0" smtClean="0"/>
              <a:t>E ~ (</a:t>
            </a:r>
            <a:r>
              <a:rPr lang="en-US" b="1" dirty="0" err="1" smtClean="0">
                <a:latin typeface="Symbol" panose="05050102010706020507" pitchFamily="18" charset="2"/>
              </a:rPr>
              <a:t>D</a:t>
            </a:r>
            <a:r>
              <a:rPr lang="en-US" b="1" dirty="0" err="1" smtClean="0"/>
              <a:t>x</a:t>
            </a:r>
            <a:r>
              <a:rPr lang="en-US" b="1" dirty="0" smtClean="0"/>
              <a:t>-a)</a:t>
            </a:r>
            <a:r>
              <a:rPr lang="en-US" b="1" baseline="30000" dirty="0" smtClean="0"/>
              <a:t>n</a:t>
            </a:r>
            <a:r>
              <a:rPr lang="en-US" dirty="0" smtClean="0"/>
              <a:t>, </a:t>
            </a:r>
            <a:r>
              <a:rPr lang="en-US" dirty="0" err="1">
                <a:latin typeface="Symbol" panose="05050102010706020507" pitchFamily="18" charset="2"/>
              </a:rPr>
              <a:t>D</a:t>
            </a:r>
            <a:r>
              <a:rPr lang="en-US" dirty="0" err="1"/>
              <a:t>x</a:t>
            </a:r>
            <a:r>
              <a:rPr lang="en-US" dirty="0" smtClean="0"/>
              <a:t> = path length, a = formation length</a:t>
            </a:r>
          </a:p>
          <a:p>
            <a:pPr lvl="2"/>
            <a:r>
              <a:rPr lang="en-US" dirty="0" err="1" smtClean="0">
                <a:latin typeface="Symbol" panose="05050102010706020507" pitchFamily="18" charset="2"/>
              </a:rPr>
              <a:t>D</a:t>
            </a:r>
            <a:r>
              <a:rPr lang="en-US" dirty="0" err="1" smtClean="0"/>
              <a:t>E</a:t>
            </a:r>
            <a:r>
              <a:rPr lang="en-US" baseline="-25000" dirty="0" err="1" smtClean="0"/>
              <a:t>pA</a:t>
            </a:r>
            <a:r>
              <a:rPr lang="en-US" dirty="0" smtClean="0"/>
              <a:t> &gt; 1/5 x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E</a:t>
            </a:r>
            <a:r>
              <a:rPr lang="en-US" baseline="-25000" dirty="0"/>
              <a:t>A</a:t>
            </a:r>
            <a:r>
              <a:rPr lang="en-US" baseline="-25000" dirty="0" smtClean="0"/>
              <a:t>A</a:t>
            </a:r>
            <a:r>
              <a:rPr lang="en-US" dirty="0" smtClean="0"/>
              <a:t> (n = 1, a = 0), and possibly much more</a:t>
            </a:r>
          </a:p>
          <a:p>
            <a:pPr lvl="2"/>
            <a:r>
              <a:rPr lang="en-US" dirty="0" smtClean="0"/>
              <a:t> is measured</a:t>
            </a:r>
            <a:r>
              <a:rPr lang="en-US" b="1" dirty="0" smtClean="0"/>
              <a:t> R</a:t>
            </a:r>
            <a:r>
              <a:rPr lang="en-US" b="1" baseline="-25000" dirty="0" smtClean="0"/>
              <a:t>pPb</a:t>
            </a:r>
            <a:r>
              <a:rPr lang="en-US" b="1" dirty="0" smtClean="0"/>
              <a:t> (in)compatible</a:t>
            </a:r>
            <a:r>
              <a:rPr lang="en-US" dirty="0" smtClean="0"/>
              <a:t> with </a:t>
            </a:r>
            <a:r>
              <a:rPr lang="en-US" u="sng" dirty="0" smtClean="0"/>
              <a:t>quantitative</a:t>
            </a:r>
            <a:r>
              <a:rPr lang="en-US" dirty="0" smtClean="0"/>
              <a:t> expectations for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E ?</a:t>
            </a:r>
          </a:p>
          <a:p>
            <a:r>
              <a:rPr lang="en-US" dirty="0" smtClean="0"/>
              <a:t>hydro not applicable (large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n</a:t>
            </a:r>
            <a:r>
              <a:rPr lang="en-US" dirty="0" smtClean="0"/>
              <a:t>, large gradient/viscosity corrections, </a:t>
            </a:r>
            <a:r>
              <a:rPr lang="en-US" dirty="0" smtClean="0"/>
              <a:t>..)</a:t>
            </a:r>
          </a:p>
          <a:p>
            <a:pPr lvl="1"/>
            <a:r>
              <a:rPr lang="en-US" dirty="0" smtClean="0"/>
              <a:t>Why then does it still give a ‘correct’ answer ??</a:t>
            </a:r>
            <a:endParaRPr lang="en-US" dirty="0" smtClean="0"/>
          </a:p>
          <a:p>
            <a:pPr lvl="1"/>
            <a:r>
              <a:rPr lang="en-US" dirty="0" smtClean="0"/>
              <a:t>we may need different TH tools, not necessarily different physics ?</a:t>
            </a:r>
          </a:p>
          <a:p>
            <a:pPr lvl="2"/>
            <a:r>
              <a:rPr lang="en-US" dirty="0" smtClean="0"/>
              <a:t>'hydro' : physics driven by gradients in SI matter</a:t>
            </a:r>
          </a:p>
          <a:p>
            <a:pPr lvl="2"/>
            <a:r>
              <a:rPr lang="en-US" dirty="0" smtClean="0"/>
              <a:t>smoothly extends into 'partial hydro/decoupling/non-equilibrium' regime 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difference is size is significant, but not huge !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made up (largely ?) by higher density ?</a:t>
            </a:r>
          </a:p>
          <a:p>
            <a:pPr lvl="1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813166" y="4296154"/>
            <a:ext cx="5292080" cy="2527802"/>
            <a:chOff x="4932040" y="2759374"/>
            <a:chExt cx="5292080" cy="2527802"/>
          </a:xfrm>
        </p:grpSpPr>
        <p:grpSp>
          <p:nvGrpSpPr>
            <p:cNvPr id="11" name="Group 10"/>
            <p:cNvGrpSpPr/>
            <p:nvPr/>
          </p:nvGrpSpPr>
          <p:grpSpPr>
            <a:xfrm>
              <a:off x="4932040" y="2759374"/>
              <a:ext cx="5292080" cy="2527802"/>
              <a:chOff x="3851920" y="4364545"/>
              <a:chExt cx="5292080" cy="2527802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724128" y="4418796"/>
                <a:ext cx="3419872" cy="2473551"/>
              </a:xfrm>
              <a:prstGeom prst="rect">
                <a:avLst/>
              </a:prstGeom>
            </p:spPr>
          </p:pic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3851920" y="4364545"/>
                <a:ext cx="2347000" cy="314574"/>
              </a:xfrm>
              <a:prstGeom prst="rect">
                <a:avLst/>
              </a:prstGeom>
              <a:solidFill>
                <a:srgbClr val="CCFFFF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</a:pPr>
                <a:r>
                  <a:rPr lang="en-US" sz="1600" b="1" dirty="0" smtClean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Thermalisation study</a:t>
                </a:r>
                <a:endParaRPr lang="en-GB" sz="1600" b="1" baseline="-250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7452320" y="4149080"/>
              <a:ext cx="915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/>
                <a:t>1601.03283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874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380" y="46326"/>
            <a:ext cx="4725654" cy="591573"/>
          </a:xfrm>
        </p:spPr>
        <p:txBody>
          <a:bodyPr/>
          <a:lstStyle/>
          <a:p>
            <a:r>
              <a:rPr lang="en-US" dirty="0" smtClean="0"/>
              <a:t>HBT radii pp, pA, AA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2" r="2217" b="2113"/>
          <a:stretch/>
        </p:blipFill>
        <p:spPr bwMode="auto">
          <a:xfrm>
            <a:off x="467544" y="764704"/>
            <a:ext cx="7759233" cy="60090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/>
        </p:nvCxnSpPr>
        <p:spPr bwMode="auto">
          <a:xfrm>
            <a:off x="1403648" y="2564904"/>
            <a:ext cx="6768752" cy="0"/>
          </a:xfrm>
          <a:prstGeom prst="line">
            <a:avLst/>
          </a:prstGeom>
          <a:solidFill>
            <a:srgbClr val="FFFF99"/>
          </a:solidFill>
          <a:ln w="28575" cap="flat" cmpd="sng" algn="ctr">
            <a:solidFill>
              <a:schemeClr val="accent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547664" y="5661248"/>
            <a:ext cx="2808312" cy="0"/>
          </a:xfrm>
          <a:prstGeom prst="line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1331640" y="1988840"/>
            <a:ext cx="6768752" cy="0"/>
          </a:xfrm>
          <a:prstGeom prst="line">
            <a:avLst/>
          </a:prstGeom>
          <a:solidFill>
            <a:srgbClr val="FFFF99"/>
          </a:solidFill>
          <a:ln w="28575" cap="flat" cmpd="sng" algn="ctr">
            <a:solidFill>
              <a:schemeClr val="accent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1403648" y="5085184"/>
            <a:ext cx="3024336" cy="0"/>
          </a:xfrm>
          <a:prstGeom prst="line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3275856" y="4221088"/>
            <a:ext cx="1944216" cy="864096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4283968" y="5661248"/>
            <a:ext cx="864096" cy="285134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 Box 1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4716016" y="6309320"/>
            <a:ext cx="3384376" cy="400752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sz="2000" dirty="0" err="1"/>
              <a:t>R</a:t>
            </a:r>
            <a:r>
              <a:rPr lang="en-US" sz="2000" baseline="-25000" dirty="0" err="1"/>
              <a:t>CuCu</a:t>
            </a:r>
            <a:r>
              <a:rPr lang="en-US" sz="2000" baseline="30000" dirty="0" err="1"/>
              <a:t>RHIC</a:t>
            </a:r>
            <a:r>
              <a:rPr lang="en-US" sz="2000" dirty="0"/>
              <a:t> </a:t>
            </a:r>
            <a:r>
              <a:rPr lang="en-GB" sz="2000" dirty="0"/>
              <a:t>≈ </a:t>
            </a:r>
            <a:r>
              <a:rPr lang="en-US" sz="2000" dirty="0"/>
              <a:t> </a:t>
            </a:r>
            <a:r>
              <a:rPr lang="en-US" sz="2000" dirty="0" smtClean="0"/>
              <a:t>2R</a:t>
            </a:r>
            <a:r>
              <a:rPr lang="en-US" sz="2000" baseline="-25000" dirty="0" smtClean="0"/>
              <a:t>pPB</a:t>
            </a:r>
            <a:r>
              <a:rPr lang="en-US" sz="2000" baseline="30000" dirty="0" smtClean="0"/>
              <a:t>LHC </a:t>
            </a:r>
            <a:r>
              <a:rPr lang="en-GB" sz="2000" dirty="0" smtClean="0"/>
              <a:t>≈ pp</a:t>
            </a:r>
            <a:endParaRPr lang="en-US" sz="20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93431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5457" y="46326"/>
            <a:ext cx="4645504" cy="591573"/>
          </a:xfrm>
        </p:spPr>
        <p:txBody>
          <a:bodyPr/>
          <a:lstStyle/>
          <a:p>
            <a:r>
              <a:rPr lang="en-US" dirty="0" smtClean="0"/>
              <a:t>pA </a:t>
            </a:r>
            <a:r>
              <a:rPr lang="en-GB" dirty="0"/>
              <a:t>≈ </a:t>
            </a:r>
            <a:r>
              <a:rPr lang="en-US" dirty="0" smtClean="0"/>
              <a:t>AA: Objections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 phenomena </a:t>
            </a:r>
            <a:r>
              <a:rPr lang="en-GB" dirty="0" smtClean="0"/>
              <a:t>≠&gt;  </a:t>
            </a:r>
            <a:r>
              <a:rPr lang="en-US" dirty="0" smtClean="0"/>
              <a:t>same physics</a:t>
            </a:r>
          </a:p>
          <a:p>
            <a:pPr lvl="1"/>
            <a:r>
              <a:rPr lang="en-US" u="sng" dirty="0" smtClean="0"/>
              <a:t>counter examples:</a:t>
            </a:r>
          </a:p>
          <a:p>
            <a:pPr lvl="2"/>
            <a:r>
              <a:rPr lang="en-US" dirty="0" smtClean="0">
                <a:solidFill>
                  <a:srgbClr val="FF00FF"/>
                </a:solidFill>
              </a:rPr>
              <a:t> elliptic flow</a:t>
            </a:r>
            <a:r>
              <a:rPr lang="en-US" dirty="0" smtClean="0"/>
              <a:t>: v</a:t>
            </a:r>
            <a:r>
              <a:rPr lang="en-US" baseline="-25000" dirty="0" smtClean="0"/>
              <a:t>2</a:t>
            </a:r>
            <a:r>
              <a:rPr lang="en-US" dirty="0" smtClean="0"/>
              <a:t>(&lt; 2 GeV) = </a:t>
            </a:r>
            <a:r>
              <a:rPr lang="en-US" b="1" dirty="0" smtClean="0"/>
              <a:t>hydro</a:t>
            </a:r>
            <a:r>
              <a:rPr lang="en-US" dirty="0" smtClean="0"/>
              <a:t> (</a:t>
            </a:r>
            <a:r>
              <a:rPr lang="en-US" dirty="0" smtClean="0">
                <a:latin typeface="Symbol" panose="05050102010706020507" pitchFamily="18" charset="2"/>
              </a:rPr>
              <a:t>Dr/</a:t>
            </a:r>
            <a:r>
              <a:rPr lang="en-US" dirty="0" err="1" smtClean="0">
                <a:latin typeface="Symbol" panose="05050102010706020507" pitchFamily="18" charset="2"/>
              </a:rPr>
              <a:t>D</a:t>
            </a:r>
            <a:r>
              <a:rPr lang="en-US" dirty="0" err="1" smtClean="0"/>
              <a:t>x</a:t>
            </a:r>
            <a:r>
              <a:rPr lang="en-US" dirty="0" smtClean="0"/>
              <a:t>), v</a:t>
            </a:r>
            <a:r>
              <a:rPr lang="en-US" baseline="-25000" dirty="0" smtClean="0"/>
              <a:t>2</a:t>
            </a:r>
            <a:r>
              <a:rPr lang="en-US" dirty="0" smtClean="0"/>
              <a:t>(&gt; 10 GeV) </a:t>
            </a:r>
            <a:r>
              <a:rPr lang="en-US" b="1" dirty="0" smtClean="0"/>
              <a:t>quenching</a:t>
            </a:r>
            <a:r>
              <a:rPr lang="en-US" dirty="0" smtClean="0"/>
              <a:t> (</a:t>
            </a:r>
            <a:r>
              <a:rPr lang="en-US" dirty="0" smtClean="0">
                <a:latin typeface="Symbol" panose="05050102010706020507" pitchFamily="18" charset="2"/>
              </a:rPr>
              <a:t>r</a:t>
            </a:r>
            <a:r>
              <a:rPr lang="en-US" dirty="0" smtClean="0"/>
              <a:t>)</a:t>
            </a:r>
          </a:p>
          <a:p>
            <a:pPr lvl="2" indent="0">
              <a:buNone/>
            </a:pPr>
            <a:r>
              <a:rPr lang="en-US" dirty="0" smtClean="0"/>
              <a:t>     linked by geometry and SI matter, but driven by distinct physics</a:t>
            </a:r>
          </a:p>
          <a:p>
            <a:pPr lvl="2"/>
            <a:r>
              <a:rPr lang="en-US" dirty="0" smtClean="0">
                <a:solidFill>
                  <a:srgbClr val="FF00FF"/>
                </a:solidFill>
              </a:rPr>
              <a:t>radial flow:</a:t>
            </a:r>
            <a:r>
              <a:rPr lang="en-US" dirty="0" smtClean="0"/>
              <a:t> AA </a:t>
            </a:r>
            <a:r>
              <a:rPr lang="en-US" b="1" dirty="0" smtClean="0"/>
              <a:t>hydro</a:t>
            </a:r>
            <a:r>
              <a:rPr lang="en-US" dirty="0" smtClean="0"/>
              <a:t>, pp: </a:t>
            </a:r>
            <a:r>
              <a:rPr lang="en-US" b="1" dirty="0" smtClean="0"/>
              <a:t>Color Reconnection</a:t>
            </a:r>
            <a:r>
              <a:rPr lang="en-US" dirty="0" smtClean="0"/>
              <a:t> ?</a:t>
            </a:r>
          </a:p>
          <a:p>
            <a:pPr lvl="3"/>
            <a:r>
              <a:rPr lang="en-US" dirty="0" smtClean="0"/>
              <a:t>'hydrodynamics' similar (emission from boosted system T,</a:t>
            </a:r>
            <a:r>
              <a:rPr lang="en-US" dirty="0" smtClean="0">
                <a:latin typeface="Symbol" panose="05050102010706020507" pitchFamily="18" charset="2"/>
              </a:rPr>
              <a:t> b</a:t>
            </a:r>
            <a:r>
              <a:rPr lang="en-US" dirty="0" smtClean="0"/>
              <a:t>), dynamics different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b="1" dirty="0" smtClean="0"/>
              <a:t>likelihood</a:t>
            </a:r>
            <a:r>
              <a:rPr lang="en-US" dirty="0" smtClean="0"/>
              <a:t> argument: better if </a:t>
            </a:r>
            <a:r>
              <a:rPr lang="en-US" u="sng" dirty="0" smtClean="0"/>
              <a:t>many independent phenomena</a:t>
            </a:r>
            <a:r>
              <a:rPr lang="en-US" dirty="0" smtClean="0"/>
              <a:t> are involved</a:t>
            </a:r>
          </a:p>
          <a:p>
            <a:pPr lvl="2"/>
            <a:r>
              <a:rPr lang="en-US" dirty="0" smtClean="0"/>
              <a:t>'razor': </a:t>
            </a:r>
            <a:r>
              <a:rPr lang="en-US" b="1" dirty="0" smtClean="0"/>
              <a:t>What looks more natural &amp; simple:</a:t>
            </a:r>
            <a:r>
              <a:rPr lang="en-US" dirty="0" smtClean="0"/>
              <a:t> different </a:t>
            </a:r>
            <a:r>
              <a:rPr lang="en-US" dirty="0"/>
              <a:t>or similar </a:t>
            </a:r>
            <a:r>
              <a:rPr lang="en-US" dirty="0" smtClean="0"/>
              <a:t>physics 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we should not jump to conclusions, either way, but …</a:t>
            </a:r>
            <a:endParaRPr lang="en-US" dirty="0" smtClean="0"/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58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 smtClean="0"/>
              <a:t>If it looks like a rose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+ smells, + feels, </a:t>
            </a:r>
          </a:p>
          <a:p>
            <a:pPr marL="0" indent="0">
              <a:buNone/>
            </a:pPr>
            <a:r>
              <a:rPr lang="en-US" dirty="0" smtClean="0"/>
              <a:t>+ pricks, + tastes, + ..  like a rose 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760" y="46326"/>
            <a:ext cx="3032882" cy="591573"/>
          </a:xfrm>
        </p:spPr>
        <p:txBody>
          <a:bodyPr/>
          <a:lstStyle/>
          <a:p>
            <a:r>
              <a:rPr lang="en-US" dirty="0" smtClean="0"/>
              <a:t>Is it a Rose ?</a:t>
            </a:r>
            <a:endParaRPr lang="en-GB" dirty="0"/>
          </a:p>
        </p:txBody>
      </p:sp>
      <p:pic>
        <p:nvPicPr>
          <p:cNvPr id="6" name="Picture 2" descr="http://api.ning.com/files/imbe9KBD0dNVRGlaBqHUYMVvD6Zw5bu5YrNzy-WoD8LC5A6hlXiCnC1EG6t2sZ3yaX1xWVAngkxvHvUDXswdGAbEp6e7GPRo/CactusRose.jpg?width=53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115" y="908726"/>
            <a:ext cx="3027141" cy="267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24750"/>
            <a:ext cx="2160240" cy="261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645030"/>
            <a:ext cx="2078732" cy="296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4365104"/>
            <a:ext cx="6773400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Summary Part I:</a:t>
            </a:r>
          </a:p>
          <a:p>
            <a:r>
              <a:rPr lang="en-US" sz="2000" dirty="0" smtClean="0"/>
              <a:t>similar phenomenology </a:t>
            </a:r>
            <a:r>
              <a:rPr lang="en-US" sz="1600" dirty="0" smtClean="0"/>
              <a:t>(measured or expected)</a:t>
            </a:r>
            <a:r>
              <a:rPr lang="en-US" sz="2000" dirty="0" smtClean="0"/>
              <a:t> in </a:t>
            </a:r>
          </a:p>
          <a:p>
            <a:r>
              <a:rPr lang="en-US" sz="2000" dirty="0" smtClean="0"/>
              <a:t>pp, pA and AA</a:t>
            </a:r>
          </a:p>
          <a:p>
            <a:r>
              <a:rPr lang="en-US" sz="2000" dirty="0" smtClean="0"/>
              <a:t>likely </a:t>
            </a:r>
            <a:r>
              <a:rPr lang="en-US" sz="2000" dirty="0" smtClean="0"/>
              <a:t>based on similar physics: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 inhomogeneous, dense, strongly interacting matter</a:t>
            </a:r>
          </a:p>
          <a:p>
            <a:r>
              <a:rPr lang="en-US" sz="2000" b="1" dirty="0">
                <a:solidFill>
                  <a:srgbClr val="FF00FF"/>
                </a:solidFill>
              </a:rPr>
              <a:t>SM</a:t>
            </a:r>
            <a:r>
              <a:rPr lang="en-US" sz="2000" dirty="0"/>
              <a:t>:      drop of </a:t>
            </a:r>
            <a:r>
              <a:rPr lang="en-US" sz="2000" b="1" dirty="0">
                <a:solidFill>
                  <a:srgbClr val="FF00FF"/>
                </a:solidFill>
              </a:rPr>
              <a:t>ideal liquid sQGP: thermo + hydro </a:t>
            </a:r>
            <a:r>
              <a:rPr lang="en-US" sz="2000" b="1" dirty="0" smtClean="0">
                <a:solidFill>
                  <a:srgbClr val="FF00FF"/>
                </a:solidFill>
              </a:rPr>
              <a:t>dynamics</a:t>
            </a:r>
            <a:endParaRPr lang="en-US" sz="2000" b="1" dirty="0">
              <a:solidFill>
                <a:srgbClr val="FF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3498" y="6457890"/>
            <a:ext cx="696176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 smtClean="0">
                <a:solidFill>
                  <a:srgbClr val="CC6600"/>
                </a:solidFill>
              </a:rPr>
              <a:t>B-SM</a:t>
            </a:r>
            <a:r>
              <a:rPr lang="en-US" sz="2000" dirty="0" smtClean="0"/>
              <a:t>: cloud of grey/black mist (</a:t>
            </a:r>
            <a:r>
              <a:rPr lang="en-US" sz="2000" b="1" dirty="0" err="1" smtClean="0">
                <a:solidFill>
                  <a:srgbClr val="CC6600"/>
                </a:solidFill>
              </a:rPr>
              <a:t>sMOG</a:t>
            </a:r>
            <a:r>
              <a:rPr lang="en-US" sz="2000" dirty="0" smtClean="0"/>
              <a:t>): </a:t>
            </a:r>
            <a:r>
              <a:rPr lang="en-US" sz="2000" b="1" dirty="0" smtClean="0"/>
              <a:t>non-eq. </a:t>
            </a:r>
            <a:r>
              <a:rPr lang="en-US" sz="2000" b="1" dirty="0"/>
              <a:t>kinetics</a:t>
            </a:r>
            <a:r>
              <a:rPr lang="en-US" sz="2000" dirty="0"/>
              <a:t> </a:t>
            </a:r>
            <a:r>
              <a:rPr lang="en-US" sz="900" dirty="0" smtClean="0"/>
              <a:t>1502.05572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51339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7840" y="46326"/>
            <a:ext cx="5520742" cy="591573"/>
          </a:xfrm>
        </p:spPr>
        <p:txBody>
          <a:bodyPr/>
          <a:lstStyle/>
          <a:p>
            <a:r>
              <a:rPr lang="en-US" dirty="0" smtClean="0"/>
              <a:t>II) Why is it interesting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'Looking under the hood': what makes the sQGP tick ? </a:t>
            </a:r>
          </a:p>
          <a:p>
            <a:pPr lvl="1"/>
            <a:r>
              <a:rPr lang="en-US" dirty="0" smtClean="0"/>
              <a:t>stat. mechanics (</a:t>
            </a:r>
            <a:r>
              <a:rPr lang="en-US" dirty="0" smtClean="0">
                <a:solidFill>
                  <a:srgbClr val="FF00FF"/>
                </a:solidFill>
              </a:rPr>
              <a:t>thermo &amp; hydro) hide</a:t>
            </a:r>
            <a:r>
              <a:rPr lang="en-US" dirty="0" smtClean="0"/>
              <a:t> very well the details: </a:t>
            </a:r>
            <a:r>
              <a:rPr lang="en-US" b="1" dirty="0" err="1" smtClean="0">
                <a:solidFill>
                  <a:srgbClr val="FF00FF"/>
                </a:solidFill>
              </a:rPr>
              <a:t>d.o.f</a:t>
            </a:r>
            <a:r>
              <a:rPr lang="en-US" b="1" dirty="0" smtClean="0">
                <a:solidFill>
                  <a:srgbClr val="FF00FF"/>
                </a:solidFill>
              </a:rPr>
              <a:t> &amp; dynamics</a:t>
            </a:r>
          </a:p>
          <a:p>
            <a:pPr lvl="2"/>
            <a:r>
              <a:rPr lang="en-US" b="1" dirty="0" smtClean="0"/>
              <a:t>strength &amp; limitation: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FF"/>
                </a:solidFill>
              </a:rPr>
              <a:t>same results</a:t>
            </a:r>
            <a:r>
              <a:rPr lang="en-US" dirty="0" smtClean="0"/>
              <a:t> for </a:t>
            </a:r>
            <a:r>
              <a:rPr lang="en-US" dirty="0" smtClean="0">
                <a:solidFill>
                  <a:srgbClr val="FF00FF"/>
                </a:solidFill>
              </a:rPr>
              <a:t>different</a:t>
            </a:r>
            <a:r>
              <a:rPr lang="en-US" dirty="0" smtClean="0"/>
              <a:t> underlying </a:t>
            </a:r>
            <a:r>
              <a:rPr lang="en-US" dirty="0" smtClean="0">
                <a:solidFill>
                  <a:srgbClr val="FF00FF"/>
                </a:solidFill>
              </a:rPr>
              <a:t>'stuff</a:t>
            </a:r>
            <a:r>
              <a:rPr lang="en-US" dirty="0" smtClean="0"/>
              <a:t>' </a:t>
            </a:r>
            <a:r>
              <a:rPr lang="en-US" sz="1600" dirty="0" smtClean="0"/>
              <a:t>(theories/models)</a:t>
            </a:r>
          </a:p>
          <a:p>
            <a:pPr lvl="2"/>
            <a:r>
              <a:rPr lang="en-US" dirty="0" smtClean="0"/>
              <a:t>thermal system knows nothing about how and why it arrived in equilibrium </a:t>
            </a:r>
          </a:p>
          <a:p>
            <a:pPr lvl="1"/>
            <a:r>
              <a:rPr lang="en-US" dirty="0" smtClean="0"/>
              <a:t>go towards and </a:t>
            </a:r>
            <a:r>
              <a:rPr lang="en-US" b="1" dirty="0" smtClean="0">
                <a:solidFill>
                  <a:srgbClr val="FF00FF"/>
                </a:solidFill>
              </a:rPr>
              <a:t>beyond the limits</a:t>
            </a:r>
            <a:r>
              <a:rPr lang="en-US" dirty="0" smtClean="0"/>
              <a:t> of thermo &amp; hydro</a:t>
            </a:r>
          </a:p>
          <a:p>
            <a:pPr lvl="2"/>
            <a:r>
              <a:rPr lang="en-US" dirty="0" smtClean="0"/>
              <a:t>study deviations due to </a:t>
            </a:r>
            <a:r>
              <a:rPr lang="en-US" b="1" dirty="0" smtClean="0">
                <a:solidFill>
                  <a:srgbClr val="FF00FF"/>
                </a:solidFill>
              </a:rPr>
              <a:t>finite size/finite time</a:t>
            </a:r>
            <a:r>
              <a:rPr lang="en-US" dirty="0" smtClean="0"/>
              <a:t> (=&gt; small systems)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'Looking for the transition': how does collectivity emerge f(</a:t>
            </a:r>
            <a:r>
              <a:rPr lang="en-US" i="1" dirty="0"/>
              <a:t>r</a:t>
            </a:r>
            <a:r>
              <a:rPr lang="en-US" i="1" dirty="0" smtClean="0"/>
              <a:t>, t</a:t>
            </a:r>
            <a:r>
              <a:rPr lang="en-US" dirty="0" smtClean="0"/>
              <a:t>) ?</a:t>
            </a:r>
          </a:p>
          <a:p>
            <a:pPr lvl="1"/>
            <a:r>
              <a:rPr lang="en-US" dirty="0" smtClean="0"/>
              <a:t>change </a:t>
            </a:r>
            <a:r>
              <a:rPr lang="en-US" u="sng" dirty="0" smtClean="0"/>
              <a:t>size &amp; lifetime &amp; density</a:t>
            </a:r>
            <a:r>
              <a:rPr lang="en-US" dirty="0" smtClean="0"/>
              <a:t>  (</a:t>
            </a:r>
            <a:r>
              <a:rPr lang="en-US" b="1" dirty="0" smtClean="0"/>
              <a:t>pp -&gt; pA -&gt; AA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'Looking for the beginning': universal aspects of soft QCQ ?</a:t>
            </a:r>
          </a:p>
          <a:p>
            <a:pPr lvl="1"/>
            <a:r>
              <a:rPr lang="en-US" dirty="0" smtClean="0"/>
              <a:t>looking for </a:t>
            </a:r>
            <a:r>
              <a:rPr lang="en-US" dirty="0" smtClean="0">
                <a:solidFill>
                  <a:srgbClr val="FF00FF"/>
                </a:solidFill>
              </a:rPr>
              <a:t>connection &amp; smooth evolution</a:t>
            </a:r>
            <a:r>
              <a:rPr lang="en-US" dirty="0" smtClean="0"/>
              <a:t> from 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</a:t>
            </a:r>
            <a:r>
              <a:rPr lang="en-US" b="1" dirty="0" smtClean="0"/>
              <a:t>MB </a:t>
            </a:r>
            <a:r>
              <a:rPr lang="en-US" b="1" dirty="0"/>
              <a:t>pp(</a:t>
            </a:r>
            <a:r>
              <a:rPr lang="en-US" b="1" dirty="0" err="1"/>
              <a:t>e</a:t>
            </a:r>
            <a:r>
              <a:rPr lang="en-US" b="1" baseline="30000" dirty="0" err="1"/>
              <a:t>+</a:t>
            </a:r>
            <a:r>
              <a:rPr lang="en-US" b="1" dirty="0" err="1"/>
              <a:t>e</a:t>
            </a:r>
            <a:r>
              <a:rPr lang="en-US" b="1" baseline="30000" dirty="0"/>
              <a:t>-</a:t>
            </a:r>
            <a:r>
              <a:rPr lang="en-US" b="1" dirty="0"/>
              <a:t>)</a:t>
            </a:r>
            <a:r>
              <a:rPr lang="en-US" dirty="0"/>
              <a:t> to central </a:t>
            </a:r>
            <a:r>
              <a:rPr lang="en-US" b="1" dirty="0"/>
              <a:t>AA</a:t>
            </a:r>
            <a:r>
              <a:rPr lang="en-US" dirty="0"/>
              <a:t>, with </a:t>
            </a:r>
            <a:r>
              <a:rPr lang="en-US" b="1" dirty="0"/>
              <a:t>pA</a:t>
            </a:r>
            <a:r>
              <a:rPr lang="en-US" dirty="0"/>
              <a:t> the bridge in between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76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" t="5496" r="6591"/>
          <a:stretch/>
        </p:blipFill>
        <p:spPr bwMode="auto">
          <a:xfrm>
            <a:off x="-3" y="638522"/>
            <a:ext cx="3886201" cy="271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" t="2201"/>
          <a:stretch/>
        </p:blipFill>
        <p:spPr bwMode="auto">
          <a:xfrm>
            <a:off x="10884" y="4019238"/>
            <a:ext cx="4221013" cy="2866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" t="6462" r="3826"/>
          <a:stretch/>
        </p:blipFill>
        <p:spPr bwMode="auto">
          <a:xfrm>
            <a:off x="5250025" y="4097832"/>
            <a:ext cx="3875315" cy="2764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" r="2842"/>
          <a:stretch/>
        </p:blipFill>
        <p:spPr bwMode="auto">
          <a:xfrm>
            <a:off x="5533797" y="617979"/>
            <a:ext cx="3624944" cy="266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/>
          <p:nvPr/>
        </p:nvCxnSpPr>
        <p:spPr>
          <a:xfrm>
            <a:off x="827585" y="1484784"/>
            <a:ext cx="3168352" cy="0"/>
          </a:xfrm>
          <a:prstGeom prst="line">
            <a:avLst/>
          </a:prstGeom>
          <a:ln w="190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27585" y="5085184"/>
            <a:ext cx="3384376" cy="0"/>
          </a:xfrm>
          <a:prstGeom prst="line">
            <a:avLst/>
          </a:prstGeom>
          <a:ln w="190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881126" y="1340768"/>
            <a:ext cx="3262874" cy="0"/>
          </a:xfrm>
          <a:prstGeom prst="line">
            <a:avLst/>
          </a:prstGeom>
          <a:ln w="190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724129" y="4653136"/>
            <a:ext cx="3334882" cy="0"/>
          </a:xfrm>
          <a:prstGeom prst="line">
            <a:avLst/>
          </a:prstGeom>
          <a:ln w="190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 txBox="1">
            <a:spLocks/>
          </p:cNvSpPr>
          <p:nvPr/>
        </p:nvSpPr>
        <p:spPr>
          <a:xfrm>
            <a:off x="899593" y="46326"/>
            <a:ext cx="7416824" cy="59157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Arial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Arial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Arial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Arial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Arial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Arial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Arial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Arial" pitchFamily="34" charset="0"/>
              </a:defRPr>
            </a:lvl9pPr>
          </a:lstStyle>
          <a:p>
            <a:r>
              <a:rPr lang="en-US" kern="0" dirty="0" smtClean="0"/>
              <a:t>Strange Developments in pA</a:t>
            </a:r>
            <a:endParaRPr lang="en-GB" kern="0" dirty="0"/>
          </a:p>
        </p:txBody>
      </p:sp>
      <p:pic>
        <p:nvPicPr>
          <p:cNvPr id="22" name="Picture 4" descr="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3" r="8477"/>
          <a:stretch/>
        </p:blipFill>
        <p:spPr bwMode="auto">
          <a:xfrm>
            <a:off x="3491881" y="2132858"/>
            <a:ext cx="2613485" cy="254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915817" y="5877274"/>
            <a:ext cx="4564421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 'strangeness enhancement'</a:t>
            </a:r>
          </a:p>
          <a:p>
            <a:r>
              <a:rPr lang="en-US" sz="1600" dirty="0" smtClean="0">
                <a:latin typeface="+mn-lt"/>
              </a:rPr>
              <a:t>all particles reach thermal values, </a:t>
            </a:r>
            <a:r>
              <a:rPr lang="en-US" sz="1600" b="1" dirty="0" smtClean="0">
                <a:solidFill>
                  <a:srgbClr val="FF00FF"/>
                </a:solidFill>
                <a:latin typeface="+mn-lt"/>
              </a:rPr>
              <a:t>EXCEPT </a:t>
            </a:r>
            <a:r>
              <a:rPr lang="en-US" sz="1600" b="1" dirty="0" smtClean="0">
                <a:solidFill>
                  <a:srgbClr val="FF00FF"/>
                </a:solidFill>
                <a:latin typeface="Symbol" panose="05050102010706020507" pitchFamily="18" charset="2"/>
              </a:rPr>
              <a:t>W</a:t>
            </a:r>
            <a:r>
              <a:rPr lang="en-US" sz="1600" b="1" dirty="0" smtClean="0">
                <a:solidFill>
                  <a:srgbClr val="FF00FF"/>
                </a:solidFill>
                <a:latin typeface="+mn-lt"/>
              </a:rPr>
              <a:t> ?</a:t>
            </a:r>
          </a:p>
          <a:p>
            <a:r>
              <a:rPr lang="en-US" sz="1600" b="1" dirty="0" smtClean="0">
                <a:solidFill>
                  <a:srgbClr val="FF00FF"/>
                </a:solidFill>
                <a:latin typeface="+mn-lt"/>
              </a:rPr>
              <a:t>phi follows neither </a:t>
            </a:r>
            <a:r>
              <a:rPr lang="en-US" sz="1600" b="1" dirty="0" err="1" smtClean="0">
                <a:solidFill>
                  <a:srgbClr val="FF00FF"/>
                </a:solidFill>
                <a:latin typeface="Symbol" panose="05050102010706020507" pitchFamily="18" charset="2"/>
              </a:rPr>
              <a:t>g</a:t>
            </a:r>
            <a:r>
              <a:rPr lang="en-US" sz="1600" b="1" baseline="-25000" dirty="0" err="1" smtClean="0">
                <a:solidFill>
                  <a:srgbClr val="FF00FF"/>
                </a:solidFill>
                <a:latin typeface="+mn-lt"/>
              </a:rPr>
              <a:t>s</a:t>
            </a:r>
            <a:r>
              <a:rPr lang="en-US" sz="1600" b="1" dirty="0" smtClean="0">
                <a:solidFill>
                  <a:srgbClr val="FF00FF"/>
                </a:solidFill>
                <a:latin typeface="+mn-lt"/>
              </a:rPr>
              <a:t> nor </a:t>
            </a:r>
            <a:r>
              <a:rPr lang="en-US" sz="1600" b="1" dirty="0" err="1" smtClean="0">
                <a:solidFill>
                  <a:srgbClr val="FF00FF"/>
                </a:solidFill>
                <a:latin typeface="+mn-lt"/>
              </a:rPr>
              <a:t>r</a:t>
            </a:r>
            <a:r>
              <a:rPr lang="en-US" sz="1600" b="1" baseline="-25000" dirty="0" err="1" smtClean="0">
                <a:solidFill>
                  <a:srgbClr val="FF00FF"/>
                </a:solidFill>
                <a:latin typeface="+mn-lt"/>
              </a:rPr>
              <a:t>c</a:t>
            </a:r>
            <a:r>
              <a:rPr lang="en-US" sz="1600" b="1" dirty="0">
                <a:solidFill>
                  <a:srgbClr val="FF00FF"/>
                </a:solidFill>
                <a:latin typeface="+mn-lt"/>
              </a:rPr>
              <a:t> </a:t>
            </a:r>
            <a:r>
              <a:rPr lang="en-US" sz="1600" b="1" dirty="0" smtClean="0">
                <a:solidFill>
                  <a:srgbClr val="FF00FF"/>
                </a:solidFill>
                <a:latin typeface="+mn-lt"/>
              </a:rPr>
              <a:t>model ?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81A6026-7CC3-40CC-A065-ABA75C4DF74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90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9584" y="46326"/>
            <a:ext cx="4937250" cy="591573"/>
          </a:xfrm>
        </p:spPr>
        <p:txBody>
          <a:bodyPr/>
          <a:lstStyle/>
          <a:p>
            <a:r>
              <a:rPr lang="en-US" dirty="0" smtClean="0"/>
              <a:t>Other ‘Developments’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 state chemistry ?</a:t>
            </a:r>
          </a:p>
          <a:p>
            <a:pPr lvl="1"/>
            <a:r>
              <a:rPr lang="en-US" dirty="0" smtClean="0"/>
              <a:t>K* : decay + scattering</a:t>
            </a:r>
          </a:p>
          <a:p>
            <a:pPr lvl="2"/>
            <a:r>
              <a:rPr lang="en-US" dirty="0" smtClean="0"/>
              <a:t>or sequential  freeze-out (lower T</a:t>
            </a:r>
            <a:r>
              <a:rPr lang="en-US" baseline="-25000" dirty="0" smtClean="0"/>
              <a:t>chem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p/</a:t>
            </a:r>
            <a:r>
              <a:rPr lang="en-US" dirty="0" smtClean="0">
                <a:latin typeface="Symbol" panose="05050102010706020507" pitchFamily="18" charset="2"/>
              </a:rPr>
              <a:t>p</a:t>
            </a:r>
            <a:r>
              <a:rPr lang="en-US" dirty="0" smtClean="0"/>
              <a:t>: B annihilation (= seq. </a:t>
            </a:r>
            <a:r>
              <a:rPr lang="en-US" dirty="0" err="1" smtClean="0"/>
              <a:t>freezeout</a:t>
            </a:r>
            <a:r>
              <a:rPr lang="en-US" dirty="0" smtClean="0"/>
              <a:t>)</a:t>
            </a:r>
          </a:p>
          <a:p>
            <a:r>
              <a:rPr lang="en-US" dirty="0" smtClean="0"/>
              <a:t>light nuclei d,(</a:t>
            </a:r>
            <a:r>
              <a:rPr lang="en-US" baseline="30000" dirty="0" smtClean="0"/>
              <a:t>3</a:t>
            </a:r>
            <a:r>
              <a:rPr lang="en-US" dirty="0" smtClean="0"/>
              <a:t>He)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pp x 2, reaches </a:t>
            </a:r>
            <a:r>
              <a:rPr lang="en-GB" dirty="0"/>
              <a:t>≈ </a:t>
            </a:r>
            <a:r>
              <a:rPr lang="en-US" dirty="0" smtClean="0"/>
              <a:t>SM value </a:t>
            </a:r>
          </a:p>
          <a:p>
            <a:pPr lvl="1"/>
            <a:r>
              <a:rPr lang="en-US" dirty="0" smtClean="0"/>
              <a:t>canonical suppression ? </a:t>
            </a:r>
            <a:endParaRPr lang="en-US" dirty="0" smtClean="0"/>
          </a:p>
          <a:p>
            <a:pPr lvl="1"/>
            <a:r>
              <a:rPr lang="en-US" dirty="0" err="1" smtClean="0"/>
              <a:t>Coalesence</a:t>
            </a:r>
            <a:r>
              <a:rPr lang="en-US" dirty="0" smtClean="0"/>
              <a:t> ? (but </a:t>
            </a:r>
            <a:r>
              <a:rPr lang="en-US" dirty="0" smtClean="0"/>
              <a:t>B</a:t>
            </a:r>
            <a:r>
              <a:rPr lang="en-US" baseline="-25000" dirty="0" smtClean="0"/>
              <a:t>2</a:t>
            </a:r>
            <a:r>
              <a:rPr lang="en-US" dirty="0" smtClean="0"/>
              <a:t>(N</a:t>
            </a:r>
            <a:r>
              <a:rPr lang="en-US" baseline="-25000" dirty="0" smtClean="0"/>
              <a:t>ch</a:t>
            </a:r>
            <a:r>
              <a:rPr lang="en-US" dirty="0" smtClean="0"/>
              <a:t>) </a:t>
            </a:r>
            <a:r>
              <a:rPr lang="en-GB" dirty="0"/>
              <a:t>≠</a:t>
            </a:r>
            <a:r>
              <a:rPr lang="en-US" dirty="0" smtClean="0"/>
              <a:t> c </a:t>
            </a:r>
            <a:r>
              <a:rPr lang="en-US" dirty="0" smtClean="0"/>
              <a:t>?)</a:t>
            </a:r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534" y="606199"/>
            <a:ext cx="4457467" cy="346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 bwMode="auto">
          <a:xfrm>
            <a:off x="5652121" y="1700808"/>
            <a:ext cx="2880320" cy="864096"/>
          </a:xfrm>
          <a:prstGeom prst="line">
            <a:avLst/>
          </a:prstGeom>
          <a:solidFill>
            <a:srgbClr val="FFFF99"/>
          </a:solidFill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13" name="Group 12"/>
          <p:cNvGrpSpPr/>
          <p:nvPr/>
        </p:nvGrpSpPr>
        <p:grpSpPr>
          <a:xfrm>
            <a:off x="469968" y="3775075"/>
            <a:ext cx="4197426" cy="3062689"/>
            <a:chOff x="187287" y="396607"/>
            <a:chExt cx="4197426" cy="3062689"/>
          </a:xfrm>
        </p:grpSpPr>
        <p:pic>
          <p:nvPicPr>
            <p:cNvPr id="16" name="Picture 2" descr="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2" t="4572" r="9762" b="494"/>
            <a:stretch/>
          </p:blipFill>
          <p:spPr bwMode="auto">
            <a:xfrm>
              <a:off x="187287" y="396607"/>
              <a:ext cx="4197426" cy="3062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691343" y="1908775"/>
              <a:ext cx="35364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4954681" y="3978877"/>
            <a:ext cx="4213654" cy="2879125"/>
            <a:chOff x="4954681" y="3978875"/>
            <a:chExt cx="4213654" cy="2879125"/>
          </a:xfrm>
        </p:grpSpPr>
        <p:grpSp>
          <p:nvGrpSpPr>
            <p:cNvPr id="9" name="Group 8"/>
            <p:cNvGrpSpPr/>
            <p:nvPr/>
          </p:nvGrpSpPr>
          <p:grpSpPr>
            <a:xfrm>
              <a:off x="4954681" y="3978875"/>
              <a:ext cx="4213654" cy="2879125"/>
              <a:chOff x="420130" y="3595816"/>
              <a:chExt cx="4213654" cy="2879125"/>
            </a:xfrm>
          </p:grpSpPr>
          <p:pic>
            <p:nvPicPr>
              <p:cNvPr id="8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21" t="9317" r="8899" b="4379"/>
              <a:stretch/>
            </p:blipFill>
            <p:spPr bwMode="auto">
              <a:xfrm>
                <a:off x="420130" y="3595816"/>
                <a:ext cx="4213654" cy="2879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4" name="Straight Connector 13"/>
              <p:cNvCxnSpPr/>
              <p:nvPr/>
            </p:nvCxnSpPr>
            <p:spPr bwMode="auto">
              <a:xfrm>
                <a:off x="971600" y="4581128"/>
                <a:ext cx="3528392" cy="0"/>
              </a:xfrm>
              <a:prstGeom prst="line">
                <a:avLst/>
              </a:prstGeom>
              <a:solidFill>
                <a:srgbClr val="FFFF99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8" name="Straight Connector 17"/>
            <p:cNvCxnSpPr/>
            <p:nvPr/>
          </p:nvCxnSpPr>
          <p:spPr bwMode="auto">
            <a:xfrm>
              <a:off x="6948264" y="5013176"/>
              <a:ext cx="2190973" cy="504056"/>
            </a:xfrm>
            <a:prstGeom prst="line">
              <a:avLst/>
            </a:prstGeom>
            <a:solidFill>
              <a:srgbClr val="FFFF99"/>
            </a:solidFill>
            <a:ln w="28575" cap="flat" cmpd="sng" algn="ctr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 bwMode="auto">
            <a:xfrm flipV="1">
              <a:off x="6804248" y="4941168"/>
              <a:ext cx="1800200" cy="288032"/>
            </a:xfrm>
            <a:prstGeom prst="line">
              <a:avLst/>
            </a:prstGeom>
            <a:solidFill>
              <a:srgbClr val="FFFF99"/>
            </a:solidFill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15" name="TextBox 14"/>
          <p:cNvSpPr txBox="1"/>
          <p:nvPr/>
        </p:nvSpPr>
        <p:spPr>
          <a:xfrm>
            <a:off x="469967" y="3394102"/>
            <a:ext cx="432048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d</a:t>
            </a:r>
            <a:r>
              <a:rPr lang="en-US" sz="1600" dirty="0" smtClean="0">
                <a:latin typeface="+mn-lt"/>
              </a:rPr>
              <a:t>o we see dynamics at work</a:t>
            </a:r>
          </a:p>
          <a:p>
            <a:r>
              <a:rPr lang="en-US" sz="1600" dirty="0" smtClean="0">
                <a:latin typeface="+mn-lt"/>
              </a:rPr>
              <a:t>while reaching (leaving) thermodynamics ??</a:t>
            </a:r>
          </a:p>
        </p:txBody>
      </p:sp>
    </p:spTree>
    <p:extLst>
      <p:ext uri="{BB962C8B-B14F-4D97-AF65-F5344CB8AC3E}">
        <p14:creationId xmlns:p14="http://schemas.microsoft.com/office/powerpoint/2010/main" val="149084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7" y="46321"/>
            <a:ext cx="3494546" cy="591573"/>
          </a:xfrm>
        </p:spPr>
        <p:txBody>
          <a:bodyPr/>
          <a:lstStyle/>
          <a:p>
            <a:r>
              <a:rPr lang="en-US" dirty="0" smtClean="0"/>
              <a:t>Hydro in PbPb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8" y="692119"/>
            <a:ext cx="9110642" cy="6165850"/>
          </a:xfrm>
        </p:spPr>
        <p:txBody>
          <a:bodyPr/>
          <a:lstStyle/>
          <a:p>
            <a:r>
              <a:rPr lang="en-US" sz="2000" dirty="0" smtClean="0"/>
              <a:t> ideal (BW) hydro </a:t>
            </a:r>
            <a:r>
              <a:rPr lang="en-GB" sz="2000" dirty="0"/>
              <a:t>≈ </a:t>
            </a:r>
            <a:r>
              <a:rPr lang="en-US" sz="2000" dirty="0" smtClean="0"/>
              <a:t> ok &lt; 1-2 GeV(p, K), &gt; 3-4 GeV (p, </a:t>
            </a:r>
            <a:r>
              <a:rPr lang="en-US" sz="2000" dirty="0" smtClean="0">
                <a:latin typeface="Symbol" panose="05050102010706020507" pitchFamily="18" charset="2"/>
              </a:rPr>
              <a:t>L</a:t>
            </a:r>
            <a:r>
              <a:rPr lang="en-US" sz="2000" dirty="0" smtClean="0"/>
              <a:t>, ..) in both p</a:t>
            </a:r>
            <a:r>
              <a:rPr lang="en-US" sz="2000" baseline="-25000" dirty="0" smtClean="0"/>
              <a:t>T</a:t>
            </a:r>
            <a:r>
              <a:rPr lang="en-US" sz="2000" dirty="0" smtClean="0"/>
              <a:t> and v</a:t>
            </a:r>
            <a:r>
              <a:rPr lang="en-US" sz="2000" baseline="-25000" dirty="0" smtClean="0"/>
              <a:t>2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deviations above: 'smooth decoupling ?'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17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7" y="1431504"/>
            <a:ext cx="5016447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" t="6258" r="52457" b="4345"/>
          <a:stretch/>
        </p:blipFill>
        <p:spPr bwMode="auto">
          <a:xfrm>
            <a:off x="5220824" y="2060848"/>
            <a:ext cx="3923176" cy="4638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Down Arrow 6"/>
          <p:cNvSpPr/>
          <p:nvPr/>
        </p:nvSpPr>
        <p:spPr bwMode="auto">
          <a:xfrm>
            <a:off x="6732240" y="3573016"/>
            <a:ext cx="360040" cy="720080"/>
          </a:xfrm>
          <a:prstGeom prst="downArrow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own Arrow 9"/>
          <p:cNvSpPr/>
          <p:nvPr/>
        </p:nvSpPr>
        <p:spPr bwMode="auto">
          <a:xfrm>
            <a:off x="7164288" y="3356992"/>
            <a:ext cx="360040" cy="72008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Down Arrow 10"/>
          <p:cNvSpPr/>
          <p:nvPr/>
        </p:nvSpPr>
        <p:spPr bwMode="auto">
          <a:xfrm>
            <a:off x="8172400" y="2492896"/>
            <a:ext cx="360040" cy="720080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03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18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8104188" y="6642100"/>
            <a:ext cx="1039812" cy="217488"/>
          </a:xfrm>
          <a:prstGeom prst="rect">
            <a:avLst/>
          </a:prstGeom>
        </p:spPr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94" y="116633"/>
            <a:ext cx="9057105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411760" y="-1635"/>
            <a:ext cx="6732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https://n-ext.inha.ac.kr/indico/event/13/contribution/14/material/slides/0.pdf</a:t>
            </a: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5508104" y="5949280"/>
            <a:ext cx="2808312" cy="585418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'Decoupling' at RHIC at somewhat lower p</a:t>
            </a:r>
            <a:r>
              <a:rPr lang="en-US" sz="1600" b="1" baseline="-25000" dirty="0" smtClean="0">
                <a:solidFill>
                  <a:srgbClr val="FF0000"/>
                </a:solidFill>
              </a:rPr>
              <a:t>T</a:t>
            </a:r>
            <a:endParaRPr lang="en-US" sz="1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73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387" y="46321"/>
            <a:ext cx="4289636" cy="591573"/>
          </a:xfrm>
        </p:spPr>
        <p:txBody>
          <a:bodyPr/>
          <a:lstStyle/>
          <a:p>
            <a:r>
              <a:rPr lang="en-US" dirty="0" smtClean="0"/>
              <a:t>Radial Flow in pPb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19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4" r="8872" b="901"/>
          <a:stretch/>
        </p:blipFill>
        <p:spPr bwMode="auto">
          <a:xfrm>
            <a:off x="0" y="598327"/>
            <a:ext cx="4464495" cy="626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1" r="9402"/>
          <a:stretch/>
        </p:blipFill>
        <p:spPr bwMode="auto">
          <a:xfrm>
            <a:off x="4470609" y="620688"/>
            <a:ext cx="4673391" cy="320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656018" y="3717032"/>
            <a:ext cx="4464496" cy="1754969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>
                <a:latin typeface="+mn-lt"/>
              </a:rPr>
              <a:t>earlier 'decoupling'</a:t>
            </a:r>
          </a:p>
          <a:p>
            <a:r>
              <a:rPr lang="en-US" dirty="0" smtClean="0">
                <a:latin typeface="+mn-lt"/>
              </a:rPr>
              <a:t>T</a:t>
            </a:r>
            <a:r>
              <a:rPr lang="en-US" baseline="-25000" dirty="0" smtClean="0">
                <a:latin typeface="+mn-lt"/>
              </a:rPr>
              <a:t>kin</a:t>
            </a:r>
            <a:r>
              <a:rPr lang="en-US" dirty="0" smtClean="0">
                <a:latin typeface="+mn-lt"/>
              </a:rPr>
              <a:t> </a:t>
            </a:r>
            <a:r>
              <a:rPr lang="en-GB" dirty="0"/>
              <a:t>≈ </a:t>
            </a:r>
            <a:r>
              <a:rPr lang="en-US" dirty="0"/>
              <a:t> </a:t>
            </a:r>
            <a:r>
              <a:rPr lang="en-US" dirty="0" smtClean="0"/>
              <a:t>T</a:t>
            </a:r>
            <a:r>
              <a:rPr lang="en-US" baseline="-25000" dirty="0" smtClean="0"/>
              <a:t>chem</a:t>
            </a:r>
          </a:p>
          <a:p>
            <a:r>
              <a:rPr lang="en-US" dirty="0" err="1" smtClean="0">
                <a:latin typeface="Symbol" panose="05050102010706020507" pitchFamily="18" charset="2"/>
              </a:rPr>
              <a:t>b</a:t>
            </a:r>
            <a:r>
              <a:rPr lang="en-US" dirty="0" err="1" smtClean="0">
                <a:latin typeface="+mn-lt"/>
              </a:rPr>
              <a:t>,T</a:t>
            </a:r>
            <a:r>
              <a:rPr lang="en-US" baseline="-25000" dirty="0" err="1" smtClean="0">
                <a:latin typeface="+mn-lt"/>
              </a:rPr>
              <a:t>kin</a:t>
            </a:r>
            <a:r>
              <a:rPr lang="en-US" dirty="0" smtClean="0">
                <a:latin typeface="+mn-lt"/>
              </a:rPr>
              <a:t>(</a:t>
            </a:r>
            <a:r>
              <a:rPr lang="en-US" dirty="0" err="1" smtClean="0">
                <a:latin typeface="Symbol" panose="05050102010706020507" pitchFamily="18" charset="2"/>
              </a:rPr>
              <a:t>p</a:t>
            </a:r>
            <a:r>
              <a:rPr lang="en-US" dirty="0" err="1" smtClean="0">
                <a:latin typeface="+mn-lt"/>
              </a:rPr>
              <a:t>,K,p</a:t>
            </a:r>
            <a:r>
              <a:rPr lang="en-US" dirty="0" smtClean="0">
                <a:latin typeface="+mn-lt"/>
              </a:rPr>
              <a:t>) </a:t>
            </a:r>
            <a:r>
              <a:rPr lang="en-GB" dirty="0"/>
              <a:t>≈ </a:t>
            </a:r>
            <a:r>
              <a:rPr lang="en-US" dirty="0"/>
              <a:t> </a:t>
            </a:r>
            <a:r>
              <a:rPr lang="en-US" dirty="0" err="1" smtClean="0">
                <a:latin typeface="Symbol" panose="05050102010706020507" pitchFamily="18" charset="2"/>
              </a:rPr>
              <a:t>b,</a:t>
            </a:r>
            <a:r>
              <a:rPr lang="en-US" dirty="0" err="1" smtClean="0">
                <a:latin typeface="+mn-lt"/>
              </a:rPr>
              <a:t>T</a:t>
            </a:r>
            <a:r>
              <a:rPr lang="en-US" baseline="-25000" dirty="0" err="1" smtClean="0">
                <a:latin typeface="+mn-lt"/>
              </a:rPr>
              <a:t>kin</a:t>
            </a:r>
            <a:r>
              <a:rPr lang="en-US" dirty="0" smtClean="0">
                <a:latin typeface="Symbol" panose="05050102010706020507" pitchFamily="18" charset="2"/>
              </a:rPr>
              <a:t>(X, W</a:t>
            </a:r>
            <a:r>
              <a:rPr lang="en-US" dirty="0" smtClean="0"/>
              <a:t>)</a:t>
            </a:r>
          </a:p>
          <a:p>
            <a:endParaRPr lang="en-US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(</a:t>
            </a:r>
            <a:r>
              <a:rPr lang="en-US" b="1" dirty="0" smtClean="0">
                <a:latin typeface="+mn-lt"/>
              </a:rPr>
              <a:t>d, 3He</a:t>
            </a:r>
            <a:r>
              <a:rPr lang="en-US" dirty="0" smtClean="0">
                <a:latin typeface="+mn-lt"/>
              </a:rPr>
              <a:t>) in</a:t>
            </a:r>
            <a:r>
              <a:rPr lang="en-US" u="sng" dirty="0" smtClean="0">
                <a:latin typeface="+mn-lt"/>
              </a:rPr>
              <a:t> PbPb</a:t>
            </a:r>
            <a:r>
              <a:rPr lang="en-US" dirty="0" smtClean="0">
                <a:latin typeface="+mn-lt"/>
              </a:rPr>
              <a:t> compatible with </a:t>
            </a:r>
            <a:r>
              <a:rPr lang="en-US" b="1" dirty="0" smtClean="0">
                <a:latin typeface="+mn-lt"/>
              </a:rPr>
              <a:t>flow</a:t>
            </a:r>
          </a:p>
          <a:p>
            <a:r>
              <a:rPr lang="en-US" b="1" dirty="0" smtClean="0">
                <a:latin typeface="+mn-lt"/>
              </a:rPr>
              <a:t>d</a:t>
            </a:r>
            <a:r>
              <a:rPr lang="en-US" dirty="0" smtClean="0">
                <a:latin typeface="+mn-lt"/>
              </a:rPr>
              <a:t> in</a:t>
            </a:r>
            <a:r>
              <a:rPr lang="en-US" b="1" dirty="0" smtClean="0">
                <a:latin typeface="+mn-lt"/>
              </a:rPr>
              <a:t> </a:t>
            </a:r>
            <a:r>
              <a:rPr lang="en-US" u="sng" dirty="0" smtClean="0">
                <a:latin typeface="+mn-lt"/>
              </a:rPr>
              <a:t>pPb</a:t>
            </a:r>
            <a:r>
              <a:rPr lang="en-US" dirty="0" smtClean="0">
                <a:latin typeface="+mn-lt"/>
              </a:rPr>
              <a:t> compatible with </a:t>
            </a:r>
            <a:r>
              <a:rPr lang="en-US" b="1" dirty="0" smtClean="0">
                <a:latin typeface="+mn-lt"/>
              </a:rPr>
              <a:t>coalescence</a:t>
            </a: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4742059" y="5661248"/>
            <a:ext cx="4392488" cy="923972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no (or little) hadronic rescattering ?</a:t>
            </a:r>
            <a:br>
              <a:rPr lang="en-US" b="1" dirty="0" smtClean="0">
                <a:solidFill>
                  <a:srgbClr val="FF0000"/>
                </a:solidFill>
                <a:latin typeface="+mn-lt"/>
              </a:rPr>
            </a:br>
            <a:endParaRPr lang="en-US" b="1" dirty="0" smtClean="0">
              <a:solidFill>
                <a:srgbClr val="FF0000"/>
              </a:solidFill>
              <a:latin typeface="+mn-lt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clear &amp; direct view on the sQGP ??</a:t>
            </a:r>
            <a:endParaRPr lang="en-US" dirty="0" smtClean="0">
              <a:latin typeface="+mn-lt"/>
            </a:endParaRPr>
          </a:p>
        </p:txBody>
      </p:sp>
      <p:sp>
        <p:nvSpPr>
          <p:cNvPr id="10" name="Down Arrow 9"/>
          <p:cNvSpPr/>
          <p:nvPr/>
        </p:nvSpPr>
        <p:spPr bwMode="auto">
          <a:xfrm>
            <a:off x="1835696" y="4077072"/>
            <a:ext cx="216024" cy="576064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36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inspirehep.net/record/877822/files/plots_fig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7" t="7874" r="7949" b="34188"/>
          <a:stretch/>
        </p:blipFill>
        <p:spPr bwMode="auto">
          <a:xfrm>
            <a:off x="2987827" y="1844830"/>
            <a:ext cx="3530215" cy="236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896" y="4697760"/>
            <a:ext cx="2326412" cy="2160240"/>
            <a:chOff x="0" y="3787206"/>
            <a:chExt cx="3824007" cy="3070794"/>
          </a:xfrm>
          <a:solidFill>
            <a:srgbClr val="CCFFFF"/>
          </a:solidFill>
        </p:grpSpPr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87206"/>
              <a:ext cx="3824007" cy="307079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179905" y="3806140"/>
              <a:ext cx="1788265" cy="43841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>
                <a:defRPr sz="1600">
                  <a:solidFill>
                    <a:srgbClr val="0000FF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rgbClr val="0000FF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rgbClr val="0000FF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rgbClr val="0000FF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rgbClr val="0000FF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9pPr>
            </a:lstStyle>
            <a:p>
              <a:r>
                <a:rPr lang="en-US" sz="1400" b="1" dirty="0" smtClean="0"/>
                <a:t> </a:t>
              </a:r>
              <a:r>
                <a:rPr lang="en-US" sz="1400" b="1" dirty="0" smtClean="0">
                  <a:solidFill>
                    <a:srgbClr val="FF00FF"/>
                  </a:solidFill>
                </a:rPr>
                <a:t>pPb</a:t>
              </a:r>
              <a:r>
                <a:rPr lang="en-US" sz="1400" b="1" dirty="0" smtClean="0"/>
                <a:t> 5 TeV</a:t>
              </a:r>
              <a:endParaRPr lang="en-US" sz="1400" b="1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4126" y="46326"/>
            <a:ext cx="2648161" cy="591573"/>
          </a:xfrm>
        </p:spPr>
        <p:txBody>
          <a:bodyPr/>
          <a:lstStyle/>
          <a:p>
            <a:r>
              <a:rPr lang="en-US" dirty="0" smtClean="0"/>
              <a:t>Collectivity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weak</a:t>
            </a:r>
            <a:r>
              <a:rPr lang="en-US" dirty="0" smtClean="0"/>
              <a:t> definition:  </a:t>
            </a:r>
          </a:p>
          <a:p>
            <a:pPr lvl="1"/>
            <a:r>
              <a:rPr lang="en-US" b="1" dirty="0" smtClean="0"/>
              <a:t>SIMILAR</a:t>
            </a:r>
            <a:r>
              <a:rPr lang="en-US" dirty="0" smtClean="0"/>
              <a:t> effect for </a:t>
            </a:r>
            <a:r>
              <a:rPr lang="en-US" b="1" dirty="0" smtClean="0"/>
              <a:t>ALL</a:t>
            </a:r>
            <a:r>
              <a:rPr lang="en-US" dirty="0" smtClean="0"/>
              <a:t> particles </a:t>
            </a:r>
            <a:r>
              <a:rPr lang="en-US" sz="1100" dirty="0" smtClean="0"/>
              <a:t>(of some kind, say p</a:t>
            </a:r>
            <a:r>
              <a:rPr lang="en-US" sz="1100" baseline="-25000" dirty="0" smtClean="0"/>
              <a:t>T</a:t>
            </a:r>
            <a:r>
              <a:rPr lang="en-US" sz="1100" dirty="0" smtClean="0"/>
              <a:t>/PID)</a:t>
            </a:r>
            <a:r>
              <a:rPr lang="en-US" dirty="0" smtClean="0"/>
              <a:t> in </a:t>
            </a:r>
            <a:r>
              <a:rPr lang="en-US" sz="1100" dirty="0" smtClean="0"/>
              <a:t>(almost) </a:t>
            </a:r>
            <a:r>
              <a:rPr lang="en-US" b="1" dirty="0" smtClean="0"/>
              <a:t>ALL</a:t>
            </a:r>
            <a:r>
              <a:rPr lang="en-US" dirty="0" smtClean="0"/>
              <a:t> events</a:t>
            </a:r>
          </a:p>
          <a:p>
            <a:pPr lvl="1"/>
            <a:r>
              <a:rPr lang="en-US" dirty="0"/>
              <a:t> Collectivity is </a:t>
            </a:r>
            <a:r>
              <a:rPr lang="en-US" b="1" dirty="0">
                <a:solidFill>
                  <a:srgbClr val="FF00FF"/>
                </a:solidFill>
              </a:rPr>
              <a:t>experimentally proven</a:t>
            </a:r>
            <a:r>
              <a:rPr lang="en-US" dirty="0"/>
              <a:t> in </a:t>
            </a:r>
            <a:r>
              <a:rPr lang="en-US" b="1" dirty="0">
                <a:solidFill>
                  <a:srgbClr val="FF00FF"/>
                </a:solidFill>
              </a:rPr>
              <a:t>AA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b="1" dirty="0" smtClean="0">
                <a:solidFill>
                  <a:srgbClr val="FF00FF"/>
                </a:solidFill>
              </a:rPr>
              <a:t>pA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94369" y="6644020"/>
            <a:ext cx="1949631" cy="21398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636" y="1916838"/>
            <a:ext cx="3764276" cy="3869533"/>
            <a:chOff x="-210434" y="833716"/>
            <a:chExt cx="4223377" cy="4232842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1169"/>
            <a:stretch/>
          </p:blipFill>
          <p:spPr bwMode="auto">
            <a:xfrm>
              <a:off x="102814" y="833716"/>
              <a:ext cx="2922774" cy="27629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 Box 19"/>
            <p:cNvSpPr txBox="1">
              <a:spLocks noChangeArrowheads="1"/>
            </p:cNvSpPr>
            <p:nvPr/>
          </p:nvSpPr>
          <p:spPr bwMode="auto">
            <a:xfrm>
              <a:off x="1579645" y="833716"/>
              <a:ext cx="1471180" cy="337376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>
                <a:defRPr sz="1600">
                  <a:solidFill>
                    <a:srgbClr val="0000FF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rgbClr val="0000FF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rgbClr val="0000FF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rgbClr val="0000FF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rgbClr val="0000FF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9pPr>
            </a:lstStyle>
            <a:p>
              <a:r>
                <a:rPr lang="en-US" sz="1400" b="1" dirty="0" smtClean="0">
                  <a:solidFill>
                    <a:srgbClr val="FF00FF"/>
                  </a:solidFill>
                </a:rPr>
                <a:t>PbPb</a:t>
              </a:r>
              <a:r>
                <a:rPr lang="en-US" sz="1400" b="1" dirty="0" smtClean="0"/>
                <a:t> 10-20%</a:t>
              </a:r>
              <a:endParaRPr lang="en-US" sz="1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-210434" y="833716"/>
              <a:ext cx="4223377" cy="4232842"/>
              <a:chOff x="-210434" y="833716"/>
              <a:chExt cx="4223377" cy="4232842"/>
            </a:xfrm>
          </p:grpSpPr>
          <p:sp>
            <p:nvSpPr>
              <p:cNvPr id="10" name="Text Box 16"/>
              <p:cNvSpPr txBox="1">
                <a:spLocks noChangeArrowheads="1"/>
              </p:cNvSpPr>
              <p:nvPr/>
            </p:nvSpPr>
            <p:spPr bwMode="auto">
              <a:xfrm>
                <a:off x="-210434" y="833716"/>
                <a:ext cx="1834055" cy="640383"/>
              </a:xfrm>
              <a:prstGeom prst="rect">
                <a:avLst/>
              </a:prstGeom>
              <a:solidFill>
                <a:srgbClr val="FFFF99"/>
              </a:solidFill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 lIns="92075" tIns="46038" rIns="92075" bIns="46038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</a:rPr>
                  <a:t>'Ridge'</a:t>
                </a:r>
              </a:p>
              <a:p>
                <a:r>
                  <a:rPr lang="en-US" sz="1400" b="1" u="sng" dirty="0" smtClean="0">
                    <a:solidFill>
                      <a:srgbClr val="0066FF"/>
                    </a:solidFill>
                  </a:rPr>
                  <a:t>all</a:t>
                </a:r>
                <a:r>
                  <a:rPr lang="en-US" sz="1400" b="1" dirty="0" smtClean="0">
                    <a:solidFill>
                      <a:srgbClr val="0066FF"/>
                    </a:solidFill>
                  </a:rPr>
                  <a:t> h</a:t>
                </a:r>
                <a:r>
                  <a:rPr lang="en-GB" sz="1400" baseline="30000" dirty="0" smtClean="0">
                    <a:solidFill>
                      <a:srgbClr val="0066FF"/>
                    </a:solidFill>
                  </a:rPr>
                  <a:t>±</a:t>
                </a:r>
                <a:r>
                  <a:rPr lang="en-US" sz="1400" b="1" dirty="0" smtClean="0">
                    <a:solidFill>
                      <a:srgbClr val="0066FF"/>
                    </a:solidFill>
                  </a:rPr>
                  <a:t> in </a:t>
                </a:r>
                <a:r>
                  <a:rPr lang="en-US" sz="1400" b="1" u="sng" dirty="0" smtClean="0">
                    <a:solidFill>
                      <a:srgbClr val="0066FF"/>
                    </a:solidFill>
                  </a:rPr>
                  <a:t>all</a:t>
                </a:r>
                <a:r>
                  <a:rPr lang="en-US" sz="1400" b="1" dirty="0" smtClean="0">
                    <a:solidFill>
                      <a:srgbClr val="0066FF"/>
                    </a:solidFill>
                  </a:rPr>
                  <a:t> events</a:t>
                </a:r>
              </a:p>
            </p:txBody>
          </p:sp>
          <p:cxnSp>
            <p:nvCxnSpPr>
              <p:cNvPr id="11" name="Straight Arrow Connector 10"/>
              <p:cNvCxnSpPr/>
              <p:nvPr/>
            </p:nvCxnSpPr>
            <p:spPr bwMode="auto">
              <a:xfrm>
                <a:off x="698264" y="1509351"/>
                <a:ext cx="729092" cy="604181"/>
              </a:xfrm>
              <a:prstGeom prst="straightConnector1">
                <a:avLst/>
              </a:prstGeom>
              <a:solidFill>
                <a:srgbClr val="FFFF99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738196" y="1525554"/>
                <a:ext cx="811823" cy="197685"/>
              </a:xfrm>
              <a:prstGeom prst="straightConnector1">
                <a:avLst/>
              </a:prstGeom>
              <a:solidFill>
                <a:srgbClr val="FFFF99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9" name="Straight Arrow Connector 18"/>
              <p:cNvCxnSpPr>
                <a:stCxn id="10" idx="2"/>
              </p:cNvCxnSpPr>
              <p:nvPr/>
            </p:nvCxnSpPr>
            <p:spPr bwMode="auto">
              <a:xfrm>
                <a:off x="706594" y="1474099"/>
                <a:ext cx="405633" cy="3592459"/>
              </a:xfrm>
              <a:prstGeom prst="straightConnector1">
                <a:avLst/>
              </a:prstGeom>
              <a:solidFill>
                <a:srgbClr val="FFFF99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5" name="Text Box 16"/>
              <p:cNvSpPr txBox="1">
                <a:spLocks noChangeArrowheads="1"/>
              </p:cNvSpPr>
              <p:nvPr/>
            </p:nvSpPr>
            <p:spPr bwMode="auto">
              <a:xfrm>
                <a:off x="1708954" y="3196780"/>
                <a:ext cx="2303989" cy="640383"/>
              </a:xfrm>
              <a:prstGeom prst="rect">
                <a:avLst/>
              </a:prstGeom>
              <a:solidFill>
                <a:srgbClr val="FFFF99"/>
              </a:solidFill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 lIns="92075" tIns="46038" rIns="92075" bIns="46038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</a:rPr>
                  <a:t>'Jet'</a:t>
                </a:r>
              </a:p>
              <a:p>
                <a:r>
                  <a:rPr lang="en-US" sz="1400" b="1" u="sng" dirty="0" smtClean="0">
                    <a:solidFill>
                      <a:srgbClr val="0066FF"/>
                    </a:solidFill>
                  </a:rPr>
                  <a:t>some</a:t>
                </a:r>
                <a:r>
                  <a:rPr lang="en-US" sz="1400" b="1" dirty="0" smtClean="0">
                    <a:solidFill>
                      <a:srgbClr val="0066FF"/>
                    </a:solidFill>
                  </a:rPr>
                  <a:t> h</a:t>
                </a:r>
                <a:r>
                  <a:rPr lang="en-GB" sz="1400" baseline="30000" dirty="0">
                    <a:solidFill>
                      <a:srgbClr val="0066FF"/>
                    </a:solidFill>
                  </a:rPr>
                  <a:t>±</a:t>
                </a:r>
                <a:r>
                  <a:rPr lang="en-US" sz="1400" b="1" dirty="0" smtClean="0">
                    <a:solidFill>
                      <a:srgbClr val="0066FF"/>
                    </a:solidFill>
                  </a:rPr>
                  <a:t> in </a:t>
                </a:r>
                <a:r>
                  <a:rPr lang="en-US" sz="1400" b="1" u="sng" dirty="0" smtClean="0">
                    <a:solidFill>
                      <a:srgbClr val="0066FF"/>
                    </a:solidFill>
                  </a:rPr>
                  <a:t>some</a:t>
                </a:r>
                <a:r>
                  <a:rPr lang="en-US" sz="1400" b="1" dirty="0" smtClean="0">
                    <a:solidFill>
                      <a:srgbClr val="0066FF"/>
                    </a:solidFill>
                  </a:rPr>
                  <a:t> events</a:t>
                </a:r>
              </a:p>
            </p:txBody>
          </p:sp>
        </p:grpSp>
      </p:grpSp>
      <p:cxnSp>
        <p:nvCxnSpPr>
          <p:cNvPr id="23" name="Straight Arrow Connector 22"/>
          <p:cNvCxnSpPr/>
          <p:nvPr/>
        </p:nvCxnSpPr>
        <p:spPr bwMode="auto">
          <a:xfrm flipH="1" flipV="1">
            <a:off x="1835698" y="2708920"/>
            <a:ext cx="576064" cy="1584176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H="1">
            <a:off x="1475659" y="4725144"/>
            <a:ext cx="576064" cy="792088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1547664" y="4725144"/>
            <a:ext cx="432048" cy="216024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3322" name="Picture 8" descr="https://atlas.web.cern.ch/Atlas/GROUPS/PHYSICS/PAPERS/HION-2012-10/fig_1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01"/>
          <a:stretch/>
        </p:blipFill>
        <p:spPr bwMode="auto">
          <a:xfrm>
            <a:off x="6458066" y="1484784"/>
            <a:ext cx="2699792" cy="30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6887319" y="4941168"/>
            <a:ext cx="2172454" cy="147732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AA definitely coll.</a:t>
            </a:r>
          </a:p>
          <a:p>
            <a:r>
              <a:rPr lang="en-US" dirty="0" smtClean="0"/>
              <a:t>pA practically certain</a:t>
            </a:r>
          </a:p>
          <a:p>
            <a:r>
              <a:rPr lang="en-US" u="sng" dirty="0" smtClean="0"/>
              <a:t>Teaser:</a:t>
            </a:r>
          </a:p>
          <a:p>
            <a:r>
              <a:rPr lang="en-US" dirty="0" smtClean="0"/>
              <a:t>are jets in </a:t>
            </a:r>
            <a:r>
              <a:rPr lang="en-US" dirty="0" err="1" smtClean="0"/>
              <a:t>e+e</a:t>
            </a:r>
            <a:r>
              <a:rPr lang="en-US" dirty="0" smtClean="0"/>
              <a:t>- </a:t>
            </a:r>
          </a:p>
          <a:p>
            <a:r>
              <a:rPr lang="en-US" dirty="0" smtClean="0"/>
              <a:t>'weakly collective' ?</a:t>
            </a:r>
            <a:endParaRPr lang="en-GB" dirty="0"/>
          </a:p>
        </p:txBody>
      </p:sp>
      <p:sp>
        <p:nvSpPr>
          <p:cNvPr id="47" name="Text Box 5"/>
          <p:cNvSpPr txBox="1">
            <a:spLocks noChangeArrowheads="1"/>
          </p:cNvSpPr>
          <p:nvPr/>
        </p:nvSpPr>
        <p:spPr bwMode="auto">
          <a:xfrm>
            <a:off x="3995938" y="4365104"/>
            <a:ext cx="3384376" cy="342274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</a:pPr>
            <a:r>
              <a:rPr lang="en-US" b="1" dirty="0">
                <a:solidFill>
                  <a:srgbClr val="FF0000"/>
                </a:solidFill>
                <a:latin typeface="+mn-lt"/>
              </a:rPr>
              <a:t>v</a:t>
            </a:r>
            <a:r>
              <a:rPr lang="en-US" b="1" baseline="-25000" dirty="0">
                <a:solidFill>
                  <a:srgbClr val="FF0000"/>
                </a:solidFill>
                <a:latin typeface="+mn-lt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{2}&lt; </a:t>
            </a:r>
            <a:r>
              <a:rPr lang="en-US" b="1" dirty="0">
                <a:solidFill>
                  <a:srgbClr val="0066FF"/>
                </a:solidFill>
                <a:latin typeface="+mn-lt"/>
              </a:rPr>
              <a:t>v</a:t>
            </a:r>
            <a:r>
              <a:rPr lang="en-US" b="1" baseline="-25000" dirty="0">
                <a:solidFill>
                  <a:srgbClr val="0066FF"/>
                </a:solidFill>
                <a:latin typeface="+mn-lt"/>
              </a:rPr>
              <a:t>2</a:t>
            </a:r>
            <a:r>
              <a:rPr lang="en-US" b="1" dirty="0">
                <a:solidFill>
                  <a:srgbClr val="0066FF"/>
                </a:solidFill>
                <a:latin typeface="+mn-lt"/>
              </a:rPr>
              <a:t>{4}</a:t>
            </a:r>
            <a:r>
              <a:rPr lang="en-GB" b="1" dirty="0">
                <a:solidFill>
                  <a:srgbClr val="0066FF"/>
                </a:solidFill>
                <a:latin typeface="+mn-lt"/>
              </a:rPr>
              <a:t>≈</a:t>
            </a:r>
            <a:r>
              <a:rPr lang="en-US" b="1" dirty="0">
                <a:solidFill>
                  <a:srgbClr val="0066FF"/>
                </a:solidFill>
                <a:latin typeface="+mn-lt"/>
              </a:rPr>
              <a:t>v</a:t>
            </a:r>
            <a:r>
              <a:rPr lang="en-US" b="1" baseline="-25000" dirty="0">
                <a:solidFill>
                  <a:srgbClr val="0066FF"/>
                </a:solidFill>
                <a:latin typeface="+mn-lt"/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{6}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≈ … ≈v</a:t>
            </a:r>
            <a:r>
              <a:rPr lang="en-GB" b="1" baseline="-25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{∞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}</a:t>
            </a:r>
            <a:endParaRPr lang="en-GB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7668344" y="1142509"/>
            <a:ext cx="1296144" cy="342274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EbE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P(v</a:t>
            </a:r>
            <a:r>
              <a:rPr lang="en-US" b="1" baseline="-25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)</a:t>
            </a:r>
            <a:endParaRPr lang="en-GB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735246" y="4725145"/>
            <a:ext cx="4062581" cy="2132856"/>
            <a:chOff x="2735245" y="4725145"/>
            <a:chExt cx="4062581" cy="2132856"/>
          </a:xfrm>
        </p:grpSpPr>
        <p:pic>
          <p:nvPicPr>
            <p:cNvPr id="13318" name="Picture 6" descr="https://twiki.cern.ch/twiki/pub/CMSPublic/PhysicsResultsHIN14006/final_v2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5245" y="4725145"/>
              <a:ext cx="4062581" cy="21328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Straight Arrow Connector 16"/>
            <p:cNvCxnSpPr/>
            <p:nvPr/>
          </p:nvCxnSpPr>
          <p:spPr bwMode="auto">
            <a:xfrm>
              <a:off x="6084168" y="5517232"/>
              <a:ext cx="0" cy="288032"/>
            </a:xfrm>
            <a:prstGeom prst="straightConnector1">
              <a:avLst/>
            </a:prstGeom>
            <a:solidFill>
              <a:srgbClr val="FFFF99"/>
            </a:solidFill>
            <a:ln w="28575" cap="flat" cmpd="sng" algn="ctr">
              <a:solidFill>
                <a:srgbClr val="FF00FF"/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8055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27" name="Rectangle 19"/>
          <p:cNvSpPr>
            <a:spLocks noGrp="1" noChangeArrowheads="1"/>
          </p:cNvSpPr>
          <p:nvPr>
            <p:ph type="title"/>
          </p:nvPr>
        </p:nvSpPr>
        <p:spPr>
          <a:xfrm>
            <a:off x="107504" y="0"/>
            <a:ext cx="8651306" cy="692696"/>
          </a:xfrm>
          <a:solidFill>
            <a:srgbClr val="F4FF5F"/>
          </a:solidFill>
          <a:ln w="57150">
            <a:solidFill>
              <a:schemeClr val="tx1"/>
            </a:solidFill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Natures challenge to HI physics</a:t>
            </a:r>
            <a:endParaRPr lang="en-US" sz="18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9B4DE-2EAC-4EF7-AFF0-93F89476A457}" type="slidenum">
              <a:rPr lang="en-US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7086600" y="6646873"/>
            <a:ext cx="2057400" cy="2111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900" dirty="0" smtClean="0">
                <a:solidFill>
                  <a:srgbClr val="919191"/>
                </a:solidFill>
                <a:latin typeface="Arial" charset="0"/>
              </a:rPr>
              <a:t>2015 QM Koyasan</a:t>
            </a:r>
            <a:endParaRPr lang="en-US" sz="900" dirty="0">
              <a:solidFill>
                <a:srgbClr val="919191"/>
              </a:solidFill>
              <a:latin typeface="Arial" charset="0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07504" y="4783959"/>
            <a:ext cx="9036496" cy="1977340"/>
          </a:xfrm>
          <a:prstGeom prst="rect">
            <a:avLst/>
          </a:prstGeom>
          <a:solidFill>
            <a:schemeClr val="bg1">
              <a:alpha val="8196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Char char="l"/>
              <a:tabLst>
                <a:tab pos="1614488" algn="l"/>
              </a:tabLst>
              <a:defRPr/>
            </a:pPr>
            <a:r>
              <a:rPr lang="en-US" sz="2800" b="1" kern="0" dirty="0" smtClean="0">
                <a:solidFill>
                  <a:srgbClr val="0000FF"/>
                </a:solidFill>
                <a:latin typeface="Arial"/>
              </a:rPr>
              <a:t>&gt; 2013: central pA ~ peripheral AA</a:t>
            </a:r>
          </a:p>
          <a:p>
            <a:pPr algn="l" eaLnBrk="1" hangingPunct="1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tabLst>
                <a:tab pos="1614488" algn="l"/>
              </a:tabLst>
              <a:defRPr/>
            </a:pPr>
            <a:r>
              <a:rPr lang="en-US" b="1" kern="0" dirty="0" smtClean="0">
                <a:solidFill>
                  <a:srgbClr val="0000FF"/>
                </a:solidFill>
                <a:latin typeface="+mn-lt"/>
              </a:rPr>
              <a:t>     </a:t>
            </a:r>
            <a:r>
              <a:rPr lang="en-US" kern="0" dirty="0" smtClean="0">
                <a:latin typeface="+mn-lt"/>
              </a:rPr>
              <a:t>(largely) accepted &amp; assimilated : small droplet of sQGP (-like) stuff</a:t>
            </a:r>
          </a:p>
          <a:p>
            <a:pPr algn="l" eaLnBrk="1" hangingPunct="1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tabLst>
                <a:tab pos="1614488" algn="l"/>
              </a:tabLst>
              <a:defRPr/>
            </a:pPr>
            <a:r>
              <a:rPr lang="en-US" kern="0" dirty="0" smtClean="0">
                <a:latin typeface="+mn-lt"/>
              </a:rPr>
              <a:t>      conformal invariance, hydro &amp; </a:t>
            </a:r>
            <a:r>
              <a:rPr lang="en-US" kern="0" dirty="0" err="1" smtClean="0">
                <a:latin typeface="+mn-lt"/>
              </a:rPr>
              <a:t>thermo</a:t>
            </a:r>
            <a:r>
              <a:rPr lang="en-US" kern="0" dirty="0" smtClean="0">
                <a:latin typeface="+mn-lt"/>
              </a:rPr>
              <a:t> ‘at its limits’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Char char="l"/>
              <a:tabLst>
                <a:tab pos="1614488" algn="l"/>
              </a:tabLst>
              <a:defRPr/>
            </a:pPr>
            <a:r>
              <a:rPr lang="en-US" sz="2800" b="1" kern="0" dirty="0" smtClean="0">
                <a:solidFill>
                  <a:srgbClr val="0000FF"/>
                </a:solidFill>
                <a:latin typeface="Arial"/>
              </a:rPr>
              <a:t>&gt; </a:t>
            </a:r>
            <a:r>
              <a:rPr lang="en-US" sz="2800" b="1" kern="0" dirty="0" smtClean="0">
                <a:solidFill>
                  <a:srgbClr val="0000FF"/>
                </a:solidFill>
                <a:latin typeface="Arial"/>
              </a:rPr>
              <a:t>QM 2015</a:t>
            </a:r>
            <a:r>
              <a:rPr lang="en-US" sz="2800" b="1" kern="0" dirty="0" smtClean="0">
                <a:solidFill>
                  <a:srgbClr val="0000FF"/>
                </a:solidFill>
                <a:latin typeface="Arial"/>
              </a:rPr>
              <a:t>: no end in sight ? </a:t>
            </a:r>
          </a:p>
          <a:p>
            <a:pPr algn="l" eaLnBrk="1" hangingPunct="1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tabLst>
                <a:tab pos="1614488" algn="l"/>
              </a:tabLst>
              <a:defRPr/>
            </a:pPr>
            <a:r>
              <a:rPr lang="en-US" b="1" kern="0" dirty="0" smtClean="0">
                <a:latin typeface="Arial"/>
              </a:rPr>
              <a:t>     </a:t>
            </a:r>
            <a:r>
              <a:rPr lang="en-US" b="1" kern="0" dirty="0" err="1" smtClean="0">
                <a:latin typeface="Arial"/>
              </a:rPr>
              <a:t>Thermo</a:t>
            </a:r>
            <a:r>
              <a:rPr lang="en-US" b="1" kern="0" dirty="0" smtClean="0">
                <a:latin typeface="Arial"/>
              </a:rPr>
              <a:t> &amp; hydro in </a:t>
            </a:r>
            <a:r>
              <a:rPr lang="en-US" b="1" kern="0" dirty="0" err="1" smtClean="0">
                <a:latin typeface="Arial"/>
              </a:rPr>
              <a:t>MinBias</a:t>
            </a:r>
            <a:r>
              <a:rPr lang="en-US" b="1" kern="0" dirty="0" smtClean="0">
                <a:latin typeface="Arial"/>
              </a:rPr>
              <a:t> pp ??</a:t>
            </a:r>
            <a:endParaRPr lang="en-US" b="1" kern="0" dirty="0">
              <a:latin typeface="Arial"/>
            </a:endParaRPr>
          </a:p>
        </p:txBody>
      </p:sp>
      <p:pic>
        <p:nvPicPr>
          <p:cNvPr id="1026" name="Picture 2" descr="https://mediastream.cern.ch/MediaArchive/Photo/Public/2010/1003053/1003053_27/1003053_27-A5-at-72-dp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2" t="9426" r="17350" b="7018"/>
          <a:stretch/>
        </p:blipFill>
        <p:spPr bwMode="auto">
          <a:xfrm>
            <a:off x="111550" y="1009272"/>
            <a:ext cx="3995038" cy="335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1011251_01-A4-at-144-dpi"/>
          <p:cNvPicPr>
            <a:picLocks noChangeAspect="1" noChangeArrowheads="1"/>
          </p:cNvPicPr>
          <p:nvPr/>
        </p:nvPicPr>
        <p:blipFill rotWithShape="1">
          <a:blip r:embed="rId4" cstate="screen">
            <a:lum bright="30000" contrast="24000"/>
          </a:blip>
          <a:srcRect l="13387" t="16107" r="18889" b="4690"/>
          <a:stretch/>
        </p:blipFill>
        <p:spPr bwMode="auto">
          <a:xfrm>
            <a:off x="4932040" y="1006546"/>
            <a:ext cx="3970786" cy="341672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099572" y="2112878"/>
            <a:ext cx="667170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?</a:t>
            </a:r>
          </a:p>
          <a:p>
            <a:r>
              <a:rPr lang="en-US" sz="6600" b="1" dirty="0" smtClean="0"/>
              <a:t>=</a:t>
            </a:r>
            <a:endParaRPr lang="en-US" sz="6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3934144"/>
            <a:ext cx="1942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7 TeV pp Min Bias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7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551" y="101725"/>
            <a:ext cx="7343357" cy="480774"/>
          </a:xfrm>
        </p:spPr>
        <p:txBody>
          <a:bodyPr/>
          <a:lstStyle/>
          <a:p>
            <a:r>
              <a:rPr lang="en-US" sz="2800" dirty="0" smtClean="0"/>
              <a:t>Continuous &amp; smooth down to dN/dy ~ 0 !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2015 QM Koyasan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548" y="705832"/>
            <a:ext cx="4055324" cy="32951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4142" t="5523" r="9137" b="1575"/>
          <a:stretch/>
        </p:blipFill>
        <p:spPr>
          <a:xfrm>
            <a:off x="3484287" y="4095937"/>
            <a:ext cx="2843754" cy="273372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516216" y="3870418"/>
            <a:ext cx="2627784" cy="3008602"/>
            <a:chOff x="5922256" y="3190382"/>
            <a:chExt cx="3221744" cy="3688638"/>
          </a:xfrm>
        </p:grpSpPr>
        <p:grpSp>
          <p:nvGrpSpPr>
            <p:cNvPr id="18" name="Group 17"/>
            <p:cNvGrpSpPr/>
            <p:nvPr/>
          </p:nvGrpSpPr>
          <p:grpSpPr>
            <a:xfrm>
              <a:off x="5922256" y="3190382"/>
              <a:ext cx="3212596" cy="3688638"/>
              <a:chOff x="5922256" y="3190382"/>
              <a:chExt cx="3212596" cy="3688638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5922256" y="3190382"/>
                <a:ext cx="3212596" cy="3688638"/>
                <a:chOff x="2843809" y="1196752"/>
                <a:chExt cx="4292716" cy="3688638"/>
              </a:xfrm>
            </p:grpSpPr>
            <p:pic>
              <p:nvPicPr>
                <p:cNvPr id="22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1" r="909" b="48954"/>
                <a:stretch/>
              </p:blipFill>
              <p:spPr bwMode="auto">
                <a:xfrm>
                  <a:off x="2843809" y="1196752"/>
                  <a:ext cx="4292716" cy="32386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0499" r="1152"/>
                <a:stretch/>
              </p:blipFill>
              <p:spPr bwMode="auto">
                <a:xfrm>
                  <a:off x="2843809" y="4282586"/>
                  <a:ext cx="4282206" cy="6028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1" name="Text Box 5"/>
              <p:cNvSpPr txBox="1">
                <a:spLocks noChangeArrowheads="1"/>
              </p:cNvSpPr>
              <p:nvPr/>
            </p:nvSpPr>
            <p:spPr bwMode="auto">
              <a:xfrm>
                <a:off x="6444205" y="4365104"/>
                <a:ext cx="1504056" cy="589444"/>
              </a:xfrm>
              <a:prstGeom prst="rect">
                <a:avLst/>
              </a:prstGeom>
              <a:solidFill>
                <a:srgbClr val="CCFFFF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</a:pPr>
                <a:r>
                  <a:rPr lang="en-US" sz="1200" b="1" dirty="0" smtClean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HBT</a:t>
                </a:r>
              </a:p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</a:pPr>
                <a:r>
                  <a:rPr lang="en-US" sz="1200" dirty="0" err="1" smtClean="0">
                    <a:latin typeface="+mn-lt"/>
                  </a:rPr>
                  <a:t>k</a:t>
                </a:r>
                <a:r>
                  <a:rPr lang="en-US" sz="1200" baseline="-25000" dirty="0" err="1" smtClean="0">
                    <a:latin typeface="+mn-lt"/>
                  </a:rPr>
                  <a:t>T</a:t>
                </a:r>
                <a:r>
                  <a:rPr lang="en-US" sz="1200" baseline="-25000" dirty="0" smtClean="0">
                    <a:latin typeface="+mn-lt"/>
                  </a:rPr>
                  <a:t> </a:t>
                </a:r>
                <a:r>
                  <a:rPr lang="en-US" sz="1200" dirty="0" smtClean="0">
                    <a:latin typeface="+mn-lt"/>
                  </a:rPr>
                  <a:t>dependence</a:t>
                </a:r>
                <a:endParaRPr lang="en-GB" sz="1200" baseline="-25000" dirty="0">
                  <a:latin typeface="+mn-lt"/>
                </a:endParaRPr>
              </a:p>
            </p:txBody>
          </p:sp>
        </p:grpSp>
        <p:sp>
          <p:nvSpPr>
            <p:cNvPr id="19" name="Oval 18"/>
            <p:cNvSpPr/>
            <p:nvPr/>
          </p:nvSpPr>
          <p:spPr bwMode="auto">
            <a:xfrm>
              <a:off x="8172400" y="5517232"/>
              <a:ext cx="971600" cy="432048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</a:pPr>
              <a:endParaRPr kumimoji="0" lang="en-GB" sz="18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336554" y="3740146"/>
            <a:ext cx="3366656" cy="342274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Charge Balance Functions</a:t>
            </a:r>
            <a:endParaRPr lang="en-GB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5699" y="3858313"/>
            <a:ext cx="3443740" cy="2871916"/>
            <a:chOff x="65699" y="3858313"/>
            <a:chExt cx="3443740" cy="287191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699" y="4165210"/>
              <a:ext cx="3443740" cy="2565019"/>
            </a:xfrm>
            <a:prstGeom prst="rect">
              <a:avLst/>
            </a:prstGeom>
          </p:spPr>
        </p:pic>
        <p:sp>
          <p:nvSpPr>
            <p:cNvPr id="25" name="Text Box 5"/>
            <p:cNvSpPr txBox="1">
              <a:spLocks noChangeArrowheads="1"/>
            </p:cNvSpPr>
            <p:nvPr/>
          </p:nvSpPr>
          <p:spPr bwMode="auto">
            <a:xfrm>
              <a:off x="765704" y="3858313"/>
              <a:ext cx="2284000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‘</a:t>
              </a:r>
              <a:r>
                <a:rPr lang="en-US" b="1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Hadrochemistry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’</a:t>
              </a:r>
              <a:endParaRPr lang="en-GB" b="1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7504" y="836712"/>
            <a:ext cx="3890721" cy="2952328"/>
            <a:chOff x="107504" y="836712"/>
            <a:chExt cx="3890721" cy="2952328"/>
          </a:xfrm>
        </p:grpSpPr>
        <p:grpSp>
          <p:nvGrpSpPr>
            <p:cNvPr id="10" name="Group 9"/>
            <p:cNvGrpSpPr/>
            <p:nvPr/>
          </p:nvGrpSpPr>
          <p:grpSpPr>
            <a:xfrm>
              <a:off x="107504" y="836712"/>
              <a:ext cx="3890721" cy="2952328"/>
              <a:chOff x="33207" y="908720"/>
              <a:chExt cx="5252543" cy="367240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207" y="908720"/>
                <a:ext cx="5252543" cy="3672408"/>
              </a:xfrm>
              <a:prstGeom prst="rect">
                <a:avLst/>
              </a:prstGeom>
            </p:spPr>
          </p:pic>
          <p:cxnSp>
            <p:nvCxnSpPr>
              <p:cNvPr id="8" name="Straight Arrow Connector 7"/>
              <p:cNvCxnSpPr/>
              <p:nvPr/>
            </p:nvCxnSpPr>
            <p:spPr bwMode="auto">
              <a:xfrm flipV="1">
                <a:off x="1043608" y="2348880"/>
                <a:ext cx="0" cy="1224136"/>
              </a:xfrm>
              <a:prstGeom prst="straightConnector1">
                <a:avLst/>
              </a:prstGeom>
              <a:solidFill>
                <a:srgbClr val="FFFF99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9" name="TextBox 8"/>
              <p:cNvSpPr txBox="1"/>
              <p:nvPr/>
            </p:nvSpPr>
            <p:spPr>
              <a:xfrm>
                <a:off x="899592" y="3514297"/>
                <a:ext cx="18646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MinBias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</a:t>
                </a:r>
                <a:r>
                  <a:rPr lang="en-US" baseline="-25000" dirty="0" err="1" smtClean="0"/>
                  <a:t>rec</a:t>
                </a:r>
                <a:r>
                  <a:rPr lang="en-US" dirty="0" smtClean="0"/>
                  <a:t> ~ 15</a:t>
                </a:r>
                <a:endParaRPr lang="en-US" dirty="0"/>
              </a:p>
            </p:txBody>
          </p:sp>
        </p:grpSp>
        <p:sp>
          <p:nvSpPr>
            <p:cNvPr id="26" name="Text Box 5"/>
            <p:cNvSpPr txBox="1">
              <a:spLocks noChangeArrowheads="1"/>
            </p:cNvSpPr>
            <p:nvPr/>
          </p:nvSpPr>
          <p:spPr bwMode="auto">
            <a:xfrm>
              <a:off x="1073370" y="2062207"/>
              <a:ext cx="1668667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‘Elliptic flow’</a:t>
              </a:r>
              <a:endParaRPr lang="en-GB" b="1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5580112" y="2209143"/>
            <a:ext cx="1617263" cy="342274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‘Radial flow’</a:t>
            </a:r>
            <a:endParaRPr lang="en-GB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82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044" y="46326"/>
            <a:ext cx="7008330" cy="591573"/>
          </a:xfrm>
        </p:spPr>
        <p:txBody>
          <a:bodyPr/>
          <a:lstStyle/>
          <a:p>
            <a:r>
              <a:rPr lang="en-US" dirty="0" smtClean="0"/>
              <a:t>Need to know what to look for..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141C9E1-BDC2-4823-A7A9-8C95C7C43A4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6" name="Picture 2" descr="https://atlas.web.cern.ch/Atlas/GROUPS/PHYSICS/PAPERS/HION-2015-09/figaux_06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33794"/>
            <a:ext cx="355497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tlas.web.cern.ch/Atlas/GROUPS/PHYSICS/PAPERS/HION-2015-09/.thumb_figaux_02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275" y="833794"/>
            <a:ext cx="2979771" cy="211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tlas.web.cern.ch/Atlas/GROUPS/PHYSICS/PAPERS/HION-2015-09/.thumb_figaux_02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854" y="688678"/>
            <a:ext cx="2946146" cy="208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tlas.web.cern.ch/Atlas/GROUPS/PHYSICS/PAPERS/HION-2015-09/figaux_1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51" y="3549969"/>
            <a:ext cx="8679375" cy="309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52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2183" y="46326"/>
            <a:ext cx="4732065" cy="591573"/>
          </a:xfrm>
        </p:spPr>
        <p:txBody>
          <a:bodyPr/>
          <a:lstStyle/>
          <a:p>
            <a:r>
              <a:rPr lang="en-US" dirty="0" smtClean="0"/>
              <a:t>‘Continuum Physics’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ontinuity/similarity between large/dense &amp; small/dilute systems</a:t>
            </a:r>
          </a:p>
          <a:p>
            <a:pPr lvl="1"/>
            <a:r>
              <a:rPr lang="en-US" b="1" u="sng" dirty="0" smtClean="0">
                <a:solidFill>
                  <a:srgbClr val="FF0000"/>
                </a:solidFill>
              </a:rPr>
              <a:t>‘so-so’: </a:t>
            </a:r>
            <a:r>
              <a:rPr lang="en-US" dirty="0" smtClean="0"/>
              <a:t>different physics (e.g. IS &lt;-&gt; FS) happens to have same phenomenology</a:t>
            </a:r>
          </a:p>
          <a:p>
            <a:pPr lvl="2"/>
            <a:r>
              <a:rPr lang="en-US" dirty="0" smtClean="0"/>
              <a:t>different physics for different observables (CR -&gt; radial flow, CGC -&gt; elliptic fl.) ?</a:t>
            </a:r>
          </a:p>
          <a:p>
            <a:pPr lvl="1"/>
            <a:r>
              <a:rPr lang="en-US" b="1" u="sng" dirty="0" smtClean="0">
                <a:solidFill>
                  <a:srgbClr val="FF0000"/>
                </a:solidFill>
              </a:rPr>
              <a:t>‘</a:t>
            </a:r>
            <a:r>
              <a:rPr lang="en-US" b="1" u="sng" dirty="0" err="1" smtClean="0">
                <a:solidFill>
                  <a:srgbClr val="FF0000"/>
                </a:solidFill>
              </a:rPr>
              <a:t>RiaR</a:t>
            </a:r>
            <a:r>
              <a:rPr lang="en-US" b="1" u="sng" dirty="0" smtClean="0">
                <a:solidFill>
                  <a:srgbClr val="FF0000"/>
                </a:solidFill>
              </a:rPr>
              <a:t>’: </a:t>
            </a:r>
            <a:r>
              <a:rPr lang="en-US" dirty="0" smtClean="0"/>
              <a:t>same underlying  strong interaction dynamics for all systems/observables</a:t>
            </a:r>
          </a:p>
          <a:p>
            <a:pPr lvl="2"/>
            <a:r>
              <a:rPr lang="en-US" dirty="0" smtClean="0"/>
              <a:t>most economic, should be tried unless/until shown to be insufficient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2015 QM Koyasan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614" t="13342" r="4077" b="4704"/>
          <a:stretch/>
        </p:blipFill>
        <p:spPr>
          <a:xfrm>
            <a:off x="22109" y="2420888"/>
            <a:ext cx="4300938" cy="2889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919" t="3940" r="14856"/>
          <a:stretch/>
        </p:blipFill>
        <p:spPr>
          <a:xfrm>
            <a:off x="2109537" y="4003959"/>
            <a:ext cx="1944216" cy="67440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34361" t="54737" r="41691"/>
          <a:stretch/>
        </p:blipFill>
        <p:spPr>
          <a:xfrm>
            <a:off x="214961" y="5018323"/>
            <a:ext cx="1584176" cy="7857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33357" r="33269" b="64631"/>
          <a:stretch/>
        </p:blipFill>
        <p:spPr>
          <a:xfrm>
            <a:off x="179512" y="6041205"/>
            <a:ext cx="2902133" cy="5604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774629" y="5199154"/>
            <a:ext cx="1595310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600" b="1" dirty="0" err="1" smtClean="0"/>
              <a:t>pp:pA:AA</a:t>
            </a:r>
            <a:endParaRPr lang="en-US" sz="1600" b="1" dirty="0" smtClean="0"/>
          </a:p>
          <a:p>
            <a:r>
              <a:rPr lang="en-US" sz="1600" dirty="0"/>
              <a:t>dN/dy</a:t>
            </a:r>
            <a:r>
              <a:rPr lang="en-US" sz="1600" dirty="0" smtClean="0"/>
              <a:t>= </a:t>
            </a:r>
            <a:r>
              <a:rPr lang="en-US" sz="1600" dirty="0" smtClean="0">
                <a:solidFill>
                  <a:srgbClr val="FF0000"/>
                </a:solidFill>
              </a:rPr>
              <a:t>1:10:100</a:t>
            </a:r>
          </a:p>
          <a:p>
            <a:r>
              <a:rPr lang="en-US" sz="1600" dirty="0" smtClean="0"/>
              <a:t>dN/dy</a:t>
            </a:r>
            <a:r>
              <a:rPr lang="en-US" sz="1600" baseline="30000" dirty="0" smtClean="0"/>
              <a:t>1/3</a:t>
            </a:r>
            <a:r>
              <a:rPr lang="en-US" sz="1600" dirty="0" smtClean="0"/>
              <a:t>= </a:t>
            </a:r>
            <a:r>
              <a:rPr lang="en-US" sz="1600" dirty="0" smtClean="0">
                <a:solidFill>
                  <a:srgbClr val="FF0000"/>
                </a:solidFill>
              </a:rPr>
              <a:t>1:2:5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240" y="6574935"/>
            <a:ext cx="2647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D. </a:t>
            </a:r>
            <a:r>
              <a:rPr lang="en-US" sz="1200" dirty="0" err="1" smtClean="0"/>
              <a:t>Teany</a:t>
            </a:r>
            <a:r>
              <a:rPr lang="en-US" sz="1200" dirty="0" smtClean="0"/>
              <a:t> http</a:t>
            </a:r>
            <a:r>
              <a:rPr lang="en-US" sz="1200" dirty="0"/>
              <a:t>://arxiv.org/abs/1312.6770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446" y="5784853"/>
            <a:ext cx="22268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JYO: http</a:t>
            </a:r>
            <a:r>
              <a:rPr lang="en-US" sz="1100" dirty="0"/>
              <a:t>://arxiv.org/abs/1106.4356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739" y="2385993"/>
            <a:ext cx="3889568" cy="26642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277048" y="4992229"/>
            <a:ext cx="49786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0000FF"/>
                </a:solidFill>
              </a:rPr>
              <a:t>S-Canonical: physics the same, volume different</a:t>
            </a:r>
          </a:p>
          <a:p>
            <a:r>
              <a:rPr lang="en-US" dirty="0" smtClean="0"/>
              <a:t>What exactly IS the (microscopic) physics ?</a:t>
            </a:r>
          </a:p>
          <a:p>
            <a:r>
              <a:rPr lang="en-US" dirty="0" smtClean="0"/>
              <a:t>Phase Space or Dynamics ?? </a:t>
            </a:r>
            <a:r>
              <a:rPr lang="en-US" b="1" dirty="0">
                <a:solidFill>
                  <a:srgbClr val="FF0000"/>
                </a:solidFill>
              </a:rPr>
              <a:t>(1601.01454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 smtClean="0"/>
              <a:t>Hadronic or Partonic ??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en-US" b="1" dirty="0" smtClean="0">
                <a:solidFill>
                  <a:srgbClr val="FF0000"/>
                </a:solidFill>
                <a:latin typeface="Symbol" panose="05050102010706020507" pitchFamily="18" charset="2"/>
              </a:rPr>
              <a:t>f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 smtClean="0"/>
              <a:t>What connection, if any, between </a:t>
            </a:r>
            <a:r>
              <a:rPr lang="en-US" dirty="0" err="1" smtClean="0"/>
              <a:t>thermo</a:t>
            </a:r>
            <a:r>
              <a:rPr lang="en-US" dirty="0" smtClean="0"/>
              <a:t> &amp; hydro 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4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16" y="46321"/>
            <a:ext cx="8213787" cy="591573"/>
          </a:xfrm>
        </p:spPr>
        <p:txBody>
          <a:bodyPr/>
          <a:lstStyle/>
          <a:p>
            <a:r>
              <a:rPr lang="en-US" dirty="0" smtClean="0"/>
              <a:t>The unreasonable success of AMPT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24</a:t>
            </a:fld>
            <a:endParaRPr lang="en-US" altLang="en-US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23528" y="1114375"/>
            <a:ext cx="3783434" cy="4603842"/>
            <a:chOff x="323528" y="1114375"/>
            <a:chExt cx="3783434" cy="460384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528" y="1114375"/>
              <a:ext cx="3783434" cy="4603842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011069" y="1844824"/>
              <a:ext cx="120417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nucl-th</a:t>
              </a:r>
              <a:r>
                <a:rPr lang="en-US" sz="1200" dirty="0" smtClean="0"/>
                <a:t>/0312124</a:t>
              </a:r>
              <a:endParaRPr lang="en-US" sz="1200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46827"/>
          <a:stretch/>
        </p:blipFill>
        <p:spPr>
          <a:xfrm>
            <a:off x="107504" y="709910"/>
            <a:ext cx="4648200" cy="4406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152" y="709910"/>
            <a:ext cx="2870850" cy="45032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4814" y="5165086"/>
            <a:ext cx="3110855" cy="17227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7704" y="5793716"/>
            <a:ext cx="3543812" cy="9612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93180" y="2543078"/>
            <a:ext cx="5278048" cy="923330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AMPT in 2003 had correct higher harmonics (v</a:t>
            </a:r>
            <a:r>
              <a:rPr lang="en-US" baseline="-25000" dirty="0" smtClean="0"/>
              <a:t>3</a:t>
            </a:r>
            <a:r>
              <a:rPr lang="en-US" dirty="0" smtClean="0"/>
              <a:t>, v</a:t>
            </a:r>
            <a:r>
              <a:rPr lang="en-US" baseline="-25000" dirty="0" smtClean="0"/>
              <a:t>4</a:t>
            </a:r>
            <a:r>
              <a:rPr lang="en-US" dirty="0" smtClean="0"/>
              <a:t>, ..)</a:t>
            </a:r>
          </a:p>
          <a:p>
            <a:r>
              <a:rPr lang="en-US" dirty="0" smtClean="0"/>
              <a:t>i.e. initial state fluctuations and nonlinear hydro,</a:t>
            </a:r>
          </a:p>
          <a:p>
            <a:r>
              <a:rPr lang="en-US" dirty="0"/>
              <a:t>a</a:t>
            </a:r>
            <a:r>
              <a:rPr lang="en-US" dirty="0" smtClean="0"/>
              <a:t>nd nobody noticed 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96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8067" y="46321"/>
            <a:ext cx="5700279" cy="591573"/>
          </a:xfrm>
        </p:spPr>
        <p:txBody>
          <a:bodyPr/>
          <a:lstStyle/>
          <a:p>
            <a:r>
              <a:rPr lang="en-US" dirty="0" smtClean="0"/>
              <a:t>Almost as good as hydro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25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74431"/>
            <a:ext cx="2987600" cy="568356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021" y="805099"/>
            <a:ext cx="2973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http://arxiv.org/abs/1210.0512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788024" y="667638"/>
            <a:ext cx="3744417" cy="4797407"/>
            <a:chOff x="3832600" y="1206930"/>
            <a:chExt cx="3744417" cy="479740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4719" t="4785" r="5482"/>
            <a:stretch/>
          </p:blipFill>
          <p:spPr>
            <a:xfrm>
              <a:off x="3832600" y="1206930"/>
              <a:ext cx="3744417" cy="4797407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940152" y="2204864"/>
              <a:ext cx="12811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1508.03306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8701" y="5497967"/>
            <a:ext cx="3813750" cy="1218375"/>
          </a:xfrm>
          <a:prstGeom prst="rect">
            <a:avLst/>
          </a:prstGeom>
        </p:spPr>
      </p:pic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2651927" y="1129956"/>
            <a:ext cx="710131" cy="308419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9pPr>
          </a:lstStyle>
          <a:p>
            <a:r>
              <a:rPr lang="en-US" sz="1400" b="1" dirty="0" smtClean="0"/>
              <a:t>LO: v</a:t>
            </a:r>
            <a:r>
              <a:rPr lang="en-US" sz="1400" b="1" baseline="-25000" dirty="0" smtClean="0"/>
              <a:t>2</a:t>
            </a:r>
            <a:endParaRPr lang="en-US" sz="1400" b="1" baseline="-25000" dirty="0"/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625684" y="575505"/>
            <a:ext cx="3476849" cy="308419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9pPr>
          </a:lstStyle>
          <a:p>
            <a:r>
              <a:rPr lang="en-US" sz="1400" b="1" dirty="0" smtClean="0"/>
              <a:t>NNLO: mode mixing in EP correlations</a:t>
            </a:r>
            <a:endParaRPr lang="en-US" sz="1400" b="1" baseline="-25000" dirty="0"/>
          </a:p>
        </p:txBody>
      </p:sp>
    </p:spTree>
    <p:extLst>
      <p:ext uri="{BB962C8B-B14F-4D97-AF65-F5344CB8AC3E}">
        <p14:creationId xmlns:p14="http://schemas.microsoft.com/office/powerpoint/2010/main" val="274968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569" y="46321"/>
            <a:ext cx="7085274" cy="591573"/>
          </a:xfrm>
        </p:spPr>
        <p:txBody>
          <a:bodyPr/>
          <a:lstStyle/>
          <a:p>
            <a:r>
              <a:rPr lang="en-US" dirty="0" smtClean="0"/>
              <a:t>No problem with small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26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133" y="1223768"/>
            <a:ext cx="5456146" cy="54818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69329" y="1183398"/>
            <a:ext cx="2973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http://arxiv.org/abs/1404.4129</a:t>
            </a:r>
          </a:p>
        </p:txBody>
      </p:sp>
    </p:spTree>
    <p:extLst>
      <p:ext uri="{BB962C8B-B14F-4D97-AF65-F5344CB8AC3E}">
        <p14:creationId xmlns:p14="http://schemas.microsoft.com/office/powerpoint/2010/main" val="294850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076" y="46321"/>
            <a:ext cx="8470268" cy="591573"/>
          </a:xfrm>
        </p:spPr>
        <p:txBody>
          <a:bodyPr/>
          <a:lstStyle/>
          <a:p>
            <a:r>
              <a:rPr lang="en-US" dirty="0" smtClean="0"/>
              <a:t>Double humped near side peak shape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417" y="677863"/>
            <a:ext cx="8244754" cy="61658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27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22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709" y="46321"/>
            <a:ext cx="5648982" cy="591573"/>
          </a:xfrm>
        </p:spPr>
        <p:txBody>
          <a:bodyPr/>
          <a:lstStyle/>
          <a:p>
            <a:r>
              <a:rPr lang="en-US" dirty="0"/>
              <a:t>What makes AMPT tick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2" y="678264"/>
            <a:ext cx="9338949" cy="6165850"/>
          </a:xfrm>
        </p:spPr>
        <p:txBody>
          <a:bodyPr/>
          <a:lstStyle/>
          <a:p>
            <a:r>
              <a:rPr lang="en-US" dirty="0" smtClean="0"/>
              <a:t> Dynamics is definitely oversimplified and probably wrong</a:t>
            </a:r>
          </a:p>
          <a:p>
            <a:pPr lvl="8"/>
            <a:r>
              <a:rPr lang="en-US" dirty="0" smtClean="0"/>
              <a:t>‘</a:t>
            </a:r>
            <a:r>
              <a:rPr lang="en-US" dirty="0" err="1" smtClean="0"/>
              <a:t>Micky</a:t>
            </a:r>
            <a:r>
              <a:rPr lang="en-US" dirty="0" smtClean="0"/>
              <a:t> Mouse billiard balls’ with tons of parameters</a:t>
            </a:r>
          </a:p>
          <a:p>
            <a:pPr lvl="1"/>
            <a:r>
              <a:rPr lang="en-US" dirty="0" smtClean="0"/>
              <a:t> however, the hydrodynamics seems correct !</a:t>
            </a:r>
          </a:p>
          <a:p>
            <a:pPr lvl="2"/>
            <a:r>
              <a:rPr lang="en-US" dirty="0" smtClean="0"/>
              <a:t> what counts is ‘lots of interacting stuff’ (string melting + few </a:t>
            </a:r>
            <a:r>
              <a:rPr lang="en-US" dirty="0" err="1" smtClean="0"/>
              <a:t>mb</a:t>
            </a:r>
            <a:r>
              <a:rPr lang="en-US" dirty="0" smtClean="0"/>
              <a:t> </a:t>
            </a:r>
            <a:r>
              <a:rPr lang="en-US" dirty="0" smtClean="0">
                <a:latin typeface="Symbol" panose="05050102010706020507" pitchFamily="18" charset="2"/>
              </a:rPr>
              <a:t>s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 smtClean="0"/>
              <a:t>Common wisdom: </a:t>
            </a:r>
            <a:r>
              <a:rPr lang="en-US" dirty="0" smtClean="0"/>
              <a:t>AMPT = (a</a:t>
            </a:r>
            <a:r>
              <a:rPr lang="en-US" dirty="0" smtClean="0"/>
              <a:t>) kinetic transport underlying hydro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and as such smoothly extrapolates to dilute &amp; small systems with large K</a:t>
            </a:r>
          </a:p>
          <a:p>
            <a:r>
              <a:rPr lang="en-US" dirty="0"/>
              <a:t> </a:t>
            </a:r>
            <a:r>
              <a:rPr lang="en-US" dirty="0" smtClean="0"/>
              <a:t>Monkey wrench: ‘</a:t>
            </a:r>
            <a:r>
              <a:rPr lang="en-GB" sz="1600" b="1" dirty="0" smtClean="0">
                <a:solidFill>
                  <a:schemeClr val="tx1"/>
                </a:solidFill>
              </a:rPr>
              <a:t>Anisotropic </a:t>
            </a:r>
            <a:r>
              <a:rPr lang="en-GB" sz="1600" b="1" dirty="0">
                <a:solidFill>
                  <a:schemeClr val="tx1"/>
                </a:solidFill>
              </a:rPr>
              <a:t>parton escape is the dominant </a:t>
            </a:r>
            <a:r>
              <a:rPr lang="en-GB" sz="1600" b="1" dirty="0" smtClean="0">
                <a:solidFill>
                  <a:schemeClr val="tx1"/>
                </a:solidFill>
              </a:rPr>
              <a:t>source’</a:t>
            </a:r>
            <a:r>
              <a:rPr lang="en-GB" sz="1600" b="1" dirty="0">
                <a:solidFill>
                  <a:schemeClr val="tx1"/>
                </a:solidFill>
              </a:rPr>
              <a:t> </a:t>
            </a:r>
            <a:r>
              <a:rPr lang="en-GB" sz="1600" b="1" dirty="0" smtClean="0">
                <a:solidFill>
                  <a:schemeClr val="tx1"/>
                </a:solidFill>
              </a:rPr>
              <a:t> (1502.05572)</a:t>
            </a:r>
            <a:endParaRPr lang="en-GB" sz="160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28</a:t>
            </a:fld>
            <a:endParaRPr lang="en-US" altLang="en-US">
              <a:solidFill>
                <a:srgbClr val="000000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7260786" y="3433754"/>
            <a:ext cx="2080185" cy="2602682"/>
            <a:chOff x="7260786" y="3433754"/>
            <a:chExt cx="2080185" cy="26026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70264" y="3433754"/>
              <a:ext cx="1378215" cy="175220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7260786" y="5451661"/>
              <a:ext cx="20801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Information is in the </a:t>
              </a:r>
            </a:p>
            <a:p>
              <a:r>
                <a:rPr lang="en-US" sz="1600" dirty="0" smtClean="0"/>
                <a:t>‘non-interacting’ rays !</a:t>
              </a:r>
              <a:endParaRPr lang="en-US" sz="16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81055" y="3538356"/>
            <a:ext cx="2808312" cy="3066240"/>
            <a:chOff x="181055" y="3538356"/>
            <a:chExt cx="2808312" cy="3066240"/>
          </a:xfrm>
        </p:grpSpPr>
        <p:sp>
          <p:nvSpPr>
            <p:cNvPr id="7" name="TextBox 6"/>
            <p:cNvSpPr txBox="1"/>
            <p:nvPr/>
          </p:nvSpPr>
          <p:spPr>
            <a:xfrm>
              <a:off x="181055" y="6266042"/>
              <a:ext cx="2808312" cy="33855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&lt;</a:t>
              </a:r>
              <a:r>
                <a:rPr lang="en-US" sz="1600" dirty="0" err="1" smtClean="0"/>
                <a:t>N</a:t>
              </a:r>
              <a:r>
                <a:rPr lang="en-US" sz="1600" baseline="-25000" dirty="0" err="1" smtClean="0"/>
                <a:t>col</a:t>
              </a:r>
              <a:r>
                <a:rPr lang="en-US" sz="1600" dirty="0" smtClean="0"/>
                <a:t>&gt; = 5 (1) in AuAu(</a:t>
              </a:r>
              <a:r>
                <a:rPr lang="en-US" sz="1600" dirty="0" err="1" smtClean="0"/>
                <a:t>dAu</a:t>
              </a:r>
              <a:r>
                <a:rPr lang="en-US" sz="1600" dirty="0" smtClean="0"/>
                <a:t>)</a:t>
              </a:r>
              <a:endParaRPr lang="en-GB" sz="1600" dirty="0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81055" y="3538356"/>
              <a:ext cx="2582240" cy="2604264"/>
              <a:chOff x="181055" y="3435772"/>
              <a:chExt cx="2582240" cy="2604264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3"/>
              <a:srcRect l="10893" t="14673" b="4622"/>
              <a:stretch/>
            </p:blipFill>
            <p:spPr>
              <a:xfrm>
                <a:off x="181055" y="3435772"/>
                <a:ext cx="2582240" cy="2604264"/>
              </a:xfrm>
              <a:prstGeom prst="rect">
                <a:avLst/>
              </a:prstGeom>
            </p:spPr>
          </p:pic>
          <p:grpSp>
            <p:nvGrpSpPr>
              <p:cNvPr id="16" name="Group 15"/>
              <p:cNvGrpSpPr/>
              <p:nvPr/>
            </p:nvGrpSpPr>
            <p:grpSpPr>
              <a:xfrm>
                <a:off x="899592" y="4338623"/>
                <a:ext cx="976664" cy="338554"/>
                <a:chOff x="899592" y="4338623"/>
                <a:chExt cx="976664" cy="338554"/>
              </a:xfrm>
            </p:grpSpPr>
            <p:sp>
              <p:nvSpPr>
                <p:cNvPr id="9" name="TextBox 8"/>
                <p:cNvSpPr txBox="1"/>
                <p:nvPr/>
              </p:nvSpPr>
              <p:spPr>
                <a:xfrm>
                  <a:off x="1247558" y="4338623"/>
                  <a:ext cx="628698" cy="338554"/>
                </a:xfrm>
                <a:prstGeom prst="rect">
                  <a:avLst/>
                </a:prstGeom>
                <a:solidFill>
                  <a:srgbClr val="FFFFCC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/>
                    <a:t>d-Au</a:t>
                  </a:r>
                  <a:endParaRPr lang="en-US" sz="1600" b="1" dirty="0"/>
                </a:p>
              </p:txBody>
            </p:sp>
            <p:cxnSp>
              <p:nvCxnSpPr>
                <p:cNvPr id="14" name="Straight Arrow Connector 13"/>
                <p:cNvCxnSpPr/>
                <p:nvPr/>
              </p:nvCxnSpPr>
              <p:spPr bwMode="auto">
                <a:xfrm flipH="1">
                  <a:off x="899592" y="4564629"/>
                  <a:ext cx="347966" cy="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21" name="Group 20"/>
              <p:cNvGrpSpPr/>
              <p:nvPr/>
            </p:nvGrpSpPr>
            <p:grpSpPr>
              <a:xfrm>
                <a:off x="1672287" y="4785145"/>
                <a:ext cx="776175" cy="516063"/>
                <a:chOff x="1173820" y="4338623"/>
                <a:chExt cx="776175" cy="516063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1173820" y="4338623"/>
                  <a:ext cx="776175" cy="338554"/>
                </a:xfrm>
                <a:prstGeom prst="rect">
                  <a:avLst/>
                </a:prstGeom>
                <a:solidFill>
                  <a:srgbClr val="FFFFCC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/>
                    <a:t>Au-Au</a:t>
                  </a:r>
                  <a:endParaRPr lang="en-US" sz="1600" b="1" dirty="0"/>
                </a:p>
              </p:txBody>
            </p:sp>
            <p:cxnSp>
              <p:nvCxnSpPr>
                <p:cNvPr id="23" name="Straight Arrow Connector 22"/>
                <p:cNvCxnSpPr/>
                <p:nvPr/>
              </p:nvCxnSpPr>
              <p:spPr bwMode="auto">
                <a:xfrm>
                  <a:off x="1247558" y="4564629"/>
                  <a:ext cx="0" cy="290057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cxnSp>
          </p:grpSp>
        </p:grpSp>
      </p:grpSp>
      <p:grpSp>
        <p:nvGrpSpPr>
          <p:cNvPr id="31" name="Group 30"/>
          <p:cNvGrpSpPr/>
          <p:nvPr/>
        </p:nvGrpSpPr>
        <p:grpSpPr>
          <a:xfrm>
            <a:off x="2970881" y="3193131"/>
            <a:ext cx="4424819" cy="3691353"/>
            <a:chOff x="2974502" y="3166647"/>
            <a:chExt cx="4424819" cy="3691353"/>
          </a:xfrm>
        </p:grpSpPr>
        <p:grpSp>
          <p:nvGrpSpPr>
            <p:cNvPr id="17" name="Group 16"/>
            <p:cNvGrpSpPr/>
            <p:nvPr/>
          </p:nvGrpSpPr>
          <p:grpSpPr>
            <a:xfrm>
              <a:off x="3150849" y="3166647"/>
              <a:ext cx="4248472" cy="3691353"/>
              <a:chOff x="3433250" y="3166647"/>
              <a:chExt cx="4248472" cy="3691353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4"/>
              <a:srcRect t="6920" r="2555"/>
              <a:stretch/>
            </p:blipFill>
            <p:spPr>
              <a:xfrm>
                <a:off x="3433250" y="3166647"/>
                <a:ext cx="4248472" cy="3691353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4446244" y="3909403"/>
                <a:ext cx="9925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escaping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817715" y="4285390"/>
                <a:ext cx="11721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interacting</a:t>
                </a:r>
                <a:endParaRPr lang="en-US" dirty="0"/>
              </a:p>
            </p:txBody>
          </p:sp>
          <p:cxnSp>
            <p:nvCxnSpPr>
              <p:cNvPr id="13" name="Straight Arrow Connector 12"/>
              <p:cNvCxnSpPr/>
              <p:nvPr/>
            </p:nvCxnSpPr>
            <p:spPr bwMode="auto">
              <a:xfrm flipV="1">
                <a:off x="5420317" y="3950989"/>
                <a:ext cx="281334" cy="14308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" name="Straight Arrow Connector 14"/>
              <p:cNvCxnSpPr/>
              <p:nvPr/>
            </p:nvCxnSpPr>
            <p:spPr bwMode="auto">
              <a:xfrm>
                <a:off x="5961530" y="4471731"/>
                <a:ext cx="452125" cy="182991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27" name="Group 26"/>
            <p:cNvGrpSpPr/>
            <p:nvPr/>
          </p:nvGrpSpPr>
          <p:grpSpPr>
            <a:xfrm>
              <a:off x="2974502" y="3500184"/>
              <a:ext cx="936104" cy="1224136"/>
              <a:chOff x="755576" y="3068960"/>
              <a:chExt cx="936104" cy="1224136"/>
            </a:xfrm>
          </p:grpSpPr>
          <p:sp>
            <p:nvSpPr>
              <p:cNvPr id="28" name="Oval 27"/>
              <p:cNvSpPr/>
              <p:nvPr/>
            </p:nvSpPr>
            <p:spPr bwMode="auto">
              <a:xfrm>
                <a:off x="755576" y="3068960"/>
                <a:ext cx="576064" cy="1224136"/>
              </a:xfrm>
              <a:prstGeom prst="ellipse">
                <a:avLst/>
              </a:prstGeom>
              <a:noFill/>
              <a:ln w="28575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Arrow Connector 28"/>
              <p:cNvCxnSpPr/>
              <p:nvPr/>
            </p:nvCxnSpPr>
            <p:spPr bwMode="auto">
              <a:xfrm flipV="1">
                <a:off x="1043608" y="3284984"/>
                <a:ext cx="0" cy="36004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" name="Straight Arrow Connector 29"/>
              <p:cNvCxnSpPr/>
              <p:nvPr/>
            </p:nvCxnSpPr>
            <p:spPr bwMode="auto">
              <a:xfrm>
                <a:off x="1043608" y="3645024"/>
                <a:ext cx="648072" cy="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74327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797" y="46321"/>
            <a:ext cx="7700827" cy="591573"/>
          </a:xfrm>
        </p:spPr>
        <p:txBody>
          <a:bodyPr/>
          <a:lstStyle/>
          <a:p>
            <a:r>
              <a:rPr lang="en-US" dirty="0" smtClean="0"/>
              <a:t>Pressure or </a:t>
            </a:r>
            <a:r>
              <a:rPr lang="en-US" dirty="0"/>
              <a:t>D</a:t>
            </a:r>
            <a:r>
              <a:rPr lang="en-US" dirty="0" smtClean="0"/>
              <a:t>ensity tomography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sQGP Hydro model:  </a:t>
            </a:r>
          </a:p>
          <a:p>
            <a:pPr lvl="1"/>
            <a:r>
              <a:rPr lang="en-US" dirty="0" smtClean="0"/>
              <a:t> IS density homogeneities =&gt; pressure gradients =&gt; momentum anisotropy =&gt; spatial anisotropy dN/</a:t>
            </a:r>
            <a:r>
              <a:rPr lang="en-US" dirty="0" err="1" smtClean="0"/>
              <a:t>d</a:t>
            </a:r>
            <a:r>
              <a:rPr lang="en-US" dirty="0" err="1" smtClean="0">
                <a:latin typeface="Symbol" panose="05050102010706020507" pitchFamily="18" charset="2"/>
              </a:rPr>
              <a:t>f</a:t>
            </a:r>
            <a:endParaRPr lang="en-US" dirty="0" smtClean="0">
              <a:latin typeface="Symbol" panose="05050102010706020507" pitchFamily="18" charset="2"/>
            </a:endParaRPr>
          </a:p>
          <a:p>
            <a:pPr lvl="1"/>
            <a:r>
              <a:rPr lang="en-US" dirty="0"/>
              <a:t> </a:t>
            </a:r>
            <a:r>
              <a:rPr lang="en-US" dirty="0" smtClean="0"/>
              <a:t>requires strong FSI, dense &amp; large systems (small #K), </a:t>
            </a:r>
            <a:r>
              <a:rPr lang="en-US" dirty="0" smtClean="0"/>
              <a:t>low </a:t>
            </a:r>
            <a:r>
              <a:rPr lang="en-US" dirty="0" err="1" smtClean="0"/>
              <a:t>visc</a:t>
            </a:r>
            <a:r>
              <a:rPr lang="en-US" dirty="0" smtClean="0"/>
              <a:t>. ‘ideal </a:t>
            </a:r>
            <a:r>
              <a:rPr lang="en-US" dirty="0" smtClean="0"/>
              <a:t>liquid’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 </a:t>
            </a:r>
            <a:r>
              <a:rPr lang="en-US" dirty="0" err="1" smtClean="0"/>
              <a:t>sMOG</a:t>
            </a:r>
            <a:r>
              <a:rPr lang="en-US" dirty="0" smtClean="0"/>
              <a:t> X-ray model:  				</a:t>
            </a:r>
            <a:r>
              <a:rPr lang="en-US" sz="1100" dirty="0" err="1" smtClean="0">
                <a:solidFill>
                  <a:schemeClr val="tx1"/>
                </a:solidFill>
              </a:rPr>
              <a:t>sMOG</a:t>
            </a:r>
            <a:r>
              <a:rPr lang="en-US" sz="1100" dirty="0" smtClean="0">
                <a:solidFill>
                  <a:schemeClr val="tx1"/>
                </a:solidFill>
              </a:rPr>
              <a:t>=Mist Of Gray stuff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IS density </a:t>
            </a:r>
            <a:r>
              <a:rPr lang="en-US" dirty="0"/>
              <a:t>homogeneities </a:t>
            </a:r>
            <a:r>
              <a:rPr lang="en-US" dirty="0" smtClean="0"/>
              <a:t> =&gt; direct image by scattering  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requires some FSI 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no problem with small or dilute systems (dilute = small contrast)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Open questions for X-ray model: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is a) and b) actually really different ?</a:t>
            </a:r>
          </a:p>
          <a:p>
            <a:pPr lvl="1"/>
            <a:r>
              <a:rPr lang="en-US" dirty="0" smtClean="0"/>
              <a:t> radial flow ? mass dependence of v</a:t>
            </a:r>
            <a:r>
              <a:rPr lang="en-US" baseline="-25000" dirty="0" smtClean="0"/>
              <a:t>2</a:t>
            </a:r>
            <a:r>
              <a:rPr lang="en-US" dirty="0" smtClean="0"/>
              <a:t> ?  HBT Space-time correlation ?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‘free streaming + late Cooper-Frye’ = radial flow + </a:t>
            </a:r>
            <a:r>
              <a:rPr lang="en-US" dirty="0"/>
              <a:t>HBT  (</a:t>
            </a:r>
            <a:r>
              <a:rPr lang="en-US" dirty="0" smtClean="0"/>
              <a:t>1504.02529) 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29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5571480"/>
            <a:ext cx="5183033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sQGP or </a:t>
            </a:r>
            <a:r>
              <a:rPr lang="en-US" sz="2000" b="1" dirty="0" err="1" smtClean="0">
                <a:solidFill>
                  <a:srgbClr val="FF0000"/>
                </a:solidFill>
              </a:rPr>
              <a:t>sMOG</a:t>
            </a:r>
            <a:r>
              <a:rPr lang="en-US" sz="2000" b="1" dirty="0" smtClean="0">
                <a:solidFill>
                  <a:srgbClr val="FF0000"/>
                </a:solidFill>
              </a:rPr>
              <a:t>: </a:t>
            </a:r>
          </a:p>
          <a:p>
            <a:r>
              <a:rPr lang="en-US" sz="2000" dirty="0" smtClean="0"/>
              <a:t>Crucial question in our field, which (for me) is not sufficiently seriously discussed..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8957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335" y="46326"/>
            <a:ext cx="7341753" cy="591573"/>
          </a:xfrm>
        </p:spPr>
        <p:txBody>
          <a:bodyPr/>
          <a:lstStyle/>
          <a:p>
            <a:r>
              <a:rPr lang="en-US" dirty="0" smtClean="0"/>
              <a:t>Collectivity in large systems: AA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strong</a:t>
            </a:r>
            <a:r>
              <a:rPr lang="en-US" dirty="0" smtClean="0"/>
              <a:t> definition:     {'thermo' +  'hydro'} - dynamics</a:t>
            </a:r>
          </a:p>
          <a:p>
            <a:pPr lvl="1"/>
            <a:r>
              <a:rPr lang="en-US" b="1" dirty="0" smtClean="0"/>
              <a:t>emerging-f(</a:t>
            </a:r>
            <a:r>
              <a:rPr lang="en-US" b="1" i="1" dirty="0" smtClean="0"/>
              <a:t>t</a:t>
            </a:r>
            <a:r>
              <a:rPr lang="en-US" b="1" dirty="0" smtClean="0"/>
              <a:t>)-</a:t>
            </a:r>
            <a:r>
              <a:rPr lang="en-US" dirty="0" smtClean="0"/>
              <a:t> in </a:t>
            </a:r>
            <a:r>
              <a:rPr lang="en-US" b="1" dirty="0" smtClean="0"/>
              <a:t>strongly interacting</a:t>
            </a:r>
            <a:r>
              <a:rPr lang="en-US" dirty="0" smtClean="0"/>
              <a:t> matter with density/pressure </a:t>
            </a:r>
            <a:r>
              <a:rPr lang="en-US" b="1" dirty="0" smtClean="0"/>
              <a:t>gradients</a:t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dirty="0"/>
              <a:t> Collectivity is </a:t>
            </a:r>
            <a:r>
              <a:rPr lang="en-US" b="1" dirty="0" smtClean="0">
                <a:solidFill>
                  <a:srgbClr val="FF00FF"/>
                </a:solidFill>
              </a:rPr>
              <a:t>consistent with </a:t>
            </a:r>
            <a:r>
              <a:rPr lang="en-GB" b="1" dirty="0">
                <a:solidFill>
                  <a:srgbClr val="FF00FF"/>
                </a:solidFill>
              </a:rPr>
              <a:t>≈</a:t>
            </a:r>
            <a:r>
              <a:rPr lang="en-US" b="1" dirty="0">
                <a:solidFill>
                  <a:srgbClr val="FF00FF"/>
                </a:solidFill>
              </a:rPr>
              <a:t> </a:t>
            </a:r>
            <a:r>
              <a:rPr lang="en-US" b="1" dirty="0" smtClean="0">
                <a:solidFill>
                  <a:srgbClr val="FF00FF"/>
                </a:solidFill>
              </a:rPr>
              <a:t>all data </a:t>
            </a:r>
            <a:r>
              <a:rPr lang="en-US" b="1" dirty="0">
                <a:solidFill>
                  <a:srgbClr val="FF00FF"/>
                </a:solidFill>
              </a:rPr>
              <a:t>in </a:t>
            </a:r>
            <a:r>
              <a:rPr lang="en-US" b="1" dirty="0" smtClean="0">
                <a:solidFill>
                  <a:srgbClr val="FF00FF"/>
                </a:solidFill>
              </a:rPr>
              <a:t>AA</a:t>
            </a:r>
            <a:r>
              <a:rPr lang="en-US" dirty="0" smtClean="0"/>
              <a:t>  to (very) good accuracy</a:t>
            </a:r>
          </a:p>
          <a:p>
            <a:pPr lvl="1"/>
            <a:r>
              <a:rPr lang="en-US" b="1" dirty="0" smtClean="0"/>
              <a:t>thermo-dynamics:</a:t>
            </a:r>
            <a:r>
              <a:rPr lang="en-US" dirty="0" smtClean="0"/>
              <a:t> </a:t>
            </a:r>
          </a:p>
          <a:p>
            <a:pPr lvl="2"/>
            <a:r>
              <a:rPr lang="en-US" dirty="0"/>
              <a:t>particle ratios </a:t>
            </a:r>
            <a:r>
              <a:rPr lang="en-US" dirty="0" smtClean="0"/>
              <a:t>(Statistical Model) </a:t>
            </a:r>
            <a:r>
              <a:rPr lang="en-US" dirty="0"/>
              <a:t>to 10-30</a:t>
            </a:r>
            <a:r>
              <a:rPr lang="en-US" dirty="0" smtClean="0"/>
              <a:t>%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b="1" dirty="0" smtClean="0"/>
              <a:t>hydro-dynamics:</a:t>
            </a:r>
          </a:p>
          <a:p>
            <a:pPr lvl="2"/>
            <a:r>
              <a:rPr lang="en-US" b="1" dirty="0" smtClean="0"/>
              <a:t>LO</a:t>
            </a:r>
            <a:r>
              <a:rPr lang="en-US" dirty="0" smtClean="0"/>
              <a:t>: radial (v</a:t>
            </a:r>
            <a:r>
              <a:rPr lang="en-US" baseline="-25000" dirty="0" smtClean="0"/>
              <a:t>0</a:t>
            </a:r>
            <a:r>
              <a:rPr lang="en-US" dirty="0" smtClean="0"/>
              <a:t>) &amp; elliptic (v</a:t>
            </a:r>
            <a:r>
              <a:rPr lang="en-US" baseline="-25000" dirty="0" smtClean="0"/>
              <a:t>2</a:t>
            </a:r>
            <a:r>
              <a:rPr lang="en-US" dirty="0" smtClean="0"/>
              <a:t>) flow for &gt; 95% of all particles (p</a:t>
            </a:r>
            <a:r>
              <a:rPr lang="en-US" baseline="-25000" dirty="0" smtClean="0"/>
              <a:t>t</a:t>
            </a:r>
            <a:r>
              <a:rPr lang="en-US" dirty="0" smtClean="0"/>
              <a:t> &lt; few GeV)</a:t>
            </a:r>
          </a:p>
          <a:p>
            <a:pPr lvl="2"/>
            <a:r>
              <a:rPr lang="en-US" b="1" dirty="0" smtClean="0"/>
              <a:t>NLO</a:t>
            </a:r>
            <a:r>
              <a:rPr lang="en-US" dirty="0" smtClean="0"/>
              <a:t>: higher harmonics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, PID  (</a:t>
            </a:r>
            <a:r>
              <a:rPr lang="en-US" i="1" dirty="0" smtClean="0"/>
              <a:t>m</a:t>
            </a:r>
            <a:r>
              <a:rPr lang="en-US" dirty="0" smtClean="0"/>
              <a:t> dependence) of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 ('mode mixing' of v</a:t>
            </a:r>
            <a:r>
              <a:rPr lang="en-US" baseline="-25000" dirty="0" smtClean="0"/>
              <a:t>0</a:t>
            </a:r>
            <a:r>
              <a:rPr lang="en-US" dirty="0" smtClean="0"/>
              <a:t> &amp; v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</a:p>
          <a:p>
            <a:pPr lvl="2"/>
            <a:r>
              <a:rPr lang="en-US" b="1" dirty="0" smtClean="0"/>
              <a:t>NNLO</a:t>
            </a:r>
            <a:r>
              <a:rPr lang="en-US" dirty="0" smtClean="0"/>
              <a:t>: non-linear mode mixing (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GB" dirty="0" smtClean="0"/>
              <a:t>≠ </a:t>
            </a:r>
            <a:r>
              <a:rPr lang="en-US" dirty="0" err="1" smtClean="0">
                <a:latin typeface="Symbol" panose="05050102010706020507" pitchFamily="18" charset="2"/>
              </a:rPr>
              <a:t>e</a:t>
            </a:r>
            <a:r>
              <a:rPr lang="en-US" baseline="-25000" dirty="0" err="1" smtClean="0"/>
              <a:t>n</a:t>
            </a:r>
            <a:r>
              <a:rPr lang="en-US" dirty="0" smtClean="0"/>
              <a:t>), factorization violation r(p</a:t>
            </a:r>
            <a:r>
              <a:rPr lang="en-US" baseline="-25000" dirty="0" smtClean="0"/>
              <a:t>T</a:t>
            </a:r>
            <a:r>
              <a:rPr lang="en-US" dirty="0" smtClean="0"/>
              <a:t>), EbE P(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), …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b="1" dirty="0" smtClean="0"/>
              <a:t>thermo + hydro: </a:t>
            </a:r>
          </a:p>
          <a:p>
            <a:pPr lvl="2"/>
            <a:r>
              <a:rPr lang="en-US" dirty="0" smtClean="0"/>
              <a:t>HBT f(T, </a:t>
            </a:r>
            <a:r>
              <a:rPr lang="en-US" dirty="0" smtClean="0">
                <a:latin typeface="Symbol" panose="05050102010706020507" pitchFamily="18" charset="2"/>
              </a:rPr>
              <a:t>b</a:t>
            </a:r>
            <a:r>
              <a:rPr lang="en-US" dirty="0" smtClean="0"/>
              <a:t>):  (R(</a:t>
            </a:r>
            <a:r>
              <a:rPr lang="en-US" dirty="0" err="1" smtClean="0"/>
              <a:t>m</a:t>
            </a:r>
            <a:r>
              <a:rPr lang="en-US" baseline="-25000" dirty="0" err="1" smtClean="0"/>
              <a:t>T</a:t>
            </a:r>
            <a:r>
              <a:rPr lang="en-US" dirty="0" smtClean="0"/>
              <a:t>), R(N</a:t>
            </a:r>
            <a:r>
              <a:rPr lang="en-US" baseline="-25000" dirty="0" smtClean="0"/>
              <a:t>ch</a:t>
            </a:r>
            <a:r>
              <a:rPr lang="en-US" baseline="30000" dirty="0" smtClean="0"/>
              <a:t>1/3</a:t>
            </a:r>
            <a:r>
              <a:rPr lang="en-US" dirty="0" smtClean="0"/>
              <a:t>),  R</a:t>
            </a:r>
            <a:r>
              <a:rPr lang="en-US" baseline="-25000" dirty="0" smtClean="0"/>
              <a:t>out</a:t>
            </a:r>
            <a:r>
              <a:rPr lang="en-US" dirty="0" smtClean="0"/>
              <a:t>/</a:t>
            </a:r>
            <a:r>
              <a:rPr lang="en-US" dirty="0" err="1" smtClean="0"/>
              <a:t>R</a:t>
            </a:r>
            <a:r>
              <a:rPr lang="en-US" baseline="-25000" dirty="0" err="1" smtClean="0"/>
              <a:t>side</a:t>
            </a:r>
            <a:r>
              <a:rPr lang="en-US" dirty="0" smtClean="0"/>
              <a:t> </a:t>
            </a:r>
            <a:r>
              <a:rPr lang="en-GB" dirty="0" smtClean="0"/>
              <a:t>≈</a:t>
            </a:r>
            <a:r>
              <a:rPr lang="en-US" dirty="0" smtClean="0"/>
              <a:t> 1)</a:t>
            </a:r>
          </a:p>
          <a:p>
            <a:pPr lvl="1"/>
            <a:endParaRPr lang="en-US" dirty="0" smtClean="0"/>
          </a:p>
          <a:p>
            <a:pPr lvl="1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2699792" y="980728"/>
            <a:ext cx="216024" cy="144016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 flipV="1">
            <a:off x="4644010" y="980728"/>
            <a:ext cx="3168352" cy="144016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2923" y="5661248"/>
            <a:ext cx="4161717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 'Standard Model' of heavy ion physics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97921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665" y="46326"/>
            <a:ext cx="8701100" cy="591573"/>
          </a:xfrm>
        </p:spPr>
        <p:txBody>
          <a:bodyPr/>
          <a:lstStyle/>
          <a:p>
            <a:r>
              <a:rPr lang="en-US" dirty="0" smtClean="0"/>
              <a:t>Questions </a:t>
            </a:r>
            <a:r>
              <a:rPr lang="en-US" dirty="0" smtClean="0"/>
              <a:t>from small &amp; dilute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Acknowledge and ‘explain’ the size/density systematics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>
                <a:solidFill>
                  <a:srgbClr val="FF00FF"/>
                </a:solidFill>
              </a:rPr>
              <a:t>Factorize and separate </a:t>
            </a:r>
            <a:r>
              <a:rPr lang="en-US" dirty="0" smtClean="0"/>
              <a:t>into different pp and AA physics </a:t>
            </a:r>
            <a:r>
              <a:rPr lang="en-US" dirty="0" smtClean="0"/>
              <a:t>(eg CR , hydro) ?</a:t>
            </a:r>
            <a:endParaRPr lang="en-US" dirty="0" smtClean="0"/>
          </a:p>
          <a:p>
            <a:pPr lvl="2"/>
            <a:r>
              <a:rPr lang="en-US" dirty="0" smtClean="0"/>
              <a:t> naturally </a:t>
            </a:r>
            <a:r>
              <a:rPr lang="en-US" dirty="0" smtClean="0"/>
              <a:t>&amp; economically, without epicycles..</a:t>
            </a:r>
          </a:p>
          <a:p>
            <a:pPr lvl="2"/>
            <a:r>
              <a:rPr lang="en-US" dirty="0" smtClean="0"/>
              <a:t> where </a:t>
            </a:r>
            <a:r>
              <a:rPr lang="en-US" dirty="0" smtClean="0"/>
              <a:t>to put pA 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b="1" dirty="0" smtClean="0">
                <a:solidFill>
                  <a:srgbClr val="FF00FF"/>
                </a:solidFill>
              </a:rPr>
              <a:t>Incorporate </a:t>
            </a:r>
            <a:r>
              <a:rPr lang="en-US" dirty="0" smtClean="0"/>
              <a:t>into the current </a:t>
            </a:r>
            <a:r>
              <a:rPr lang="en-US" dirty="0" err="1" smtClean="0"/>
              <a:t>thermo</a:t>
            </a:r>
            <a:r>
              <a:rPr lang="en-US" dirty="0" smtClean="0"/>
              <a:t> &amp; hydro sQGP ‘ideal liquid’ picture ?</a:t>
            </a:r>
          </a:p>
          <a:p>
            <a:pPr lvl="2"/>
            <a:r>
              <a:rPr lang="en-US" dirty="0" smtClean="0"/>
              <a:t> </a:t>
            </a:r>
            <a:r>
              <a:rPr lang="en-US" b="1" dirty="0" smtClean="0"/>
              <a:t>extend</a:t>
            </a:r>
            <a:r>
              <a:rPr lang="en-US" dirty="0" smtClean="0"/>
              <a:t> the ‘dense matter’ framework </a:t>
            </a:r>
            <a:r>
              <a:rPr lang="en-US" b="1" dirty="0" smtClean="0"/>
              <a:t>down</a:t>
            </a:r>
            <a:r>
              <a:rPr lang="en-US" dirty="0" smtClean="0"/>
              <a:t> to zero density ? </a:t>
            </a:r>
            <a:r>
              <a:rPr lang="en-US" sz="1400" dirty="0" smtClean="0"/>
              <a:t> </a:t>
            </a:r>
          </a:p>
          <a:p>
            <a:pPr lvl="2"/>
            <a:r>
              <a:rPr lang="en-US" dirty="0" smtClean="0"/>
              <a:t> </a:t>
            </a:r>
            <a:r>
              <a:rPr lang="en-US" b="1" dirty="0" smtClean="0"/>
              <a:t>extend</a:t>
            </a:r>
            <a:r>
              <a:rPr lang="en-US" dirty="0" smtClean="0"/>
              <a:t> the ‘dilute transport’ framework up to central AA </a:t>
            </a:r>
            <a:r>
              <a:rPr lang="en-US" dirty="0"/>
              <a:t>? </a:t>
            </a:r>
            <a:r>
              <a:rPr lang="en-US" dirty="0" smtClean="0"/>
              <a:t> </a:t>
            </a:r>
            <a:r>
              <a:rPr lang="en-US" sz="1200" dirty="0" smtClean="0"/>
              <a:t>(</a:t>
            </a:r>
            <a:r>
              <a:rPr lang="en-US" sz="1200" dirty="0"/>
              <a:t>AMPT like ?) </a:t>
            </a:r>
            <a:endParaRPr lang="en-US" sz="1200" dirty="0" smtClean="0"/>
          </a:p>
          <a:p>
            <a:pPr lvl="2"/>
            <a:r>
              <a:rPr lang="en-US" dirty="0" smtClean="0"/>
              <a:t> ‘</a:t>
            </a:r>
            <a:r>
              <a:rPr lang="en-US" dirty="0" smtClean="0"/>
              <a:t>probabilistic’ hydro (#/</a:t>
            </a:r>
            <a:r>
              <a:rPr lang="en-US" dirty="0" err="1" smtClean="0"/>
              <a:t>coll</a:t>
            </a:r>
            <a:r>
              <a:rPr lang="en-US" dirty="0" smtClean="0"/>
              <a:t>/particle &lt;&lt; 1) ?    </a:t>
            </a:r>
            <a:r>
              <a:rPr lang="en-US" sz="1200" dirty="0" smtClean="0"/>
              <a:t>Ok for </a:t>
            </a:r>
            <a:r>
              <a:rPr lang="en-US" sz="1200" dirty="0" err="1" smtClean="0"/>
              <a:t>thermo</a:t>
            </a:r>
            <a:r>
              <a:rPr lang="en-US" sz="1200" dirty="0" smtClean="0"/>
              <a:t> (&lt; 1 Omega/</a:t>
            </a:r>
            <a:r>
              <a:rPr lang="en-US" sz="1200" dirty="0" err="1" smtClean="0"/>
              <a:t>evt</a:t>
            </a:r>
            <a:r>
              <a:rPr lang="en-US" sz="1200" dirty="0" smtClean="0"/>
              <a:t> even in 4</a:t>
            </a:r>
            <a:r>
              <a:rPr lang="en-US" sz="1200" dirty="0" smtClean="0">
                <a:latin typeface="Symbol" panose="05050102010706020507" pitchFamily="18" charset="2"/>
              </a:rPr>
              <a:t>p</a:t>
            </a:r>
            <a:r>
              <a:rPr lang="en-US" sz="1200" dirty="0" smtClean="0"/>
              <a:t> at SPS</a:t>
            </a:r>
            <a:r>
              <a:rPr lang="en-US" sz="1200" dirty="0" smtClean="0"/>
              <a:t>)</a:t>
            </a:r>
            <a:br>
              <a:rPr lang="en-US" sz="1200" dirty="0" smtClean="0"/>
            </a:br>
            <a:endParaRPr lang="en-US" sz="1200" dirty="0" smtClean="0"/>
          </a:p>
          <a:p>
            <a:pPr lvl="1"/>
            <a:r>
              <a:rPr lang="en-US" dirty="0" smtClean="0"/>
              <a:t> Require </a:t>
            </a:r>
            <a:r>
              <a:rPr lang="en-US" b="1" dirty="0" smtClean="0">
                <a:solidFill>
                  <a:srgbClr val="FF00FF"/>
                </a:solidFill>
              </a:rPr>
              <a:t>paradigm shift 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 </a:t>
            </a:r>
            <a:r>
              <a:rPr lang="en-US" dirty="0" smtClean="0"/>
              <a:t>different </a:t>
            </a:r>
            <a:r>
              <a:rPr lang="en-US" dirty="0" smtClean="0"/>
              <a:t>but unified view(model/interpretation, ..) of soft multi-particle QCD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2015 QM Koyasan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00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31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481" y="996482"/>
            <a:ext cx="9144000" cy="5913339"/>
          </a:xfrm>
        </p:spPr>
        <p:txBody>
          <a:bodyPr/>
          <a:lstStyle/>
          <a:p>
            <a:r>
              <a:rPr lang="en-US" sz="2000" dirty="0" smtClean="0"/>
              <a:t> MANY similar/identical observations</a:t>
            </a:r>
            <a:r>
              <a:rPr lang="en-US" sz="1400" b="0" dirty="0" smtClean="0"/>
              <a:t>(@ similar N</a:t>
            </a:r>
            <a:r>
              <a:rPr lang="en-US" sz="1400" b="0" baseline="-25000" dirty="0" smtClean="0"/>
              <a:t>ch</a:t>
            </a:r>
            <a:r>
              <a:rPr lang="en-US" sz="1400" b="0" dirty="0" smtClean="0"/>
              <a:t>)</a:t>
            </a:r>
            <a:r>
              <a:rPr lang="en-US" sz="2000" dirty="0" smtClean="0"/>
              <a:t>, no inconsistency </a:t>
            </a:r>
            <a:r>
              <a:rPr lang="en-US" sz="1600" b="0" dirty="0" smtClean="0"/>
              <a:t>(?), </a:t>
            </a:r>
            <a:r>
              <a:rPr lang="en-US" sz="2000" dirty="0" smtClean="0"/>
              <a:t>..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/>
              <a:t>1)</a:t>
            </a:r>
            <a:r>
              <a:rPr lang="en-US" dirty="0" smtClean="0"/>
              <a:t> particle ratios (</a:t>
            </a:r>
            <a:r>
              <a:rPr lang="en-US" dirty="0" err="1" smtClean="0">
                <a:latin typeface="Symbol" panose="05050102010706020507" pitchFamily="18" charset="2"/>
              </a:rPr>
              <a:t>g</a:t>
            </a:r>
            <a:r>
              <a:rPr lang="en-US" baseline="-25000" dirty="0" err="1" smtClean="0"/>
              <a:t>s</a:t>
            </a:r>
            <a:r>
              <a:rPr lang="en-US" dirty="0" smtClean="0"/>
              <a:t> -&gt; 1)</a:t>
            </a:r>
          </a:p>
          <a:p>
            <a:pPr lvl="1"/>
            <a:r>
              <a:rPr lang="en-US" dirty="0"/>
              <a:t> </a:t>
            </a:r>
            <a:r>
              <a:rPr lang="en-US" b="1" dirty="0" smtClean="0"/>
              <a:t>2)</a:t>
            </a:r>
            <a:r>
              <a:rPr lang="en-US" dirty="0" smtClean="0"/>
              <a:t> p</a:t>
            </a:r>
            <a:r>
              <a:rPr lang="en-US" baseline="-25000" dirty="0" smtClean="0"/>
              <a:t>T</a:t>
            </a:r>
            <a:r>
              <a:rPr lang="en-US" dirty="0" smtClean="0"/>
              <a:t>-spectra (radial flow),</a:t>
            </a:r>
          </a:p>
          <a:p>
            <a:pPr lvl="1"/>
            <a:r>
              <a:rPr lang="en-US" dirty="0"/>
              <a:t> </a:t>
            </a:r>
            <a:r>
              <a:rPr lang="en-US" b="1" dirty="0" smtClean="0"/>
              <a:t>3)</a:t>
            </a:r>
            <a:r>
              <a:rPr lang="en-US" dirty="0" smtClean="0"/>
              <a:t> anisotropic flow: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 ~ </a:t>
            </a:r>
            <a:r>
              <a:rPr lang="en-US" dirty="0" err="1" smtClean="0">
                <a:latin typeface="Symbol" panose="05050102010706020507" pitchFamily="18" charset="2"/>
              </a:rPr>
              <a:t>e</a:t>
            </a:r>
            <a:r>
              <a:rPr lang="en-US" baseline="-25000" dirty="0" err="1" smtClean="0"/>
              <a:t>n</a:t>
            </a:r>
            <a:r>
              <a:rPr lang="en-US" dirty="0" smtClean="0"/>
              <a:t>, 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(p, d</a:t>
            </a:r>
            <a:r>
              <a:rPr lang="en-US" dirty="0"/>
              <a:t>, </a:t>
            </a:r>
            <a:r>
              <a:rPr lang="en-US" baseline="30000" dirty="0" smtClean="0"/>
              <a:t>3</a:t>
            </a:r>
            <a:r>
              <a:rPr lang="en-US" dirty="0" smtClean="0"/>
              <a:t>He),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(b), </a:t>
            </a:r>
            <a:r>
              <a:rPr lang="en-US" dirty="0" err="1"/>
              <a:t>v</a:t>
            </a:r>
            <a:r>
              <a:rPr lang="en-US" baseline="-25000" dirty="0" err="1"/>
              <a:t>n</a:t>
            </a:r>
            <a:r>
              <a:rPr lang="en-US" dirty="0"/>
              <a:t>(p</a:t>
            </a:r>
            <a:r>
              <a:rPr lang="en-US" baseline="-25000" dirty="0"/>
              <a:t>T</a:t>
            </a:r>
            <a:r>
              <a:rPr lang="en-US" dirty="0"/>
              <a:t>)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(LYZ),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(PID)</a:t>
            </a:r>
          </a:p>
          <a:p>
            <a:pPr lvl="1"/>
            <a:r>
              <a:rPr lang="en-US" dirty="0"/>
              <a:t> </a:t>
            </a:r>
            <a:r>
              <a:rPr lang="en-US" b="1" dirty="0" smtClean="0"/>
              <a:t>4)</a:t>
            </a:r>
            <a:r>
              <a:rPr lang="en-US" dirty="0" smtClean="0"/>
              <a:t> HBT r(N</a:t>
            </a:r>
            <a:r>
              <a:rPr lang="en-US" baseline="-25000" dirty="0" smtClean="0"/>
              <a:t>ch</a:t>
            </a:r>
            <a:r>
              <a:rPr lang="en-US" dirty="0" smtClean="0"/>
              <a:t>,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T</a:t>
            </a:r>
            <a:r>
              <a:rPr lang="en-US" dirty="0" smtClean="0"/>
              <a:t>)</a:t>
            </a:r>
            <a:endParaRPr lang="en-GB" dirty="0" smtClean="0"/>
          </a:p>
          <a:p>
            <a:r>
              <a:rPr lang="en-US" sz="2000" dirty="0" smtClean="0"/>
              <a:t> .. </a:t>
            </a:r>
            <a:r>
              <a:rPr lang="en-US" sz="2000" dirty="0"/>
              <a:t>m</a:t>
            </a:r>
            <a:r>
              <a:rPr lang="en-US" sz="2000" dirty="0" smtClean="0"/>
              <a:t>ake the hypothesis increasingly more </a:t>
            </a:r>
            <a:r>
              <a:rPr lang="en-US" sz="2000" dirty="0" smtClean="0"/>
              <a:t>likely  </a:t>
            </a:r>
            <a:r>
              <a:rPr lang="en-US" sz="2000" b="0" dirty="0" smtClean="0"/>
              <a:t>(but not proven, yet !)</a:t>
            </a:r>
            <a:endParaRPr lang="en-US" sz="2000" b="0" dirty="0" smtClean="0"/>
          </a:p>
          <a:p>
            <a:pPr lvl="1"/>
            <a:r>
              <a:rPr lang="en-US" sz="2000" dirty="0" smtClean="0"/>
              <a:t> a most 'natural' assumption, to </a:t>
            </a:r>
            <a:r>
              <a:rPr lang="en-US" sz="2000" u="sng" dirty="0" smtClean="0"/>
              <a:t>be proven wrong rather than right</a:t>
            </a:r>
          </a:p>
          <a:p>
            <a:pPr lvl="1"/>
            <a:r>
              <a:rPr lang="en-US" sz="2000" dirty="0" smtClean="0"/>
              <a:t> subtle is the lord, but malicious he is not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What is is the 'underlying dynamical physics' ?</a:t>
            </a:r>
          </a:p>
          <a:p>
            <a:pPr lvl="1"/>
            <a:r>
              <a:rPr lang="en-US" b="1" dirty="0">
                <a:solidFill>
                  <a:srgbClr val="FF00FF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sQGP:</a:t>
            </a:r>
            <a:r>
              <a:rPr lang="en-US" b="1" dirty="0" smtClean="0">
                <a:solidFill>
                  <a:srgbClr val="FF00FF"/>
                </a:solidFill>
              </a:rPr>
              <a:t> thermo + hydro</a:t>
            </a:r>
            <a:r>
              <a:rPr lang="en-US" dirty="0" smtClean="0"/>
              <a:t> dynamics ('at the edge') ?</a:t>
            </a:r>
          </a:p>
          <a:p>
            <a:pPr lvl="1"/>
            <a:r>
              <a:rPr lang="en-US" dirty="0"/>
              <a:t> </a:t>
            </a:r>
            <a:r>
              <a:rPr lang="en-US" b="1" dirty="0" err="1" smtClean="0">
                <a:solidFill>
                  <a:srgbClr val="CC6600"/>
                </a:solidFill>
              </a:rPr>
              <a:t>sMOG</a:t>
            </a:r>
            <a:r>
              <a:rPr lang="en-US" dirty="0" smtClean="0"/>
              <a:t>: strongly</a:t>
            </a:r>
            <a:r>
              <a:rPr lang="en-US" b="1" dirty="0" smtClean="0">
                <a:solidFill>
                  <a:srgbClr val="FF00FF"/>
                </a:solidFill>
              </a:rPr>
              <a:t> interacting FS matter</a:t>
            </a:r>
            <a:r>
              <a:rPr lang="en-US" dirty="0" smtClean="0"/>
              <a:t> with </a:t>
            </a:r>
            <a:r>
              <a:rPr lang="en-US" b="1" dirty="0" smtClean="0">
                <a:solidFill>
                  <a:srgbClr val="FF00FF"/>
                </a:solidFill>
              </a:rPr>
              <a:t>density gradients</a:t>
            </a:r>
            <a:r>
              <a:rPr lang="en-US" dirty="0" smtClean="0"/>
              <a:t> </a:t>
            </a:r>
            <a:r>
              <a:rPr lang="en-US" sz="1600" dirty="0" smtClean="0"/>
              <a:t>(</a:t>
            </a:r>
            <a:r>
              <a:rPr lang="en-US" sz="1600" dirty="0" smtClean="0">
                <a:hlinkClick r:id="rId2"/>
              </a:rPr>
              <a:t>1502.05572</a:t>
            </a:r>
            <a:r>
              <a:rPr lang="en-US" sz="1600" dirty="0" smtClean="0"/>
              <a:t>) </a:t>
            </a:r>
          </a:p>
          <a:p>
            <a:pPr lvl="1"/>
            <a:r>
              <a:rPr lang="en-US" dirty="0"/>
              <a:t> </a:t>
            </a:r>
            <a:r>
              <a:rPr lang="en-US" b="1" dirty="0" smtClean="0">
                <a:solidFill>
                  <a:schemeClr val="accent6"/>
                </a:solidFill>
              </a:rPr>
              <a:t>CGC+CR+.:</a:t>
            </a:r>
            <a:r>
              <a:rPr lang="en-US" dirty="0" smtClean="0"/>
              <a:t> weakly int. </a:t>
            </a:r>
            <a:r>
              <a:rPr lang="en-US" b="1" dirty="0" smtClean="0">
                <a:solidFill>
                  <a:srgbClr val="FF00FF"/>
                </a:solidFill>
              </a:rPr>
              <a:t>dense IS matter </a:t>
            </a:r>
            <a:r>
              <a:rPr lang="en-US" dirty="0" smtClean="0"/>
              <a:t>+ some </a:t>
            </a:r>
            <a:r>
              <a:rPr lang="en-US" dirty="0" smtClean="0">
                <a:solidFill>
                  <a:srgbClr val="FF00FF"/>
                </a:solidFill>
              </a:rPr>
              <a:t>conspiracies</a:t>
            </a:r>
            <a:r>
              <a:rPr lang="en-US" dirty="0" smtClean="0"/>
              <a:t> (also in AA !!)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???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Why should we care ?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/>
              <a:t>leave the comfort zone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infinite size equilibrium</a:t>
            </a:r>
            <a:r>
              <a:rPr lang="en-US" dirty="0" smtClean="0"/>
              <a:t> to study </a:t>
            </a:r>
            <a:r>
              <a:rPr lang="en-US" b="1" dirty="0" smtClean="0">
                <a:solidFill>
                  <a:srgbClr val="FF0000"/>
                </a:solidFill>
              </a:rPr>
              <a:t>dynamics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from small &amp; dilute -&gt; large &amp; dense: </a:t>
            </a:r>
            <a:r>
              <a:rPr lang="en-US" b="1" dirty="0" smtClean="0">
                <a:solidFill>
                  <a:srgbClr val="FF0000"/>
                </a:solidFill>
              </a:rPr>
              <a:t>emergence &amp; limits of 'collectivity'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looking 'under the hood' is mandatory, whatever we may find 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6754835" y="6642100"/>
            <a:ext cx="2376264" cy="215900"/>
          </a:xfrm>
          <a:prstGeom prst="rect">
            <a:avLst/>
          </a:prstGeom>
        </p:spPr>
        <p:txBody>
          <a:bodyPr/>
          <a:lstStyle/>
          <a:p>
            <a:r>
              <a:rPr lang="en-US" altLang="en-US" sz="1000" smtClean="0">
                <a:solidFill>
                  <a:srgbClr val="919191"/>
                </a:solidFill>
              </a:rPr>
              <a:t>2016 Taxco Mexico WS J. Schukraft</a:t>
            </a:r>
            <a:endParaRPr lang="en-US" altLang="en-US" sz="1000" dirty="0">
              <a:solidFill>
                <a:srgbClr val="919191"/>
              </a:solidFill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755576" y="0"/>
            <a:ext cx="7848872" cy="1016305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sz="2000" dirty="0"/>
              <a:t> </a:t>
            </a:r>
            <a:r>
              <a:rPr lang="en-US" sz="2000" dirty="0" smtClean="0"/>
              <a:t>Summary </a:t>
            </a:r>
            <a:r>
              <a:rPr lang="en-US" sz="2000" b="1" dirty="0" smtClean="0">
                <a:solidFill>
                  <a:srgbClr val="0000FF"/>
                </a:solidFill>
              </a:rPr>
              <a:t>Hypothesis</a:t>
            </a:r>
            <a:r>
              <a:rPr lang="en-US" sz="2000" b="1" dirty="0">
                <a:solidFill>
                  <a:srgbClr val="0000FF"/>
                </a:solidFill>
              </a:rPr>
              <a:t>: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FF0000"/>
                </a:solidFill>
              </a:rPr>
              <a:t>The physics underlying 'collectivity' </a:t>
            </a:r>
            <a:r>
              <a:rPr lang="en-US" sz="2000" b="1" dirty="0" smtClean="0">
                <a:solidFill>
                  <a:srgbClr val="FF0000"/>
                </a:solidFill>
              </a:rPr>
              <a:t>signals is </a:t>
            </a:r>
            <a:r>
              <a:rPr lang="en-US" sz="2000" b="1" dirty="0">
                <a:solidFill>
                  <a:srgbClr val="FF0000"/>
                </a:solidFill>
              </a:rPr>
              <a:t>the same in AA, pA, and </a:t>
            </a:r>
            <a:r>
              <a:rPr lang="en-US" sz="2000" b="1" dirty="0" smtClean="0">
                <a:solidFill>
                  <a:srgbClr val="FF0000"/>
                </a:solidFill>
              </a:rPr>
              <a:t>pp: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It is a </a:t>
            </a:r>
            <a:r>
              <a:rPr lang="en-US" sz="2000" b="1" u="sng" dirty="0" smtClean="0">
                <a:solidFill>
                  <a:srgbClr val="FF0000"/>
                </a:solidFill>
              </a:rPr>
              <a:t>generic</a:t>
            </a:r>
            <a:r>
              <a:rPr lang="en-US" sz="2000" b="1" dirty="0" smtClean="0">
                <a:solidFill>
                  <a:srgbClr val="FF0000"/>
                </a:solidFill>
              </a:rPr>
              <a:t> property of all strongly interacting many-body systems.</a:t>
            </a:r>
            <a:endParaRPr lang="en-GB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1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2035BB-E18E-4B64-8F5E-FBDF76004D67}" type="slidenum">
              <a:rPr lang="en-US" smtClean="0">
                <a:solidFill>
                  <a:srgbClr val="919191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34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144" y="46325"/>
            <a:ext cx="8188140" cy="591573"/>
          </a:xfrm>
        </p:spPr>
        <p:txBody>
          <a:bodyPr/>
          <a:lstStyle/>
          <a:p>
            <a:r>
              <a:rPr lang="en-US" dirty="0" smtClean="0"/>
              <a:t>pp-pA-AA: Similarities &amp; Differences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Similar Particle Production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Striking &amp; very non-trivial similarities between pp(</a:t>
            </a:r>
            <a:r>
              <a:rPr lang="en-US" dirty="0" err="1" smtClean="0"/>
              <a:t>e+e</a:t>
            </a:r>
            <a:r>
              <a:rPr lang="en-US" dirty="0" smtClean="0"/>
              <a:t>-) and AA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Striking &amp; very non-trivial difference ('strangeness enhancement): </a:t>
            </a:r>
          </a:p>
          <a:p>
            <a:r>
              <a:rPr lang="en-US" dirty="0" smtClean="0"/>
              <a:t> Different Explanations &amp; no connection (in general):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Born</a:t>
            </a:r>
            <a:r>
              <a:rPr lang="en-US" dirty="0" smtClean="0">
                <a:solidFill>
                  <a:schemeClr val="tx1"/>
                </a:solidFill>
              </a:rPr>
              <a:t> (pp) &lt;-&gt; </a:t>
            </a:r>
            <a:r>
              <a:rPr lang="en-US" b="1" dirty="0" smtClean="0">
                <a:solidFill>
                  <a:srgbClr val="FF0000"/>
                </a:solidFill>
              </a:rPr>
              <a:t>Evolving </a:t>
            </a:r>
            <a:r>
              <a:rPr lang="en-US" dirty="0" smtClean="0"/>
              <a:t>(AA)  </a:t>
            </a:r>
            <a:r>
              <a:rPr lang="en-US" dirty="0" smtClean="0">
                <a:solidFill>
                  <a:schemeClr val="tx1"/>
                </a:solidFill>
              </a:rPr>
              <a:t>into equilibrium</a:t>
            </a:r>
          </a:p>
          <a:p>
            <a:pPr lvl="1"/>
            <a:r>
              <a:rPr lang="en-US" dirty="0" smtClean="0">
                <a:latin typeface="Symbol" panose="05050102010706020507" pitchFamily="18" charset="2"/>
              </a:rPr>
              <a:t> </a:t>
            </a:r>
            <a:r>
              <a:rPr lang="en-US" b="1" dirty="0" err="1" smtClean="0">
                <a:solidFill>
                  <a:srgbClr val="FF00FF"/>
                </a:solidFill>
                <a:latin typeface="Symbol" panose="05050102010706020507" pitchFamily="18" charset="2"/>
              </a:rPr>
              <a:t>g</a:t>
            </a:r>
            <a:r>
              <a:rPr lang="en-US" b="1" baseline="-25000" dirty="0" err="1" smtClean="0">
                <a:solidFill>
                  <a:srgbClr val="FF00FF"/>
                </a:solidFill>
              </a:rPr>
              <a:t>s</a:t>
            </a:r>
            <a:r>
              <a:rPr lang="en-US" dirty="0" smtClean="0"/>
              <a:t>(GC) or </a:t>
            </a:r>
            <a:r>
              <a:rPr lang="en-US" b="1" dirty="0" err="1" smtClean="0">
                <a:solidFill>
                  <a:srgbClr val="FF00FF"/>
                </a:solidFill>
              </a:rPr>
              <a:t>r</a:t>
            </a:r>
            <a:r>
              <a:rPr lang="en-US" b="1" baseline="-25000" dirty="0" err="1" smtClean="0">
                <a:solidFill>
                  <a:srgbClr val="FF00FF"/>
                </a:solidFill>
              </a:rPr>
              <a:t>c</a:t>
            </a:r>
            <a:r>
              <a:rPr lang="en-US" dirty="0" smtClean="0"/>
              <a:t> (SC) a</a:t>
            </a:r>
            <a:r>
              <a:rPr lang="en-US" b="1" dirty="0" smtClean="0"/>
              <a:t>r</a:t>
            </a:r>
            <a:r>
              <a:rPr lang="en-US" dirty="0" smtClean="0"/>
              <a:t>e fudge factors , i.e. not predicted/calculable as f(√(s),</a:t>
            </a:r>
            <a:r>
              <a:rPr lang="en-US" dirty="0" err="1" smtClean="0"/>
              <a:t>dn</a:t>
            </a:r>
            <a:r>
              <a:rPr lang="en-US" dirty="0" smtClean="0"/>
              <a:t>/dy, ..)</a:t>
            </a:r>
          </a:p>
          <a:p>
            <a:pPr lvl="1"/>
            <a:r>
              <a:rPr lang="en-US" dirty="0"/>
              <a:t> </a:t>
            </a:r>
            <a:r>
              <a:rPr lang="en-US" b="1" dirty="0" smtClean="0">
                <a:solidFill>
                  <a:srgbClr val="FF00FF"/>
                </a:solidFill>
              </a:rPr>
              <a:t>Core-Corona</a:t>
            </a:r>
            <a:r>
              <a:rPr lang="en-US" dirty="0" smtClean="0"/>
              <a:t>: </a:t>
            </a:r>
            <a:r>
              <a:rPr lang="en-US" dirty="0" err="1" smtClean="0"/>
              <a:t>e</a:t>
            </a:r>
            <a:r>
              <a:rPr lang="en-US" baseline="30000" dirty="0" err="1" smtClean="0"/>
              <a:t>+</a:t>
            </a:r>
            <a:r>
              <a:rPr lang="en-US" dirty="0" err="1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and pp ??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86865" y="6644020"/>
            <a:ext cx="1040349" cy="216086"/>
          </a:xfrm>
        </p:spPr>
        <p:txBody>
          <a:bodyPr/>
          <a:lstStyle/>
          <a:p>
            <a:r>
              <a:rPr lang="en-US" altLang="en-US" smtClean="0"/>
              <a:t>2016 Taxco Mexico WS J. Schukraft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/>
              <a:pPr/>
              <a:t>33</a:t>
            </a:fld>
            <a:endParaRPr lang="en-US" altLang="en-US"/>
          </a:p>
        </p:txBody>
      </p:sp>
      <p:pic>
        <p:nvPicPr>
          <p:cNvPr id="15073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6186" b="3285"/>
          <a:stretch/>
        </p:blipFill>
        <p:spPr bwMode="auto">
          <a:xfrm>
            <a:off x="4837876" y="2870380"/>
            <a:ext cx="3985054" cy="396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15073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84786"/>
            <a:ext cx="731158" cy="83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479024" y="3624642"/>
            <a:ext cx="894477" cy="308419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9pPr>
          </a:lstStyle>
          <a:p>
            <a:r>
              <a:rPr lang="en-US" sz="1400" b="1" dirty="0" err="1">
                <a:solidFill>
                  <a:srgbClr val="FF00FF"/>
                </a:solidFill>
              </a:rPr>
              <a:t>e</a:t>
            </a:r>
            <a:r>
              <a:rPr lang="en-US" sz="1400" b="1" baseline="30000" dirty="0" err="1" smtClean="0">
                <a:solidFill>
                  <a:srgbClr val="FF00FF"/>
                </a:solidFill>
              </a:rPr>
              <a:t>+</a:t>
            </a:r>
            <a:r>
              <a:rPr lang="en-US" sz="1400" b="1" dirty="0" err="1" smtClean="0">
                <a:solidFill>
                  <a:srgbClr val="FF00FF"/>
                </a:solidFill>
              </a:rPr>
              <a:t>e</a:t>
            </a:r>
            <a:r>
              <a:rPr lang="en-US" sz="1400" b="1" baseline="30000" dirty="0" smtClean="0">
                <a:solidFill>
                  <a:srgbClr val="FF00FF"/>
                </a:solidFill>
              </a:rPr>
              <a:t>-</a:t>
            </a:r>
            <a:r>
              <a:rPr lang="en-US" sz="1400" b="1" dirty="0" smtClean="0"/>
              <a:t> LEP</a:t>
            </a:r>
            <a:endParaRPr lang="en-US" sz="14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28158" y="2996953"/>
            <a:ext cx="4327817" cy="3482649"/>
            <a:chOff x="275372" y="3332037"/>
            <a:chExt cx="4298944" cy="3193306"/>
          </a:xfrm>
        </p:grpSpPr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4" cstate="screen"/>
            <a:srcRect l="1336" t="4100" r="3900" b="27389"/>
            <a:stretch/>
          </p:blipFill>
          <p:spPr bwMode="auto">
            <a:xfrm>
              <a:off x="275372" y="3332037"/>
              <a:ext cx="4298944" cy="3193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208464" y="3933056"/>
              <a:ext cx="1097102" cy="282795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>
                <a:defRPr sz="1600">
                  <a:solidFill>
                    <a:srgbClr val="0000FF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rgbClr val="0000FF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rgbClr val="0000FF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rgbClr val="0000FF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rgbClr val="0000FF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defRPr sz="1600">
                  <a:solidFill>
                    <a:srgbClr val="0000FF"/>
                  </a:solidFill>
                  <a:latin typeface="Arial" charset="0"/>
                </a:defRPr>
              </a:lvl9pPr>
            </a:lstStyle>
            <a:p>
              <a:r>
                <a:rPr lang="en-US" sz="1400" b="1" dirty="0" err="1" smtClean="0">
                  <a:solidFill>
                    <a:srgbClr val="FF00FF"/>
                  </a:solidFill>
                </a:rPr>
                <a:t>PbPb</a:t>
              </a:r>
              <a:r>
                <a:rPr lang="en-US" sz="1400" b="1" dirty="0" smtClean="0">
                  <a:solidFill>
                    <a:srgbClr val="FF00FF"/>
                  </a:solidFill>
                </a:rPr>
                <a:t> </a:t>
              </a:r>
              <a:r>
                <a:rPr lang="en-US" sz="1400" b="1" dirty="0" smtClean="0"/>
                <a:t> SPS</a:t>
              </a:r>
              <a:endParaRPr lang="en-US" sz="1400" b="1" dirty="0"/>
            </a:p>
          </p:txBody>
        </p:sp>
      </p:grp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24789" y="6272582"/>
            <a:ext cx="2794653" cy="585418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sz="1600" b="1" u="sng" dirty="0" smtClean="0">
                <a:solidFill>
                  <a:srgbClr val="FF0000"/>
                </a:solidFill>
              </a:rPr>
              <a:t>Particle Production</a:t>
            </a:r>
            <a:r>
              <a:rPr lang="en-US" sz="1600" b="1" dirty="0" smtClean="0">
                <a:solidFill>
                  <a:srgbClr val="FF0000"/>
                </a:solidFill>
              </a:rPr>
              <a:t>:</a:t>
            </a:r>
            <a:endParaRPr lang="en-US" sz="1600" b="1" dirty="0">
              <a:solidFill>
                <a:srgbClr val="FF0000"/>
              </a:solidFill>
            </a:endParaRPr>
          </a:p>
          <a:p>
            <a:r>
              <a:rPr lang="en-US" sz="1600" b="1" dirty="0" smtClean="0">
                <a:solidFill>
                  <a:srgbClr val="FF0000"/>
                </a:solidFill>
              </a:rPr>
              <a:t>Data versus Thermal Model</a:t>
            </a:r>
          </a:p>
        </p:txBody>
      </p:sp>
    </p:spTree>
    <p:extLst>
      <p:ext uri="{BB962C8B-B14F-4D97-AF65-F5344CB8AC3E}">
        <p14:creationId xmlns:p14="http://schemas.microsoft.com/office/powerpoint/2010/main" val="372580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07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07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07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31"/>
          <p:cNvSpPr>
            <a:spLocks noGrp="1"/>
          </p:cNvSpPr>
          <p:nvPr>
            <p:ph idx="1"/>
          </p:nvPr>
        </p:nvSpPr>
        <p:spPr>
          <a:xfrm>
            <a:off x="15006" y="620688"/>
            <a:ext cx="9144000" cy="6165850"/>
          </a:xfrm>
        </p:spPr>
        <p:txBody>
          <a:bodyPr/>
          <a:lstStyle/>
          <a:p>
            <a:r>
              <a:rPr lang="en-US" dirty="0" smtClean="0"/>
              <a:t> No quantitative interpretation which smoothly describes small &amp; large</a:t>
            </a:r>
          </a:p>
          <a:p>
            <a:pPr lvl="1"/>
            <a:r>
              <a:rPr lang="en-US" dirty="0"/>
              <a:t> d</a:t>
            </a:r>
            <a:r>
              <a:rPr lang="en-US" dirty="0" smtClean="0"/>
              <a:t>espite evident relevance for understanding HOW we reach thermal ratios..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9598" y="46325"/>
            <a:ext cx="5777223" cy="591573"/>
          </a:xfrm>
        </p:spPr>
        <p:txBody>
          <a:bodyPr/>
          <a:lstStyle/>
          <a:p>
            <a:r>
              <a:rPr lang="en-US" dirty="0" smtClean="0"/>
              <a:t>Known, but often ignored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86865" y="6644020"/>
            <a:ext cx="1040349" cy="216086"/>
          </a:xfrm>
        </p:spPr>
        <p:txBody>
          <a:bodyPr/>
          <a:lstStyle/>
          <a:p>
            <a:r>
              <a:rPr lang="en-US" altLang="en-US" smtClean="0"/>
              <a:t>2016 Taxco Mexico WS J. Schukraft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-117486" y="6485485"/>
            <a:ext cx="30546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smtClean="0"/>
              <a:t>Star http</a:t>
            </a:r>
            <a:r>
              <a:rPr lang="en-GB" sz="1600" dirty="0"/>
              <a:t>://arxiv.org/abs/0808.2041</a:t>
            </a:r>
          </a:p>
        </p:txBody>
      </p:sp>
      <p:sp>
        <p:nvSpPr>
          <p:cNvPr id="8" name="Rectangle 7"/>
          <p:cNvSpPr/>
          <p:nvPr/>
        </p:nvSpPr>
        <p:spPr>
          <a:xfrm>
            <a:off x="5538294" y="6499974"/>
            <a:ext cx="37499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smtClean="0"/>
              <a:t>STAR http</a:t>
            </a:r>
            <a:r>
              <a:rPr lang="en-GB" sz="1600" dirty="0"/>
              <a:t>://arxiv.org/abs/nucl-ex/0607033</a:t>
            </a:r>
          </a:p>
        </p:txBody>
      </p:sp>
      <p:sp>
        <p:nvSpPr>
          <p:cNvPr id="9" name="Rectangle 8"/>
          <p:cNvSpPr/>
          <p:nvPr/>
        </p:nvSpPr>
        <p:spPr>
          <a:xfrm>
            <a:off x="2584198" y="6508066"/>
            <a:ext cx="32934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smtClean="0"/>
              <a:t>Phenix http</a:t>
            </a:r>
            <a:r>
              <a:rPr lang="en-GB" sz="1600" dirty="0"/>
              <a:t>://arxiv.org/abs/1005.3674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5170223" y="1412776"/>
            <a:ext cx="3833041" cy="4968552"/>
            <a:chOff x="128464" y="1340768"/>
            <a:chExt cx="4152461" cy="496855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64" y="1340768"/>
              <a:ext cx="3960441" cy="3788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0" name="Group 29"/>
            <p:cNvGrpSpPr/>
            <p:nvPr/>
          </p:nvGrpSpPr>
          <p:grpSpPr>
            <a:xfrm>
              <a:off x="200472" y="4941168"/>
              <a:ext cx="4080453" cy="1368152"/>
              <a:chOff x="200472" y="4869160"/>
              <a:chExt cx="4080453" cy="1368152"/>
            </a:xfrm>
          </p:grpSpPr>
          <p:pic>
            <p:nvPicPr>
              <p:cNvPr id="12" name="Picture 9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472" y="4869160"/>
                <a:ext cx="4080453" cy="1368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6" name="Group 25"/>
              <p:cNvGrpSpPr/>
              <p:nvPr/>
            </p:nvGrpSpPr>
            <p:grpSpPr>
              <a:xfrm>
                <a:off x="200472" y="5301208"/>
                <a:ext cx="4032448" cy="864096"/>
                <a:chOff x="200472" y="5301208"/>
                <a:chExt cx="4032448" cy="864096"/>
              </a:xfrm>
            </p:grpSpPr>
            <p:cxnSp>
              <p:nvCxnSpPr>
                <p:cNvPr id="14" name="Straight Connector 13"/>
                <p:cNvCxnSpPr/>
                <p:nvPr/>
              </p:nvCxnSpPr>
              <p:spPr bwMode="auto">
                <a:xfrm>
                  <a:off x="2720752" y="5949280"/>
                  <a:ext cx="1296144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7" name="Straight Connector 16"/>
                <p:cNvCxnSpPr/>
                <p:nvPr/>
              </p:nvCxnSpPr>
              <p:spPr bwMode="auto">
                <a:xfrm>
                  <a:off x="200472" y="6165304"/>
                  <a:ext cx="3888432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9" name="Straight Connector 18"/>
                <p:cNvCxnSpPr/>
                <p:nvPr/>
              </p:nvCxnSpPr>
              <p:spPr bwMode="auto">
                <a:xfrm>
                  <a:off x="2936776" y="5301208"/>
                  <a:ext cx="1296144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0" name="Straight Connector 19"/>
                <p:cNvCxnSpPr/>
                <p:nvPr/>
              </p:nvCxnSpPr>
              <p:spPr bwMode="auto">
                <a:xfrm>
                  <a:off x="272480" y="5517232"/>
                  <a:ext cx="1296144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cxnSp>
          </p:grpSp>
        </p:grpSp>
      </p:grpSp>
      <p:grpSp>
        <p:nvGrpSpPr>
          <p:cNvPr id="28" name="Group 27"/>
          <p:cNvGrpSpPr/>
          <p:nvPr/>
        </p:nvGrpSpPr>
        <p:grpSpPr>
          <a:xfrm>
            <a:off x="251520" y="1556797"/>
            <a:ext cx="4369063" cy="4901407"/>
            <a:chOff x="4520952" y="1268760"/>
            <a:chExt cx="4733152" cy="490140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91" t="9588" r="3741"/>
            <a:stretch/>
          </p:blipFill>
          <p:spPr bwMode="auto">
            <a:xfrm>
              <a:off x="5529064" y="1268760"/>
              <a:ext cx="2991956" cy="3800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" name="Group 26"/>
            <p:cNvGrpSpPr/>
            <p:nvPr/>
          </p:nvGrpSpPr>
          <p:grpSpPr>
            <a:xfrm>
              <a:off x="4520952" y="4941168"/>
              <a:ext cx="4733152" cy="1228999"/>
              <a:chOff x="4520952" y="4941168"/>
              <a:chExt cx="4733152" cy="1228999"/>
            </a:xfrm>
          </p:grpSpPr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4611"/>
              <a:stretch/>
            </p:blipFill>
            <p:spPr bwMode="auto">
              <a:xfrm>
                <a:off x="4520952" y="4941168"/>
                <a:ext cx="4733152" cy="1228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1" name="Straight Connector 20"/>
              <p:cNvCxnSpPr/>
              <p:nvPr/>
            </p:nvCxnSpPr>
            <p:spPr bwMode="auto">
              <a:xfrm>
                <a:off x="4808984" y="5301208"/>
                <a:ext cx="4320480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>
                <a:off x="6825208" y="5517232"/>
                <a:ext cx="1008112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</p:grp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45229"/>
            <a:ext cx="731158" cy="83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7057418" y="1402587"/>
            <a:ext cx="1626536" cy="308419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9pPr>
          </a:lstStyle>
          <a:p>
            <a:r>
              <a:rPr lang="en-US" sz="1400" b="1" dirty="0">
                <a:solidFill>
                  <a:srgbClr val="FF00FF"/>
                </a:solidFill>
              </a:rPr>
              <a:t>p</a:t>
            </a:r>
            <a:r>
              <a:rPr lang="en-US" sz="1400" b="1" dirty="0" smtClean="0">
                <a:solidFill>
                  <a:srgbClr val="FF00FF"/>
                </a:solidFill>
              </a:rPr>
              <a:t>p, </a:t>
            </a:r>
            <a:r>
              <a:rPr lang="en-US" sz="1400" b="1" dirty="0" err="1" smtClean="0">
                <a:solidFill>
                  <a:srgbClr val="FF00FF"/>
                </a:solidFill>
              </a:rPr>
              <a:t>dA</a:t>
            </a:r>
            <a:r>
              <a:rPr lang="en-US" sz="1400" b="1" dirty="0" smtClean="0">
                <a:solidFill>
                  <a:srgbClr val="FF00FF"/>
                </a:solidFill>
              </a:rPr>
              <a:t>, AA </a:t>
            </a:r>
            <a:r>
              <a:rPr lang="en-US" sz="1400" b="1" dirty="0" smtClean="0"/>
              <a:t> RHIC</a:t>
            </a:r>
            <a:endParaRPr lang="en-US" sz="1400" b="1" dirty="0"/>
          </a:p>
        </p:txBody>
      </p: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2998579" y="1711002"/>
            <a:ext cx="1160575" cy="308419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9pPr>
          </a:lstStyle>
          <a:p>
            <a:r>
              <a:rPr lang="en-US" sz="1400" b="1" dirty="0" smtClean="0">
                <a:solidFill>
                  <a:srgbClr val="FF00FF"/>
                </a:solidFill>
              </a:rPr>
              <a:t>pp</a:t>
            </a:r>
            <a:r>
              <a:rPr lang="en-US" sz="1400" b="1" dirty="0" smtClean="0"/>
              <a:t> 200 </a:t>
            </a:r>
            <a:r>
              <a:rPr lang="en-US" sz="1400" b="1" dirty="0" err="1" smtClean="0"/>
              <a:t>GeV</a:t>
            </a:r>
            <a:endParaRPr lang="en-US" sz="1400" b="1" dirty="0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7119977" y="4509120"/>
            <a:ext cx="1960833" cy="585418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sz="1600" b="1" u="sng" dirty="0" smtClean="0">
                <a:solidFill>
                  <a:srgbClr val="FF0000"/>
                </a:solidFill>
              </a:rPr>
              <a:t>Particle production:</a:t>
            </a:r>
            <a:endParaRPr lang="en-US" sz="1600" b="1" u="sng" dirty="0">
              <a:solidFill>
                <a:srgbClr val="FF0000"/>
              </a:solidFill>
            </a:endParaRPr>
          </a:p>
          <a:p>
            <a:r>
              <a:rPr lang="en-US" sz="1600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g</a:t>
            </a:r>
            <a:r>
              <a:rPr lang="en-US" sz="1600" b="1" baseline="-25000" dirty="0" err="1" smtClean="0">
                <a:solidFill>
                  <a:srgbClr val="FF0000"/>
                </a:solidFill>
              </a:rPr>
              <a:t>s</a:t>
            </a:r>
            <a:r>
              <a:rPr lang="en-US" sz="1600" b="1" baseline="-25000" dirty="0" smtClean="0">
                <a:solidFill>
                  <a:srgbClr val="FF0000"/>
                </a:solidFill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vs </a:t>
            </a:r>
            <a:r>
              <a:rPr lang="en-US" sz="1600" b="1" dirty="0" err="1" smtClean="0">
                <a:solidFill>
                  <a:srgbClr val="FF0000"/>
                </a:solidFill>
              </a:rPr>
              <a:t>dN</a:t>
            </a:r>
            <a:r>
              <a:rPr lang="en-US" sz="1600" b="1" baseline="-25000" dirty="0" err="1" smtClean="0">
                <a:solidFill>
                  <a:srgbClr val="FF0000"/>
                </a:solidFill>
              </a:rPr>
              <a:t>ch</a:t>
            </a:r>
            <a:r>
              <a:rPr lang="en-US" sz="1600" b="1" dirty="0" smtClean="0">
                <a:solidFill>
                  <a:srgbClr val="FF0000"/>
                </a:solidFill>
              </a:rPr>
              <a:t>/</a:t>
            </a:r>
            <a:r>
              <a:rPr lang="en-US" sz="1600" b="1" dirty="0" err="1" smtClean="0">
                <a:solidFill>
                  <a:srgbClr val="FF0000"/>
                </a:solidFill>
              </a:rPr>
              <a:t>dy</a:t>
            </a:r>
            <a:endParaRPr lang="en-US" sz="1600" b="1" dirty="0" smtClean="0">
              <a:solidFill>
                <a:srgbClr val="FF0000"/>
              </a:solidFill>
            </a:endParaRPr>
          </a:p>
        </p:txBody>
      </p: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1206377" y="4612233"/>
            <a:ext cx="2102714" cy="585418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sz="1600" b="1" u="sng" dirty="0" smtClean="0">
                <a:solidFill>
                  <a:srgbClr val="FF0000"/>
                </a:solidFill>
              </a:rPr>
              <a:t>Particle production:</a:t>
            </a:r>
            <a:endParaRPr lang="en-US" sz="1600" b="1" u="sng" dirty="0">
              <a:solidFill>
                <a:srgbClr val="FF0000"/>
              </a:solidFill>
            </a:endParaRPr>
          </a:p>
          <a:p>
            <a:r>
              <a:rPr lang="en-US" sz="1600" b="1" dirty="0" smtClean="0">
                <a:solidFill>
                  <a:srgbClr val="FF0000"/>
                </a:solidFill>
              </a:rPr>
              <a:t>Data /Thermal Model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6034316" y="2019420"/>
            <a:ext cx="2326412" cy="1437412"/>
          </a:xfrm>
          <a:prstGeom prst="straightConnector1">
            <a:avLst/>
          </a:prstGeom>
          <a:noFill/>
          <a:ln w="38100" cap="flat" cmpd="sng" algn="ctr">
            <a:solidFill>
              <a:srgbClr val="FF00FF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3714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Momentum Spectra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53" y="591683"/>
            <a:ext cx="9144000" cy="6782435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000" dirty="0" smtClean="0">
                <a:effectLst/>
              </a:rPr>
              <a:t>Known, but not really understood </a:t>
            </a:r>
            <a:r>
              <a:rPr lang="en-US" sz="1800" dirty="0" smtClean="0">
                <a:effectLst/>
              </a:rPr>
              <a:t> </a:t>
            </a:r>
            <a:endParaRPr lang="en-US" sz="1800" dirty="0" smtClean="0"/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35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9" r="5390" b="2121"/>
          <a:stretch/>
        </p:blipFill>
        <p:spPr bwMode="auto">
          <a:xfrm>
            <a:off x="399983" y="866432"/>
            <a:ext cx="2924633" cy="599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835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" t="11082" r="4335" b="3650"/>
          <a:stretch/>
        </p:blipFill>
        <p:spPr bwMode="auto">
          <a:xfrm>
            <a:off x="3996609" y="1049370"/>
            <a:ext cx="4215972" cy="2985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973780" y="1524025"/>
            <a:ext cx="4187542" cy="2520280"/>
            <a:chOff x="4304928" y="1628800"/>
            <a:chExt cx="4536504" cy="2520280"/>
          </a:xfrm>
        </p:grpSpPr>
        <p:cxnSp>
          <p:nvCxnSpPr>
            <p:cNvPr id="18" name="Straight Connector 17"/>
            <p:cNvCxnSpPr/>
            <p:nvPr/>
          </p:nvCxnSpPr>
          <p:spPr bwMode="auto">
            <a:xfrm>
              <a:off x="7473280" y="1628800"/>
              <a:ext cx="1296144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3" name="Straight Connector 22"/>
            <p:cNvCxnSpPr/>
            <p:nvPr/>
          </p:nvCxnSpPr>
          <p:spPr bwMode="auto">
            <a:xfrm>
              <a:off x="4304928" y="1844824"/>
              <a:ext cx="3672408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7113240" y="3284984"/>
              <a:ext cx="1728192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4304928" y="3501008"/>
              <a:ext cx="2592288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30" name="Straight Connector 29"/>
            <p:cNvCxnSpPr/>
            <p:nvPr/>
          </p:nvCxnSpPr>
          <p:spPr bwMode="auto">
            <a:xfrm>
              <a:off x="4304928" y="4149080"/>
              <a:ext cx="3024336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260" y="3284985"/>
            <a:ext cx="731158" cy="83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1834893" y="2850430"/>
            <a:ext cx="2100302" cy="585418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sz="1600" b="1" u="sng" dirty="0" smtClean="0">
                <a:solidFill>
                  <a:srgbClr val="FF0000"/>
                </a:solidFill>
              </a:rPr>
              <a:t>Radial Flow fit (BW):</a:t>
            </a:r>
            <a:endParaRPr lang="en-US" sz="1600" b="1" u="sng" dirty="0">
              <a:solidFill>
                <a:srgbClr val="FF0000"/>
              </a:solidFill>
            </a:endParaRPr>
          </a:p>
          <a:p>
            <a:r>
              <a:rPr lang="en-US" sz="1600" b="1" dirty="0" smtClean="0">
                <a:solidFill>
                  <a:srgbClr val="FF0000"/>
                </a:solidFill>
              </a:rPr>
              <a:t>T  &amp; &lt;</a:t>
            </a:r>
            <a:r>
              <a:rPr lang="en-US" sz="1600" b="1" dirty="0" smtClean="0">
                <a:solidFill>
                  <a:srgbClr val="FF0000"/>
                </a:solidFill>
                <a:latin typeface="Symbol" panose="05050102010706020507" pitchFamily="18" charset="2"/>
              </a:rPr>
              <a:t>b</a:t>
            </a:r>
            <a:r>
              <a:rPr lang="en-US" sz="1600" b="1" dirty="0" smtClean="0">
                <a:solidFill>
                  <a:srgbClr val="FF0000"/>
                </a:solidFill>
              </a:rPr>
              <a:t>&gt; vs </a:t>
            </a:r>
            <a:r>
              <a:rPr lang="en-US" sz="1600" b="1" dirty="0" err="1" smtClean="0">
                <a:solidFill>
                  <a:srgbClr val="FF0000"/>
                </a:solidFill>
              </a:rPr>
              <a:t>dN</a:t>
            </a:r>
            <a:r>
              <a:rPr lang="en-US" sz="1600" b="1" baseline="-25000" dirty="0" err="1" smtClean="0">
                <a:solidFill>
                  <a:srgbClr val="FF0000"/>
                </a:solidFill>
              </a:rPr>
              <a:t>ch</a:t>
            </a:r>
            <a:r>
              <a:rPr lang="en-US" sz="1600" b="1" dirty="0" smtClean="0">
                <a:solidFill>
                  <a:srgbClr val="FF0000"/>
                </a:solidFill>
              </a:rPr>
              <a:t>/</a:t>
            </a:r>
            <a:r>
              <a:rPr lang="en-US" sz="1600" b="1" dirty="0" err="1" smtClean="0">
                <a:solidFill>
                  <a:srgbClr val="FF0000"/>
                </a:solidFill>
              </a:rPr>
              <a:t>dy</a:t>
            </a:r>
            <a:endParaRPr lang="en-US" sz="1600" b="1" dirty="0" smtClean="0">
              <a:solidFill>
                <a:srgbClr val="FF0000"/>
              </a:solidFill>
            </a:endParaRPr>
          </a:p>
        </p:txBody>
      </p: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-62558" y="2696224"/>
            <a:ext cx="1626536" cy="308419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9pPr>
          </a:lstStyle>
          <a:p>
            <a:r>
              <a:rPr lang="en-US" sz="1400" b="1" dirty="0">
                <a:solidFill>
                  <a:srgbClr val="FF00FF"/>
                </a:solidFill>
              </a:rPr>
              <a:t>p</a:t>
            </a:r>
            <a:r>
              <a:rPr lang="en-US" sz="1400" b="1" dirty="0" smtClean="0">
                <a:solidFill>
                  <a:srgbClr val="FF00FF"/>
                </a:solidFill>
              </a:rPr>
              <a:t>p, </a:t>
            </a:r>
            <a:r>
              <a:rPr lang="en-US" sz="1400" b="1" dirty="0" err="1" smtClean="0">
                <a:solidFill>
                  <a:srgbClr val="FF00FF"/>
                </a:solidFill>
              </a:rPr>
              <a:t>dA</a:t>
            </a:r>
            <a:r>
              <a:rPr lang="en-US" sz="1400" b="1" dirty="0" smtClean="0">
                <a:solidFill>
                  <a:srgbClr val="FF00FF"/>
                </a:solidFill>
              </a:rPr>
              <a:t>, AA </a:t>
            </a:r>
            <a:r>
              <a:rPr lang="en-US" sz="1400" b="1" dirty="0" smtClean="0"/>
              <a:t> RHIC</a:t>
            </a:r>
            <a:endParaRPr lang="en-US" sz="1400" b="1" dirty="0"/>
          </a:p>
        </p:txBody>
      </p:sp>
      <p:pic>
        <p:nvPicPr>
          <p:cNvPr id="15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5"/>
          <a:stretch/>
        </p:blipFill>
        <p:spPr bwMode="auto">
          <a:xfrm>
            <a:off x="3094872" y="4149083"/>
            <a:ext cx="6100785" cy="260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70335" y="6338895"/>
            <a:ext cx="26864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rgbClr val="000000"/>
                </a:solidFill>
              </a:rPr>
              <a:t>Star http</a:t>
            </a:r>
            <a:r>
              <a:rPr lang="en-GB" sz="1400" dirty="0">
                <a:solidFill>
                  <a:srgbClr val="000000"/>
                </a:solidFill>
              </a:rPr>
              <a:t>://arxiv.org/abs/0808.2041</a:t>
            </a:r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3275856" y="6272582"/>
            <a:ext cx="2121980" cy="585418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sz="1600" b="1" u="sng" dirty="0" smtClean="0">
                <a:solidFill>
                  <a:srgbClr val="FF0000"/>
                </a:solidFill>
              </a:rPr>
              <a:t>Radial Flow fit (BW):</a:t>
            </a:r>
            <a:endParaRPr lang="en-US" sz="1600" b="1" u="sng" dirty="0">
              <a:solidFill>
                <a:srgbClr val="FF0000"/>
              </a:solidFill>
            </a:endParaRPr>
          </a:p>
          <a:p>
            <a:r>
              <a:rPr lang="en-US" sz="1600" b="1" dirty="0" smtClean="0">
                <a:solidFill>
                  <a:srgbClr val="FF0000"/>
                </a:solidFill>
              </a:rPr>
              <a:t>Data/Fit (</a:t>
            </a:r>
            <a:r>
              <a:rPr lang="en-US" sz="1600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p,</a:t>
            </a:r>
            <a:r>
              <a:rPr lang="en-US" sz="1600" b="1" dirty="0" err="1" smtClean="0">
                <a:solidFill>
                  <a:srgbClr val="FF0000"/>
                </a:solidFill>
              </a:rPr>
              <a:t>K,p</a:t>
            </a:r>
            <a:r>
              <a:rPr lang="en-US" sz="1600" b="1" dirty="0" smtClean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6964254" y="3984177"/>
            <a:ext cx="1160575" cy="308419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1600">
                <a:solidFill>
                  <a:srgbClr val="0000FF"/>
                </a:solidFill>
                <a:latin typeface="Arial" charset="0"/>
              </a:defRPr>
            </a:lvl9pPr>
          </a:lstStyle>
          <a:p>
            <a:r>
              <a:rPr lang="en-US" sz="1400" b="1" dirty="0" smtClean="0">
                <a:solidFill>
                  <a:srgbClr val="FF00FF"/>
                </a:solidFill>
              </a:rPr>
              <a:t>pp</a:t>
            </a:r>
            <a:r>
              <a:rPr lang="en-US" sz="1400" b="1" dirty="0" smtClean="0"/>
              <a:t> 200 </a:t>
            </a:r>
            <a:r>
              <a:rPr lang="en-US" sz="1400" b="1" dirty="0" err="1" smtClean="0"/>
              <a:t>GeV</a:t>
            </a:r>
            <a:endParaRPr lang="en-US" sz="1400" b="1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1259632" y="1412776"/>
            <a:ext cx="2160240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>
            <a:off x="1259632" y="1484784"/>
            <a:ext cx="2016224" cy="72008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 flipV="1">
            <a:off x="1331640" y="4077072"/>
            <a:ext cx="1872208" cy="1008112"/>
          </a:xfrm>
          <a:prstGeom prst="line">
            <a:avLst/>
          </a:prstGeom>
          <a:noFill/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9" name="Straight Connector 28"/>
          <p:cNvCxnSpPr/>
          <p:nvPr/>
        </p:nvCxnSpPr>
        <p:spPr bwMode="auto">
          <a:xfrm flipV="1">
            <a:off x="683568" y="4221088"/>
            <a:ext cx="1872208" cy="1008112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9675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105" y="46326"/>
            <a:ext cx="6516206" cy="591573"/>
          </a:xfrm>
        </p:spPr>
        <p:txBody>
          <a:bodyPr/>
          <a:lstStyle/>
          <a:p>
            <a:r>
              <a:rPr lang="en-US" dirty="0" smtClean="0"/>
              <a:t>BW </a:t>
            </a:r>
            <a:r>
              <a:rPr lang="en-US" dirty="0"/>
              <a:t>+ Resonances </a:t>
            </a:r>
            <a:r>
              <a:rPr lang="en-US" sz="1600" b="0" dirty="0">
                <a:solidFill>
                  <a:schemeClr val="tx1"/>
                </a:solidFill>
              </a:rPr>
              <a:t>(DRAGON </a:t>
            </a:r>
            <a:r>
              <a:rPr lang="en-US" sz="1600" b="0" dirty="0" smtClean="0">
                <a:solidFill>
                  <a:schemeClr val="tx1"/>
                </a:solidFill>
              </a:rPr>
              <a:t>1502.01247)</a:t>
            </a:r>
            <a:endParaRPr lang="en-GB" sz="16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" y="692697"/>
            <a:ext cx="3559843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628" y="908721"/>
            <a:ext cx="4249486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2843808" y="4476275"/>
            <a:ext cx="3372991" cy="2381725"/>
            <a:chOff x="3707904" y="1177432"/>
            <a:chExt cx="3372991" cy="2381725"/>
          </a:xfrm>
        </p:grpSpPr>
        <p:grpSp>
          <p:nvGrpSpPr>
            <p:cNvPr id="7" name="Group 6"/>
            <p:cNvGrpSpPr/>
            <p:nvPr/>
          </p:nvGrpSpPr>
          <p:grpSpPr>
            <a:xfrm>
              <a:off x="3707904" y="1177432"/>
              <a:ext cx="3372991" cy="2381725"/>
              <a:chOff x="3707904" y="1142628"/>
              <a:chExt cx="3372991" cy="1716910"/>
            </a:xfrm>
          </p:grpSpPr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10073" y="1142628"/>
                <a:ext cx="2990851" cy="447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1920" y="1484784"/>
                <a:ext cx="3228975" cy="533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7340" y="2459488"/>
                <a:ext cx="2905125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5" name="Picture 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07904" y="1961130"/>
                <a:ext cx="3124200" cy="552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6300192" y="1268760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K</a:t>
              </a:r>
              <a:r>
                <a:rPr lang="en-US" baseline="30000" dirty="0" smtClean="0"/>
                <a:t>0</a:t>
              </a:r>
              <a:endParaRPr lang="en-GB" baseline="30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796136" y="1700808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</a:t>
              </a:r>
              <a:endParaRPr lang="en-GB" baseline="30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56176" y="2348880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panose="05050102010706020507" pitchFamily="18" charset="2"/>
                </a:rPr>
                <a:t>f</a:t>
              </a:r>
              <a:endParaRPr lang="en-GB" baseline="30000" dirty="0">
                <a:latin typeface="Symbol" panose="05050102010706020507" pitchFamily="18" charset="2"/>
              </a:endParaRPr>
            </a:p>
          </p:txBody>
        </p:sp>
      </p:grp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3347864" y="764704"/>
            <a:ext cx="2304256" cy="169341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sz="1400" dirty="0" smtClean="0">
                <a:latin typeface="+mn-lt"/>
              </a:rPr>
              <a:t>Qual. similar, quant. diff. </a:t>
            </a:r>
          </a:p>
          <a:p>
            <a:r>
              <a:rPr lang="en-US" dirty="0" smtClean="0">
                <a:latin typeface="Symbol" panose="05050102010706020507" pitchFamily="18" charset="2"/>
              </a:rPr>
              <a:t>p</a:t>
            </a:r>
            <a:r>
              <a:rPr lang="en-US" dirty="0" smtClean="0">
                <a:latin typeface="+mn-lt"/>
              </a:rPr>
              <a:t>/K to 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2-2.5</a:t>
            </a:r>
            <a:r>
              <a:rPr lang="en-US" dirty="0" smtClean="0">
                <a:latin typeface="+mn-lt"/>
              </a:rPr>
              <a:t> GeV</a:t>
            </a:r>
          </a:p>
          <a:p>
            <a:r>
              <a:rPr lang="en-US" dirty="0" smtClean="0">
                <a:latin typeface="+mn-lt"/>
              </a:rPr>
              <a:t>p to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 &gt; 4.5</a:t>
            </a:r>
            <a:r>
              <a:rPr lang="en-US" dirty="0" smtClean="0">
                <a:latin typeface="+mn-lt"/>
              </a:rPr>
              <a:t> GeV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Symbol" panose="05050102010706020507" pitchFamily="18" charset="2"/>
              </a:rPr>
              <a:t>(F,L), X, W</a:t>
            </a:r>
            <a:r>
              <a:rPr lang="en-US" dirty="0" smtClean="0">
                <a:latin typeface="+mn-lt"/>
              </a:rPr>
              <a:t> require</a:t>
            </a:r>
          </a:p>
          <a:p>
            <a:r>
              <a:rPr lang="en-US" dirty="0" smtClean="0">
                <a:latin typeface="+mn-lt"/>
              </a:rPr>
              <a:t>higher T, lower </a:t>
            </a:r>
            <a:r>
              <a:rPr lang="en-US" dirty="0" smtClean="0">
                <a:latin typeface="Symbol" panose="05050102010706020507" pitchFamily="18" charset="2"/>
              </a:rPr>
              <a:t>b</a:t>
            </a:r>
          </a:p>
          <a:p>
            <a:r>
              <a:rPr lang="en-US" dirty="0" smtClean="0">
                <a:latin typeface="+mn-lt"/>
              </a:rPr>
              <a:t>(like at RHIC)</a:t>
            </a:r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7" t="12491"/>
          <a:stretch/>
        </p:blipFill>
        <p:spPr bwMode="auto">
          <a:xfrm>
            <a:off x="3419872" y="2564904"/>
            <a:ext cx="2232248" cy="196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75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79512" y="1340768"/>
            <a:ext cx="5400600" cy="3024336"/>
            <a:chOff x="3588327" y="3241964"/>
            <a:chExt cx="5268000" cy="2095899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7" t="4614" r="8118" b="53333"/>
            <a:stretch/>
          </p:blipFill>
          <p:spPr bwMode="auto">
            <a:xfrm>
              <a:off x="3588327" y="3241964"/>
              <a:ext cx="5250874" cy="1594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7" t="86247" r="8118" b="-1"/>
            <a:stretch/>
          </p:blipFill>
          <p:spPr bwMode="auto">
            <a:xfrm>
              <a:off x="3605453" y="4816473"/>
              <a:ext cx="5250874" cy="521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250" y="46320"/>
            <a:ext cx="8285923" cy="591573"/>
          </a:xfrm>
        </p:spPr>
        <p:txBody>
          <a:bodyPr/>
          <a:lstStyle/>
          <a:p>
            <a:r>
              <a:rPr lang="en-US" dirty="0" smtClean="0"/>
              <a:t>Real Hydro: IP-</a:t>
            </a:r>
            <a:r>
              <a:rPr lang="en-US" dirty="0" err="1" smtClean="0"/>
              <a:t>Glasma</a:t>
            </a:r>
            <a:r>
              <a:rPr lang="en-US" dirty="0" smtClean="0"/>
              <a:t> + Music </a:t>
            </a:r>
            <a:r>
              <a:rPr lang="en-US" sz="1400" b="0" dirty="0" smtClean="0">
                <a:solidFill>
                  <a:schemeClr val="tx1"/>
                </a:solidFill>
              </a:rPr>
              <a:t>(</a:t>
            </a:r>
            <a:r>
              <a:rPr lang="en-GB" sz="1400" b="0" dirty="0" smtClean="0">
                <a:solidFill>
                  <a:schemeClr val="tx1"/>
                </a:solidFill>
              </a:rPr>
              <a:t>1502.016750)</a:t>
            </a:r>
            <a:endParaRPr lang="en-GB" sz="14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0688"/>
            <a:ext cx="8640960" cy="6165850"/>
          </a:xfrm>
        </p:spPr>
        <p:txBody>
          <a:bodyPr/>
          <a:lstStyle/>
          <a:p>
            <a:r>
              <a:rPr lang="en-US" dirty="0" smtClean="0"/>
              <a:t> Data/Model (almost too perfect !)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note that low p</a:t>
            </a:r>
            <a:r>
              <a:rPr lang="en-US" baseline="-25000" dirty="0" smtClean="0"/>
              <a:t>T</a:t>
            </a:r>
            <a:r>
              <a:rPr lang="en-US" dirty="0" smtClean="0"/>
              <a:t> pion excess !!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37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0" t="3304" r="11742"/>
          <a:stretch/>
        </p:blipFill>
        <p:spPr bwMode="auto">
          <a:xfrm>
            <a:off x="539552" y="4293096"/>
            <a:ext cx="3921015" cy="255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6" t="1662" r="12368"/>
          <a:stretch/>
        </p:blipFill>
        <p:spPr bwMode="auto">
          <a:xfrm>
            <a:off x="5940152" y="3740503"/>
            <a:ext cx="3203848" cy="324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8" t="2696" r="12439"/>
          <a:stretch/>
        </p:blipFill>
        <p:spPr bwMode="auto">
          <a:xfrm>
            <a:off x="5940152" y="692696"/>
            <a:ext cx="3203848" cy="3210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4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0"/>
            <a:ext cx="5538553" cy="591573"/>
          </a:xfrm>
        </p:spPr>
        <p:txBody>
          <a:bodyPr/>
          <a:lstStyle/>
          <a:p>
            <a:r>
              <a:rPr lang="en-US" dirty="0" smtClean="0"/>
              <a:t>Real Hydro Comparison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VISHNU(Hydro + URQMD)</a:t>
            </a:r>
            <a:r>
              <a:rPr lang="en-GB" sz="1600" dirty="0" smtClean="0">
                <a:solidFill>
                  <a:schemeClr val="tx1"/>
                </a:solidFill>
              </a:rPr>
              <a:t>1501.03286,</a:t>
            </a:r>
            <a:r>
              <a:rPr lang="en-GB" dirty="0" smtClean="0">
                <a:solidFill>
                  <a:srgbClr val="0066FF"/>
                </a:solidFill>
              </a:rPr>
              <a:t> 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38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" t="7084" r="47941" b="9736"/>
          <a:stretch/>
        </p:blipFill>
        <p:spPr bwMode="auto">
          <a:xfrm>
            <a:off x="6156176" y="3372482"/>
            <a:ext cx="2795182" cy="348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2" t="8696" r="11469" b="18487"/>
          <a:stretch/>
        </p:blipFill>
        <p:spPr bwMode="auto">
          <a:xfrm>
            <a:off x="1425" y="1052735"/>
            <a:ext cx="3994511" cy="28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0" y="3789040"/>
            <a:ext cx="6211772" cy="2874641"/>
            <a:chOff x="-415636" y="3657601"/>
            <a:chExt cx="5680363" cy="2286000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1" t="11280" r="14236" b="19523"/>
            <a:stretch/>
          </p:blipFill>
          <p:spPr bwMode="auto">
            <a:xfrm>
              <a:off x="-415636" y="3657601"/>
              <a:ext cx="5680363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391" t="27216" r="7161" b="36298"/>
            <a:stretch/>
          </p:blipFill>
          <p:spPr bwMode="auto">
            <a:xfrm>
              <a:off x="1835696" y="3861048"/>
              <a:ext cx="554182" cy="1205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2411760" y="4005064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Symbol" panose="05050102010706020507" pitchFamily="18" charset="2"/>
                </a:rPr>
                <a:t>X</a:t>
              </a:r>
              <a:endParaRPr lang="en-GB" b="1" dirty="0">
                <a:latin typeface="Symbol" panose="05050102010706020507" pitchFamily="18" charset="2"/>
              </a:endParaRPr>
            </a:p>
          </p:txBody>
        </p:sp>
      </p:grp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4535488" y="692696"/>
            <a:ext cx="4608512" cy="2862964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AfterBurner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 important:</a:t>
            </a:r>
          </a:p>
          <a:p>
            <a:r>
              <a:rPr lang="en-GB" dirty="0" smtClean="0"/>
              <a:t> incr. </a:t>
            </a:r>
            <a:r>
              <a:rPr lang="en-US" dirty="0" smtClean="0">
                <a:latin typeface="+mn-lt"/>
              </a:rPr>
              <a:t>radial flow in hadron phase</a:t>
            </a:r>
          </a:p>
          <a:p>
            <a:pPr algn="l"/>
            <a:r>
              <a:rPr lang="en-US" dirty="0" smtClean="0">
                <a:latin typeface="+mn-lt"/>
              </a:rPr>
              <a:t>=&gt; explain differential freeze-out T</a:t>
            </a:r>
            <a:r>
              <a:rPr lang="en-US" baseline="-25000" dirty="0" smtClean="0">
                <a:latin typeface="+mn-lt"/>
              </a:rPr>
              <a:t>kin</a:t>
            </a:r>
            <a:r>
              <a:rPr lang="en-US" dirty="0" smtClean="0">
                <a:latin typeface="+mn-lt"/>
              </a:rPr>
              <a:t> ?</a:t>
            </a:r>
          </a:p>
          <a:p>
            <a:pPr algn="l"/>
            <a:r>
              <a:rPr lang="en-US" dirty="0" smtClean="0">
                <a:latin typeface="+mn-lt"/>
              </a:rPr>
              <a:t>=&gt; meson-baryon crossing in v</a:t>
            </a:r>
            <a:r>
              <a:rPr lang="en-US" baseline="-25000" dirty="0" smtClean="0">
                <a:latin typeface="+mn-lt"/>
              </a:rPr>
              <a:t>2</a:t>
            </a:r>
            <a:r>
              <a:rPr lang="en-US" dirty="0" smtClean="0">
                <a:latin typeface="+mn-lt"/>
              </a:rPr>
              <a:t> ?</a:t>
            </a:r>
            <a:br>
              <a:rPr lang="en-US" dirty="0" smtClean="0">
                <a:latin typeface="+mn-lt"/>
              </a:rPr>
            </a:br>
            <a:endParaRPr lang="en-US" dirty="0" smtClean="0">
              <a:latin typeface="+mn-lt"/>
            </a:endParaRPr>
          </a:p>
          <a:p>
            <a:pPr algn="l"/>
            <a:r>
              <a:rPr lang="en-US" dirty="0" smtClean="0">
                <a:latin typeface="+mn-lt"/>
              </a:rPr>
              <a:t>Would be interesting to see </a:t>
            </a:r>
            <a:r>
              <a:rPr lang="en-US" u="sng" dirty="0" smtClean="0">
                <a:latin typeface="+mn-lt"/>
              </a:rPr>
              <a:t>where </a:t>
            </a:r>
            <a:r>
              <a:rPr lang="en-US" dirty="0" smtClean="0">
                <a:latin typeface="+mn-lt"/>
              </a:rPr>
              <a:t>data &amp; (hydro + AB) deviate:</a:t>
            </a:r>
          </a:p>
          <a:p>
            <a:pPr algn="l"/>
            <a:r>
              <a:rPr lang="en-US" dirty="0" smtClean="0">
                <a:latin typeface="+mn-lt"/>
              </a:rPr>
              <a:t>- Does it coincide in p</a:t>
            </a:r>
            <a:r>
              <a:rPr lang="en-US" baseline="-25000" dirty="0" smtClean="0">
                <a:latin typeface="+mn-lt"/>
              </a:rPr>
              <a:t>T</a:t>
            </a:r>
            <a:r>
              <a:rPr lang="en-US" dirty="0" smtClean="0">
                <a:latin typeface="+mn-lt"/>
              </a:rPr>
              <a:t>  &amp; </a:t>
            </a:r>
            <a:r>
              <a:rPr lang="en-US" dirty="0" err="1" smtClean="0">
                <a:latin typeface="+mn-lt"/>
              </a:rPr>
              <a:t>v</a:t>
            </a:r>
            <a:r>
              <a:rPr lang="en-US" baseline="-25000" dirty="0" err="1" smtClean="0">
                <a:latin typeface="+mn-lt"/>
              </a:rPr>
              <a:t>n</a:t>
            </a:r>
            <a:endParaRPr lang="en-US" dirty="0" smtClean="0">
              <a:latin typeface="+mn-lt"/>
            </a:endParaRPr>
          </a:p>
          <a:p>
            <a:pPr algn="l"/>
            <a:r>
              <a:rPr lang="en-US" dirty="0" smtClean="0">
                <a:latin typeface="+mn-lt"/>
              </a:rPr>
              <a:t>- Higher decoupling p</a:t>
            </a:r>
            <a:r>
              <a:rPr lang="en-US" baseline="-25000" dirty="0" smtClean="0">
                <a:latin typeface="+mn-lt"/>
              </a:rPr>
              <a:t>T</a:t>
            </a:r>
            <a:r>
              <a:rPr lang="en-US" dirty="0" smtClean="0">
                <a:latin typeface="+mn-lt"/>
              </a:rPr>
              <a:t> for large mass ?	</a:t>
            </a: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0" y="0"/>
            <a:ext cx="3384376" cy="64697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Hydro + AB  does very well</a:t>
            </a:r>
            <a:r>
              <a:rPr lang="en-US" dirty="0" smtClean="0">
                <a:latin typeface="+mn-lt"/>
              </a:rPr>
              <a:t> </a:t>
            </a:r>
          </a:p>
          <a:p>
            <a:r>
              <a:rPr lang="en-US" b="1" dirty="0" smtClean="0">
                <a:latin typeface="+mn-lt"/>
              </a:rPr>
              <a:t>(T, </a:t>
            </a:r>
            <a:r>
              <a:rPr lang="en-US" b="1" dirty="0" smtClean="0">
                <a:latin typeface="Symbol" panose="05050102010706020507" pitchFamily="18" charset="2"/>
              </a:rPr>
              <a:t>b</a:t>
            </a:r>
            <a:r>
              <a:rPr lang="en-US" b="1" dirty="0" smtClean="0">
                <a:latin typeface="+mn-lt"/>
              </a:rPr>
              <a:t>, </a:t>
            </a:r>
            <a:r>
              <a:rPr lang="en-US" b="1" dirty="0" err="1" smtClean="0">
                <a:latin typeface="+mn-lt"/>
              </a:rPr>
              <a:t>v</a:t>
            </a:r>
            <a:r>
              <a:rPr lang="en-US" b="1" baseline="-25000" dirty="0" err="1" smtClean="0">
                <a:latin typeface="+mn-lt"/>
              </a:rPr>
              <a:t>n</a:t>
            </a:r>
            <a:r>
              <a:rPr lang="en-US" b="1" dirty="0" smtClean="0"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354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3353" y="46321"/>
            <a:ext cx="6469721" cy="591573"/>
          </a:xfrm>
        </p:spPr>
        <p:txBody>
          <a:bodyPr/>
          <a:lstStyle/>
          <a:p>
            <a:r>
              <a:rPr lang="en-US" dirty="0" smtClean="0"/>
              <a:t>What happens after  Hydro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150"/>
            <a:ext cx="9144000" cy="6165850"/>
          </a:xfrm>
        </p:spPr>
        <p:txBody>
          <a:bodyPr/>
          <a:lstStyle/>
          <a:p>
            <a:r>
              <a:rPr lang="en-US" dirty="0" smtClean="0"/>
              <a:t> mass matters, up to a point (again,  p</a:t>
            </a:r>
            <a:r>
              <a:rPr lang="en-US" baseline="-25000" dirty="0" smtClean="0"/>
              <a:t>T</a:t>
            </a:r>
            <a:r>
              <a:rPr lang="en-US" dirty="0" smtClean="0"/>
              <a:t> </a:t>
            </a:r>
            <a:r>
              <a:rPr lang="en-GB" dirty="0"/>
              <a:t>≈ </a:t>
            </a:r>
            <a:r>
              <a:rPr lang="en-US" dirty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)..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presumably, 'falling out of hydro' is a smooth process (over large p</a:t>
            </a:r>
            <a:r>
              <a:rPr lang="en-US" baseline="-25000" dirty="0" smtClean="0"/>
              <a:t>T</a:t>
            </a:r>
            <a:r>
              <a:rPr lang="en-US" dirty="0" smtClean="0"/>
              <a:t> range)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do we need </a:t>
            </a:r>
            <a:r>
              <a:rPr lang="en-US" b="1" dirty="0" smtClean="0"/>
              <a:t>new physics</a:t>
            </a:r>
            <a:r>
              <a:rPr lang="en-US" dirty="0" smtClean="0"/>
              <a:t> (eg coalescence) at intermediate p</a:t>
            </a:r>
            <a:r>
              <a:rPr lang="en-US" baseline="-25000" dirty="0" smtClean="0"/>
              <a:t>T</a:t>
            </a:r>
            <a:r>
              <a:rPr lang="en-US" dirty="0" smtClean="0"/>
              <a:t> (4-10 GeV) ?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or a </a:t>
            </a:r>
            <a:r>
              <a:rPr lang="en-US" b="1" dirty="0" smtClean="0"/>
              <a:t>smooth transition</a:t>
            </a:r>
            <a:r>
              <a:rPr lang="en-US" dirty="0" smtClean="0"/>
              <a:t> between hydro  and jets ?</a:t>
            </a:r>
          </a:p>
          <a:p>
            <a:pPr marL="190500" lvl="1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39</a:t>
            </a:fld>
            <a:endParaRPr lang="en-US" altLang="en-US">
              <a:solidFill>
                <a:srgbClr val="00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29553" y="2492896"/>
            <a:ext cx="4272226" cy="2846945"/>
            <a:chOff x="0" y="795962"/>
            <a:chExt cx="4272226" cy="2846945"/>
          </a:xfrm>
        </p:grpSpPr>
        <p:pic>
          <p:nvPicPr>
            <p:cNvPr id="7" name="Picture Placeholder 1"/>
            <p:cNvPicPr>
              <a:picLocks noChangeAspect="1"/>
            </p:cNvPicPr>
            <p:nvPr/>
          </p:nvPicPr>
          <p:blipFill rotWithShape="1">
            <a:blip r:embed="rId2">
              <a:lum/>
              <a:alphaModFix/>
            </a:blip>
            <a:srcRect t="7166"/>
            <a:stretch/>
          </p:blipFill>
          <p:spPr bwMode="auto">
            <a:xfrm>
              <a:off x="0" y="795962"/>
              <a:ext cx="4272226" cy="2846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Arrow Connector 7"/>
            <p:cNvCxnSpPr/>
            <p:nvPr/>
          </p:nvCxnSpPr>
          <p:spPr bwMode="auto">
            <a:xfrm>
              <a:off x="2297297" y="2092106"/>
              <a:ext cx="0" cy="809013"/>
            </a:xfrm>
            <a:prstGeom prst="straightConnector1">
              <a:avLst/>
            </a:prstGeom>
            <a:solidFill>
              <a:srgbClr val="FFFF99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9" name="Group 8"/>
          <p:cNvGrpSpPr/>
          <p:nvPr/>
        </p:nvGrpSpPr>
        <p:grpSpPr>
          <a:xfrm>
            <a:off x="4572000" y="2492896"/>
            <a:ext cx="4431939" cy="3011621"/>
            <a:chOff x="4712060" y="795962"/>
            <a:chExt cx="4431939" cy="3011621"/>
          </a:xfrm>
        </p:grpSpPr>
        <p:grpSp>
          <p:nvGrpSpPr>
            <p:cNvPr id="10" name="Group 9"/>
            <p:cNvGrpSpPr/>
            <p:nvPr/>
          </p:nvGrpSpPr>
          <p:grpSpPr>
            <a:xfrm>
              <a:off x="4712060" y="795962"/>
              <a:ext cx="4431939" cy="3011621"/>
              <a:chOff x="5273458" y="1177447"/>
              <a:chExt cx="3870541" cy="2630136"/>
            </a:xfrm>
          </p:grpSpPr>
          <p:pic>
            <p:nvPicPr>
              <p:cNvPr id="12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3" t="9045"/>
              <a:stretch/>
            </p:blipFill>
            <p:spPr bwMode="auto">
              <a:xfrm>
                <a:off x="5273458" y="1177447"/>
                <a:ext cx="3870541" cy="25129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64168" y="3348031"/>
                <a:ext cx="3292700" cy="4595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11" name="Straight Arrow Connector 10"/>
            <p:cNvCxnSpPr/>
            <p:nvPr/>
          </p:nvCxnSpPr>
          <p:spPr bwMode="auto">
            <a:xfrm>
              <a:off x="7662179" y="1830185"/>
              <a:ext cx="0" cy="809013"/>
            </a:xfrm>
            <a:prstGeom prst="straightConnector1">
              <a:avLst/>
            </a:prstGeom>
            <a:solidFill>
              <a:srgbClr val="FFFF99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08610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644008" y="634848"/>
            <a:ext cx="4499991" cy="3298213"/>
            <a:chOff x="4644008" y="634848"/>
            <a:chExt cx="4499991" cy="3298213"/>
          </a:xfrm>
        </p:grpSpPr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634848"/>
              <a:ext cx="4499991" cy="3298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6732240" y="1052736"/>
              <a:ext cx="1944216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Ultra-central </a:t>
              </a:r>
              <a:r>
                <a:rPr lang="en-US" b="1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v</a:t>
              </a:r>
              <a:r>
                <a:rPr lang="en-US" b="1" baseline="-250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n</a:t>
              </a:r>
              <a:endParaRPr lang="en-GB" b="1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  <p:pic>
        <p:nvPicPr>
          <p:cNvPr id="15365" name="Picture 5" descr="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" t="3829" r="1860"/>
          <a:stretch/>
        </p:blipFill>
        <p:spPr bwMode="auto">
          <a:xfrm>
            <a:off x="0" y="2397733"/>
            <a:ext cx="4716016" cy="446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940" y="46326"/>
            <a:ext cx="6482545" cy="591573"/>
          </a:xfrm>
        </p:spPr>
        <p:txBody>
          <a:bodyPr/>
          <a:lstStyle/>
          <a:p>
            <a:r>
              <a:rPr lang="en-US" dirty="0" smtClean="0"/>
              <a:t>Tensions </a:t>
            </a:r>
            <a:r>
              <a:rPr lang="en-US" sz="1600" dirty="0" smtClean="0"/>
              <a:t>(presumably work in progress, not cracks)</a:t>
            </a:r>
            <a:endParaRPr lang="en-GB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p/</a:t>
            </a:r>
            <a:r>
              <a:rPr lang="en-US" dirty="0" smtClean="0">
                <a:latin typeface="Symbol" panose="05050102010706020507" pitchFamily="18" charset="2"/>
              </a:rPr>
              <a:t>p</a:t>
            </a:r>
            <a:r>
              <a:rPr lang="en-US" dirty="0" smtClean="0"/>
              <a:t> ratio, ultra-central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, HBT </a:t>
            </a:r>
            <a:r>
              <a:rPr lang="en-US" dirty="0" err="1" smtClean="0">
                <a:latin typeface="Symbol" panose="05050102010706020507" pitchFamily="18" charset="2"/>
              </a:rPr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, …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716016" y="3501008"/>
            <a:ext cx="4424180" cy="3356998"/>
            <a:chOff x="4716016" y="3501008"/>
            <a:chExt cx="4424180" cy="3356998"/>
          </a:xfrm>
        </p:grpSpPr>
        <p:pic>
          <p:nvPicPr>
            <p:cNvPr id="6" name="Picture 4" descr="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0" t="2862" r="3087"/>
            <a:stretch/>
          </p:blipFill>
          <p:spPr bwMode="auto">
            <a:xfrm>
              <a:off x="4716016" y="3813979"/>
              <a:ext cx="4424180" cy="30440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5220074" y="3501008"/>
              <a:ext cx="3528392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Azimuthal HBT: 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Symbol" panose="05050102010706020507" pitchFamily="18" charset="2"/>
                </a:rPr>
                <a:t>e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 @ </a:t>
              </a:r>
              <a:r>
                <a:rPr lang="en-US" b="1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freezeout</a:t>
              </a:r>
              <a:endParaRPr lang="en-GB" b="1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763688" y="1916832"/>
            <a:ext cx="2808312" cy="342274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SM fits to particle ratios</a:t>
            </a:r>
            <a:endParaRPr lang="en-GB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1052738"/>
            <a:ext cx="1440161" cy="140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/>
          <p:cNvSpPr/>
          <p:nvPr/>
        </p:nvSpPr>
        <p:spPr bwMode="auto">
          <a:xfrm>
            <a:off x="2123728" y="5085184"/>
            <a:ext cx="504056" cy="48130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3608" y="5965448"/>
            <a:ext cx="7300332" cy="89255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few, if any(*), doubt that we have 'strong collectivity' in (central) AA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'the ideal liquid sQGP'</a:t>
            </a:r>
          </a:p>
          <a:p>
            <a:pPr algn="l"/>
            <a:r>
              <a:rPr lang="en-US" sz="1200" dirty="0" smtClean="0"/>
              <a:t>* at least until early 2015 </a:t>
            </a:r>
            <a:r>
              <a:rPr lang="en-US" sz="1200" dirty="0" smtClean="0">
                <a:hlinkClick r:id="rId6"/>
              </a:rPr>
              <a:t>http</a:t>
            </a:r>
            <a:r>
              <a:rPr lang="en-US" sz="1200" dirty="0">
                <a:hlinkClick r:id="rId6"/>
              </a:rPr>
              <a:t>://</a:t>
            </a:r>
            <a:r>
              <a:rPr lang="en-US" sz="1200" dirty="0" smtClean="0">
                <a:hlinkClick r:id="rId6"/>
              </a:rPr>
              <a:t>arxiv.org/abs/1502.05572</a:t>
            </a:r>
            <a:r>
              <a:rPr lang="en-US" sz="1200" dirty="0" smtClean="0"/>
              <a:t> .(AMPT ‘escape’ hypothesis)</a:t>
            </a:r>
            <a:endParaRPr lang="en-GB" sz="1200" dirty="0"/>
          </a:p>
        </p:txBody>
      </p:sp>
      <p:sp>
        <p:nvSpPr>
          <p:cNvPr id="19" name="Oval 18"/>
          <p:cNvSpPr/>
          <p:nvPr/>
        </p:nvSpPr>
        <p:spPr bwMode="auto">
          <a:xfrm>
            <a:off x="2915816" y="5301208"/>
            <a:ext cx="720080" cy="48130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699792" y="4149080"/>
            <a:ext cx="504056" cy="79208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21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66" y="0"/>
            <a:ext cx="3401572" cy="591573"/>
          </a:xfrm>
        </p:spPr>
        <p:txBody>
          <a:bodyPr/>
          <a:lstStyle/>
          <a:p>
            <a:r>
              <a:rPr lang="en-US" dirty="0" smtClean="0"/>
              <a:t>Will the </a:t>
            </a:r>
            <a:r>
              <a:rPr lang="en-US" dirty="0">
                <a:latin typeface="Symbol" panose="05050102010706020507" pitchFamily="18" charset="2"/>
              </a:rPr>
              <a:t>f</a:t>
            </a:r>
            <a:r>
              <a:rPr lang="en-US" dirty="0" smtClean="0"/>
              <a:t> tell 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2016 Taxco Mexico WS J. Schukraft</a:t>
            </a:r>
            <a:endParaRPr lang="en-US" alt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B3392B-8E1C-4953-AFF5-843B4B02F0A2}" type="slidenum">
              <a:rPr lang="en-US" altLang="en-US" smtClean="0">
                <a:solidFill>
                  <a:srgbClr val="000000"/>
                </a:solidFill>
              </a:rPr>
              <a:pPr/>
              <a:t>40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057"/>
            <a:ext cx="3328023" cy="308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07504" y="3212976"/>
            <a:ext cx="9036495" cy="3645023"/>
            <a:chOff x="107504" y="3212976"/>
            <a:chExt cx="9036495" cy="3645023"/>
          </a:xfrm>
        </p:grpSpPr>
        <p:pic>
          <p:nvPicPr>
            <p:cNvPr id="7" name="Picture 4" descr="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" r="9496" b="6578"/>
            <a:stretch/>
          </p:blipFill>
          <p:spPr bwMode="auto">
            <a:xfrm>
              <a:off x="4172114" y="3212976"/>
              <a:ext cx="4971885" cy="36450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14" r="9317" b="7642"/>
            <a:stretch/>
          </p:blipFill>
          <p:spPr bwMode="auto">
            <a:xfrm>
              <a:off x="107504" y="3232956"/>
              <a:ext cx="4968552" cy="3611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827584" y="1124744"/>
            <a:ext cx="3960440" cy="1693413"/>
          </a:xfrm>
          <a:prstGeom prst="rect">
            <a:avLst/>
          </a:prstGeom>
          <a:solidFill>
            <a:srgbClr val="FFFF99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NCQ scaling in 40-50%</a:t>
            </a:r>
          </a:p>
          <a:p>
            <a:r>
              <a:rPr lang="en-US" b="1" u="sng" dirty="0" smtClean="0">
                <a:solidFill>
                  <a:srgbClr val="0066FF"/>
                </a:solidFill>
                <a:latin typeface="+mn-lt"/>
              </a:rPr>
              <a:t>or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it's breaking in 10-20%</a:t>
            </a:r>
          </a:p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could be a (m,</a:t>
            </a:r>
            <a:r>
              <a:rPr lang="en-US" dirty="0" smtClean="0">
                <a:solidFill>
                  <a:srgbClr val="FF0000"/>
                </a:solidFill>
                <a:latin typeface="Symbol" panose="05050102010706020507" pitchFamily="18" charset="2"/>
              </a:rPr>
              <a:t> s)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effect in the HG !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+mn-lt"/>
              </a:rPr>
            </a:br>
            <a:endParaRPr lang="en-US" sz="1600" dirty="0" smtClean="0">
              <a:latin typeface="+mn-lt"/>
            </a:endParaRPr>
          </a:p>
          <a:p>
            <a:r>
              <a:rPr lang="en-US" sz="1600" dirty="0" smtClean="0">
                <a:latin typeface="+mn-lt"/>
              </a:rPr>
              <a:t>If only we could switch off the HG..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11760" y="5517232"/>
            <a:ext cx="14401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Symbol" panose="05050102010706020507" pitchFamily="18" charset="2"/>
              </a:rPr>
              <a:t>f = p</a:t>
            </a:r>
          </a:p>
          <a:p>
            <a:r>
              <a:rPr lang="en-US" sz="1600" dirty="0"/>
              <a:t>NCQ scaling ?</a:t>
            </a:r>
            <a:endParaRPr lang="en-GB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7596336" y="4005064"/>
            <a:ext cx="122413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Symbol" panose="05050102010706020507" pitchFamily="18" charset="2"/>
              </a:rPr>
              <a:t>f = </a:t>
            </a:r>
            <a:r>
              <a:rPr lang="en-US" sz="1600" b="1" dirty="0">
                <a:latin typeface="+mn-lt"/>
              </a:rPr>
              <a:t>p</a:t>
            </a:r>
          </a:p>
          <a:p>
            <a:r>
              <a:rPr lang="en-US" sz="1600" dirty="0" smtClean="0"/>
              <a:t>HG push ?</a:t>
            </a:r>
            <a:endParaRPr lang="en-GB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2915816" y="3789040"/>
            <a:ext cx="1656184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HG push on p ?</a:t>
            </a:r>
            <a:endParaRPr lang="en-GB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796136" y="1196752"/>
            <a:ext cx="122413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Symbol" panose="05050102010706020507" pitchFamily="18" charset="2"/>
              </a:rPr>
              <a:t>f =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smtClean="0">
                <a:latin typeface="+mn-lt"/>
              </a:rPr>
              <a:t>p</a:t>
            </a:r>
            <a:endParaRPr lang="en-US" sz="1600" b="1" dirty="0">
              <a:latin typeface="+mn-lt"/>
            </a:endParaRPr>
          </a:p>
          <a:p>
            <a:r>
              <a:rPr lang="en-US" sz="1600" dirty="0" smtClean="0"/>
              <a:t>HG push ?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20010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7820" y="692150"/>
            <a:ext cx="9252520" cy="6165850"/>
          </a:xfrm>
        </p:spPr>
        <p:txBody>
          <a:bodyPr/>
          <a:lstStyle/>
          <a:p>
            <a:r>
              <a:rPr lang="en-US" dirty="0" smtClean="0"/>
              <a:t> Collectivity </a:t>
            </a:r>
            <a:r>
              <a:rPr lang="en-US" b="1" dirty="0" smtClean="0">
                <a:solidFill>
                  <a:srgbClr val="FF00FF"/>
                </a:solidFill>
              </a:rPr>
              <a:t>consistent with </a:t>
            </a:r>
            <a:r>
              <a:rPr lang="en-GB" b="1" dirty="0" smtClean="0">
                <a:solidFill>
                  <a:srgbClr val="FF00FF"/>
                </a:solidFill>
              </a:rPr>
              <a:t>≈</a:t>
            </a:r>
            <a:r>
              <a:rPr lang="en-US" b="1" dirty="0" smtClean="0">
                <a:solidFill>
                  <a:srgbClr val="FF00FF"/>
                </a:solidFill>
              </a:rPr>
              <a:t> all data in central pA</a:t>
            </a:r>
            <a:r>
              <a:rPr lang="en-US" dirty="0" smtClean="0"/>
              <a:t> to reasonable accuracy</a:t>
            </a:r>
          </a:p>
          <a:p>
            <a:pPr lvl="1"/>
            <a:r>
              <a:rPr lang="en-US" b="1" dirty="0" smtClean="0"/>
              <a:t>thermo-dynamics:</a:t>
            </a:r>
            <a:r>
              <a:rPr lang="en-US" dirty="0" smtClean="0"/>
              <a:t>  particle ratios (SM, </a:t>
            </a:r>
            <a:r>
              <a:rPr lang="en-US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g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=1!</a:t>
            </a:r>
            <a:r>
              <a:rPr lang="en-US" dirty="0" smtClean="0"/>
              <a:t>) to </a:t>
            </a:r>
            <a:r>
              <a:rPr lang="en-GB" b="1" dirty="0" smtClean="0">
                <a:solidFill>
                  <a:srgbClr val="FF0000"/>
                </a:solidFill>
              </a:rPr>
              <a:t>≈ 20-</a:t>
            </a:r>
            <a:r>
              <a:rPr lang="en-US" b="1" dirty="0" smtClean="0">
                <a:solidFill>
                  <a:srgbClr val="FF0000"/>
                </a:solidFill>
              </a:rPr>
              <a:t>30%</a:t>
            </a:r>
            <a:endParaRPr lang="en-US" b="1" dirty="0" smtClean="0"/>
          </a:p>
          <a:p>
            <a:pPr lvl="1"/>
            <a:r>
              <a:rPr lang="en-US" b="1" dirty="0" smtClean="0"/>
              <a:t>hydro-dynamics:  </a:t>
            </a:r>
            <a:r>
              <a:rPr lang="en-US" dirty="0" smtClean="0"/>
              <a:t>pA</a:t>
            </a:r>
            <a:r>
              <a:rPr lang="en-US" dirty="0"/>
              <a:t>, </a:t>
            </a:r>
            <a:r>
              <a:rPr lang="en-US" dirty="0" err="1" smtClean="0"/>
              <a:t>dA</a:t>
            </a:r>
            <a:r>
              <a:rPr lang="en-US" dirty="0"/>
              <a:t>, </a:t>
            </a:r>
            <a:r>
              <a:rPr lang="en-US" baseline="30000" dirty="0" smtClean="0"/>
              <a:t>3</a:t>
            </a:r>
            <a:r>
              <a:rPr lang="en-US" dirty="0" smtClean="0"/>
              <a:t>He-A</a:t>
            </a:r>
            <a:endParaRPr lang="en-US" b="1" dirty="0" smtClean="0"/>
          </a:p>
          <a:p>
            <a:pPr lvl="2"/>
            <a:r>
              <a:rPr lang="en-US" b="1" dirty="0" smtClean="0"/>
              <a:t>LO</a:t>
            </a:r>
            <a:r>
              <a:rPr lang="en-US" dirty="0" smtClean="0"/>
              <a:t>: radial &amp; elliptic flow </a:t>
            </a:r>
          </a:p>
          <a:p>
            <a:pPr lvl="2"/>
            <a:r>
              <a:rPr lang="en-US" b="1" dirty="0" smtClean="0"/>
              <a:t>NLO</a:t>
            </a:r>
            <a:r>
              <a:rPr lang="en-US" dirty="0" smtClean="0"/>
              <a:t>: higher harmonics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, PID  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 </a:t>
            </a:r>
          </a:p>
          <a:p>
            <a:pPr lvl="2"/>
            <a:r>
              <a:rPr lang="en-US" b="1" dirty="0" smtClean="0"/>
              <a:t>NNLO?</a:t>
            </a:r>
            <a:r>
              <a:rPr lang="en-US" dirty="0" smtClean="0"/>
              <a:t>: </a:t>
            </a:r>
            <a:r>
              <a:rPr lang="en-US" dirty="0"/>
              <a:t>factorization violation r(p</a:t>
            </a:r>
            <a:r>
              <a:rPr lang="en-US" baseline="-25000" dirty="0"/>
              <a:t>T</a:t>
            </a:r>
            <a:r>
              <a:rPr lang="en-US" dirty="0" smtClean="0"/>
              <a:t>)</a:t>
            </a:r>
          </a:p>
          <a:p>
            <a:pPr lvl="1"/>
            <a:r>
              <a:rPr lang="en-US" b="1" dirty="0" smtClean="0"/>
              <a:t>thermo + hydro:  </a:t>
            </a:r>
          </a:p>
          <a:p>
            <a:pPr lvl="2"/>
            <a:r>
              <a:rPr lang="en-US" b="1" dirty="0"/>
              <a:t> </a:t>
            </a:r>
            <a:r>
              <a:rPr lang="en-US" dirty="0" smtClean="0"/>
              <a:t>HBT (R(</a:t>
            </a:r>
            <a:r>
              <a:rPr lang="en-US" dirty="0" err="1" smtClean="0"/>
              <a:t>m</a:t>
            </a:r>
            <a:r>
              <a:rPr lang="en-US" baseline="-25000" dirty="0" err="1" smtClean="0"/>
              <a:t>T</a:t>
            </a:r>
            <a:r>
              <a:rPr lang="en-US" dirty="0" smtClean="0"/>
              <a:t>), R(N</a:t>
            </a:r>
            <a:r>
              <a:rPr lang="en-US" baseline="-25000" dirty="0" smtClean="0"/>
              <a:t>ch</a:t>
            </a:r>
            <a:r>
              <a:rPr lang="en-US" baseline="30000" dirty="0" smtClean="0"/>
              <a:t>1/3</a:t>
            </a:r>
            <a:r>
              <a:rPr lang="en-US" dirty="0" smtClean="0"/>
              <a:t>),  R</a:t>
            </a:r>
            <a:r>
              <a:rPr lang="en-US" baseline="-25000" dirty="0" smtClean="0"/>
              <a:t>out</a:t>
            </a:r>
            <a:r>
              <a:rPr lang="en-US" dirty="0" smtClean="0"/>
              <a:t>/</a:t>
            </a:r>
            <a:r>
              <a:rPr lang="en-US" dirty="0" err="1" smtClean="0"/>
              <a:t>R</a:t>
            </a:r>
            <a:r>
              <a:rPr lang="en-US" baseline="-25000" dirty="0" err="1" smtClean="0"/>
              <a:t>side</a:t>
            </a:r>
            <a:r>
              <a:rPr lang="en-US" dirty="0" smtClean="0"/>
              <a:t> </a:t>
            </a:r>
            <a:r>
              <a:rPr lang="en-GB" dirty="0" smtClean="0"/>
              <a:t>≈</a:t>
            </a:r>
            <a:r>
              <a:rPr lang="en-US" dirty="0" smtClean="0"/>
              <a:t> 1)</a:t>
            </a:r>
          </a:p>
          <a:p>
            <a:pPr lvl="1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US" b="1" dirty="0" smtClean="0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7764"/>
            <a:ext cx="3995935" cy="342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80" y="101725"/>
            <a:ext cx="8369279" cy="480774"/>
          </a:xfrm>
        </p:spPr>
        <p:txBody>
          <a:bodyPr/>
          <a:lstStyle/>
          <a:p>
            <a:r>
              <a:rPr lang="en-US" sz="2800" dirty="0" smtClean="0"/>
              <a:t>Collectivity in small dense systems: 'central' pA</a:t>
            </a:r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32243" y="1062361"/>
            <a:ext cx="2411757" cy="5805267"/>
            <a:chOff x="6732243" y="1052736"/>
            <a:chExt cx="2411757" cy="5805267"/>
          </a:xfrm>
        </p:grpSpPr>
        <p:grpSp>
          <p:nvGrpSpPr>
            <p:cNvPr id="9" name="Group 8"/>
            <p:cNvGrpSpPr/>
            <p:nvPr/>
          </p:nvGrpSpPr>
          <p:grpSpPr>
            <a:xfrm>
              <a:off x="6732243" y="1052736"/>
              <a:ext cx="2411757" cy="5805267"/>
              <a:chOff x="6732243" y="1052736"/>
              <a:chExt cx="2411757" cy="5805267"/>
            </a:xfrm>
          </p:grpSpPr>
          <p:pic>
            <p:nvPicPr>
              <p:cNvPr id="16386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72" t="-1" r="835" b="-1033"/>
              <a:stretch/>
            </p:blipFill>
            <p:spPr bwMode="auto">
              <a:xfrm>
                <a:off x="6732243" y="1326022"/>
                <a:ext cx="2398299" cy="55319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" name="Text Box 5"/>
              <p:cNvSpPr txBox="1">
                <a:spLocks noChangeArrowheads="1"/>
              </p:cNvSpPr>
              <p:nvPr/>
            </p:nvSpPr>
            <p:spPr bwMode="auto">
              <a:xfrm>
                <a:off x="7199784" y="1052736"/>
                <a:ext cx="1944216" cy="342274"/>
              </a:xfrm>
              <a:prstGeom prst="rect">
                <a:avLst/>
              </a:prstGeom>
              <a:solidFill>
                <a:srgbClr val="CCFFFF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</a:pPr>
                <a:r>
                  <a:rPr lang="en-US" b="1" dirty="0" smtClean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HBT: R vs K</a:t>
                </a:r>
                <a:r>
                  <a:rPr lang="en-US" b="1" baseline="-25000" dirty="0" smtClean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T</a:t>
                </a:r>
                <a:endParaRPr lang="en-GB" b="1" baseline="-250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</p:txBody>
          </p:sp>
        </p:grp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7092280" y="4149080"/>
              <a:ext cx="676200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R</a:t>
              </a:r>
              <a:r>
                <a:rPr lang="en-US" baseline="-250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side</a:t>
              </a:r>
              <a:endParaRPr lang="en-GB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7020272" y="2708920"/>
              <a:ext cx="676200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R</a:t>
              </a:r>
              <a:r>
                <a:rPr lang="en-US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out</a:t>
              </a:r>
              <a:endParaRPr lang="en-GB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4" name="Text Box 5"/>
            <p:cNvSpPr txBox="1">
              <a:spLocks noChangeArrowheads="1"/>
            </p:cNvSpPr>
            <p:nvPr/>
          </p:nvSpPr>
          <p:spPr bwMode="auto">
            <a:xfrm>
              <a:off x="7092280" y="6165304"/>
              <a:ext cx="676200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R</a:t>
              </a:r>
              <a:r>
                <a:rPr lang="en-US" baseline="-250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long</a:t>
              </a:r>
              <a:endParaRPr lang="en-GB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917514" y="4857268"/>
            <a:ext cx="3090607" cy="1907466"/>
            <a:chOff x="3898238" y="5024247"/>
            <a:chExt cx="3090607" cy="1907466"/>
          </a:xfrm>
        </p:grpSpPr>
        <p:grpSp>
          <p:nvGrpSpPr>
            <p:cNvPr id="8" name="Group 7"/>
            <p:cNvGrpSpPr/>
            <p:nvPr/>
          </p:nvGrpSpPr>
          <p:grpSpPr>
            <a:xfrm>
              <a:off x="3898238" y="5148258"/>
              <a:ext cx="3090607" cy="1783455"/>
              <a:chOff x="3892803" y="4752949"/>
              <a:chExt cx="3744112" cy="2200558"/>
            </a:xfrm>
          </p:grpSpPr>
          <p:pic>
            <p:nvPicPr>
              <p:cNvPr id="16389" name="Picture 5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0676"/>
              <a:stretch/>
            </p:blipFill>
            <p:spPr bwMode="auto">
              <a:xfrm>
                <a:off x="3892803" y="4752949"/>
                <a:ext cx="3630498" cy="22005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5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9499" t="90475" r="1449"/>
              <a:stretch/>
            </p:blipFill>
            <p:spPr bwMode="auto">
              <a:xfrm>
                <a:off x="7308304" y="6453336"/>
                <a:ext cx="328611" cy="2346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5" name="Text Box 5"/>
            <p:cNvSpPr txBox="1">
              <a:spLocks noChangeArrowheads="1"/>
            </p:cNvSpPr>
            <p:nvPr/>
          </p:nvSpPr>
          <p:spPr bwMode="auto">
            <a:xfrm>
              <a:off x="4552725" y="5024247"/>
              <a:ext cx="2342336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rgbClr val="FF0000"/>
                  </a:solidFill>
                  <a:latin typeface="+mn-lt"/>
                </a:rPr>
                <a:t>LO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: BW 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fit: T</a:t>
              </a:r>
              <a:r>
                <a:rPr lang="en-US" b="1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kin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 vs 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Symbol" panose="05050102010706020507" pitchFamily="18" charset="2"/>
                </a:rPr>
                <a:t>b</a:t>
              </a:r>
              <a:endParaRPr lang="en-GB" b="1" baseline="-25000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endParaRPr>
            </a:p>
          </p:txBody>
        </p:sp>
      </p:grp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32613" y="3789040"/>
            <a:ext cx="2736304" cy="314574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</a:pP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particle ratios </a:t>
            </a:r>
            <a:r>
              <a:rPr lang="en-US" sz="1600" b="1" dirty="0" smtClean="0">
                <a:solidFill>
                  <a:srgbClr val="FF00FF"/>
                </a:solidFill>
                <a:latin typeface="+mn-lt"/>
              </a:rPr>
              <a:t>pp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, </a:t>
            </a:r>
            <a:r>
              <a:rPr lang="en-US" sz="1600" b="1" dirty="0" smtClean="0">
                <a:latin typeface="+mn-lt"/>
              </a:rPr>
              <a:t>pA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, 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AA</a:t>
            </a:r>
            <a:endParaRPr lang="en-GB" sz="1600" b="1" baseline="-25000" dirty="0">
              <a:solidFill>
                <a:srgbClr val="FF0000"/>
              </a:solidFill>
              <a:latin typeface="Symbol" panose="05050102010706020507" pitchFamily="18" charset="2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55972" y="3266627"/>
            <a:ext cx="2262072" cy="1587260"/>
            <a:chOff x="4489906" y="2471314"/>
            <a:chExt cx="2262072" cy="1587260"/>
          </a:xfrm>
        </p:grpSpPr>
        <p:pic>
          <p:nvPicPr>
            <p:cNvPr id="27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9906" y="2573790"/>
              <a:ext cx="2143633" cy="1484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5"/>
            <p:cNvSpPr txBox="1">
              <a:spLocks noChangeArrowheads="1"/>
            </p:cNvSpPr>
            <p:nvPr/>
          </p:nvSpPr>
          <p:spPr bwMode="auto">
            <a:xfrm>
              <a:off x="5137982" y="2471314"/>
              <a:ext cx="1613996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rgbClr val="FF0000"/>
                  </a:solidFill>
                  <a:latin typeface="+mn-lt"/>
                </a:rPr>
                <a:t>NLO: 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PID 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v</a:t>
              </a:r>
              <a:r>
                <a:rPr lang="en-US" b="1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2</a:t>
              </a:r>
              <a:endParaRPr lang="en-GB" b="1" baseline="-25000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948206" y="3544034"/>
            <a:ext cx="5277407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experimental support for 'strong collectivity' is </a:t>
            </a:r>
            <a:r>
              <a:rPr lang="en-US" sz="2000" b="1" dirty="0" smtClean="0">
                <a:solidFill>
                  <a:srgbClr val="FF0000"/>
                </a:solidFill>
              </a:rPr>
              <a:t>not really worse</a:t>
            </a:r>
            <a:r>
              <a:rPr lang="en-US" sz="2000" dirty="0" smtClean="0"/>
              <a:t> than AA</a:t>
            </a:r>
          </a:p>
          <a:p>
            <a:r>
              <a:rPr lang="en-US" sz="2000" dirty="0" smtClean="0"/>
              <a:t>only </a:t>
            </a:r>
            <a:r>
              <a:rPr lang="en-US" sz="2000" u="sng" dirty="0" smtClean="0"/>
              <a:t>somewhat</a:t>
            </a:r>
            <a:r>
              <a:rPr lang="en-US" sz="2000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less tested</a:t>
            </a:r>
            <a:r>
              <a:rPr lang="en-US" sz="2000" dirty="0" smtClean="0"/>
              <a:t> ..</a:t>
            </a:r>
            <a:endParaRPr lang="en-GB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355972" y="1326022"/>
            <a:ext cx="2558365" cy="1966054"/>
            <a:chOff x="4355972" y="1326022"/>
            <a:chExt cx="2558365" cy="1966054"/>
          </a:xfrm>
        </p:grpSpPr>
        <p:grpSp>
          <p:nvGrpSpPr>
            <p:cNvPr id="34" name="Group 33"/>
            <p:cNvGrpSpPr/>
            <p:nvPr/>
          </p:nvGrpSpPr>
          <p:grpSpPr>
            <a:xfrm>
              <a:off x="4355972" y="1556792"/>
              <a:ext cx="2461876" cy="1735284"/>
              <a:chOff x="2627784" y="3356992"/>
              <a:chExt cx="4555165" cy="1822063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 rotWithShape="1">
              <a:blip r:embed="rId6"/>
              <a:srcRect t="69972"/>
              <a:stretch/>
            </p:blipFill>
            <p:spPr>
              <a:xfrm>
                <a:off x="2627784" y="4221088"/>
                <a:ext cx="4555165" cy="957967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 rotWithShape="1">
              <a:blip r:embed="rId6"/>
              <a:srcRect b="70920"/>
              <a:stretch/>
            </p:blipFill>
            <p:spPr>
              <a:xfrm>
                <a:off x="2627784" y="3356992"/>
                <a:ext cx="4555165" cy="927720"/>
              </a:xfrm>
              <a:prstGeom prst="rect">
                <a:avLst/>
              </a:prstGeom>
            </p:spPr>
          </p:pic>
        </p:grpSp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4459775" y="1326022"/>
              <a:ext cx="2454562" cy="3145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sz="1600" dirty="0" smtClean="0">
                  <a:solidFill>
                    <a:srgbClr val="FF0000"/>
                  </a:solidFill>
                  <a:latin typeface="+mn-lt"/>
                </a:rPr>
                <a:t>NNLO: </a:t>
              </a:r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Factorization test </a:t>
              </a:r>
              <a:endParaRPr lang="en-GB" sz="1600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064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615" y="101725"/>
            <a:ext cx="8329203" cy="480774"/>
          </a:xfrm>
        </p:spPr>
        <p:txBody>
          <a:bodyPr/>
          <a:lstStyle/>
          <a:p>
            <a:r>
              <a:rPr lang="en-US" sz="2800" dirty="0" smtClean="0"/>
              <a:t>Collectivity in small dense systems: 'central' pp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7820" y="692150"/>
            <a:ext cx="9252520" cy="6165850"/>
          </a:xfrm>
        </p:spPr>
        <p:txBody>
          <a:bodyPr/>
          <a:lstStyle/>
          <a:p>
            <a:r>
              <a:rPr lang="en-US" dirty="0" smtClean="0"/>
              <a:t> Collectivity </a:t>
            </a:r>
            <a:r>
              <a:rPr lang="en-US" b="1" dirty="0" smtClean="0">
                <a:solidFill>
                  <a:srgbClr val="FF00FF"/>
                </a:solidFill>
              </a:rPr>
              <a:t>consistent with data in high N</a:t>
            </a:r>
            <a:r>
              <a:rPr lang="en-US" b="1" baseline="-25000" dirty="0" smtClean="0">
                <a:solidFill>
                  <a:srgbClr val="FF00FF"/>
                </a:solidFill>
              </a:rPr>
              <a:t>ch</a:t>
            </a:r>
            <a:r>
              <a:rPr lang="en-US" b="1" dirty="0" smtClean="0">
                <a:solidFill>
                  <a:srgbClr val="FF00FF"/>
                </a:solidFill>
              </a:rPr>
              <a:t> pp ??</a:t>
            </a:r>
            <a:r>
              <a:rPr lang="en-US" dirty="0" smtClean="0"/>
              <a:t>  </a:t>
            </a:r>
          </a:p>
          <a:p>
            <a:pPr lvl="1"/>
            <a:r>
              <a:rPr lang="en-US" b="1" dirty="0" smtClean="0"/>
              <a:t>thermo-dynamics: </a:t>
            </a:r>
            <a:r>
              <a:rPr lang="en-US" b="1" dirty="0" smtClean="0">
                <a:solidFill>
                  <a:srgbClr val="FF0000"/>
                </a:solidFill>
              </a:rPr>
              <a:t>MB</a:t>
            </a:r>
            <a:r>
              <a:rPr lang="en-US" dirty="0" smtClean="0"/>
              <a:t> particle ratios to </a:t>
            </a:r>
            <a:r>
              <a:rPr lang="en-GB" b="1" dirty="0" smtClean="0">
                <a:solidFill>
                  <a:srgbClr val="FF0000"/>
                </a:solidFill>
              </a:rPr>
              <a:t>≈</a:t>
            </a:r>
            <a:r>
              <a:rPr lang="en-US" dirty="0" smtClean="0">
                <a:solidFill>
                  <a:srgbClr val="FF0000"/>
                </a:solidFill>
              </a:rPr>
              <a:t>20-40%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en-US" b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&lt; 1!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b="1" dirty="0" smtClean="0"/>
              <a:t>hydro-dynamics:</a:t>
            </a:r>
          </a:p>
          <a:p>
            <a:pPr lvl="2">
              <a:tabLst>
                <a:tab pos="1614488" algn="l"/>
                <a:tab pos="3405188" algn="l"/>
              </a:tabLst>
            </a:pPr>
            <a:r>
              <a:rPr lang="en-US" b="1" dirty="0" smtClean="0"/>
              <a:t>LO</a:t>
            </a:r>
            <a:r>
              <a:rPr lang="en-US" dirty="0" smtClean="0"/>
              <a:t>: radial &amp; </a:t>
            </a:r>
            <a:r>
              <a:rPr lang="en-US" dirty="0" smtClean="0">
                <a:solidFill>
                  <a:srgbClr val="FF00FF"/>
                </a:solidFill>
              </a:rPr>
              <a:t>elliptic flow</a:t>
            </a:r>
            <a:r>
              <a:rPr lang="en-US" dirty="0" smtClean="0"/>
              <a:t> ?</a:t>
            </a:r>
          </a:p>
          <a:p>
            <a:pPr lvl="2"/>
            <a:r>
              <a:rPr lang="en-US" b="1" dirty="0" smtClean="0">
                <a:solidFill>
                  <a:srgbClr val="FF0000"/>
                </a:solidFill>
              </a:rPr>
              <a:t>NLO</a:t>
            </a:r>
            <a:r>
              <a:rPr lang="en-US" dirty="0" smtClean="0">
                <a:solidFill>
                  <a:srgbClr val="FF0000"/>
                </a:solidFill>
              </a:rPr>
              <a:t>: not yet tested</a:t>
            </a:r>
          </a:p>
          <a:p>
            <a:pPr lvl="2"/>
            <a:r>
              <a:rPr lang="en-US" b="1" dirty="0" smtClean="0">
                <a:solidFill>
                  <a:srgbClr val="FF0000"/>
                </a:solidFill>
              </a:rPr>
              <a:t>NNLO</a:t>
            </a:r>
            <a:r>
              <a:rPr lang="en-US" dirty="0" smtClean="0">
                <a:solidFill>
                  <a:srgbClr val="FF0000"/>
                </a:solidFill>
              </a:rPr>
              <a:t>: not yet tested</a:t>
            </a:r>
            <a:endParaRPr lang="en-US" dirty="0" smtClean="0"/>
          </a:p>
          <a:p>
            <a:pPr lvl="1"/>
            <a:r>
              <a:rPr lang="en-US" b="1" dirty="0" smtClean="0"/>
              <a:t>thermo + hydro:  </a:t>
            </a:r>
          </a:p>
          <a:p>
            <a:pPr lvl="2">
              <a:tabLst>
                <a:tab pos="1614488" algn="l"/>
                <a:tab pos="5024438" algn="l"/>
              </a:tabLst>
            </a:pPr>
            <a:r>
              <a:rPr lang="en-US" b="1" dirty="0"/>
              <a:t> </a:t>
            </a:r>
            <a:r>
              <a:rPr lang="en-US" dirty="0" smtClean="0"/>
              <a:t>HBT (R(</a:t>
            </a:r>
            <a:r>
              <a:rPr lang="en-US" dirty="0" err="1" smtClean="0"/>
              <a:t>m</a:t>
            </a:r>
            <a:r>
              <a:rPr lang="en-US" baseline="-25000" dirty="0" err="1" smtClean="0"/>
              <a:t>T</a:t>
            </a:r>
            <a:r>
              <a:rPr lang="en-US" dirty="0" smtClean="0"/>
              <a:t>), R(N</a:t>
            </a:r>
            <a:r>
              <a:rPr lang="en-US" baseline="-25000" dirty="0" smtClean="0"/>
              <a:t>ch</a:t>
            </a:r>
            <a:r>
              <a:rPr lang="en-US" baseline="30000" dirty="0" smtClean="0"/>
              <a:t>1/3</a:t>
            </a:r>
            <a:r>
              <a:rPr lang="en-US" dirty="0" smtClean="0"/>
              <a:t>),  R</a:t>
            </a:r>
            <a:r>
              <a:rPr lang="en-US" baseline="-25000" dirty="0" smtClean="0"/>
              <a:t>out</a:t>
            </a:r>
            <a:r>
              <a:rPr lang="en-US" dirty="0" smtClean="0"/>
              <a:t>/</a:t>
            </a:r>
            <a:r>
              <a:rPr lang="en-US" dirty="0" err="1" smtClean="0"/>
              <a:t>R</a:t>
            </a:r>
            <a:r>
              <a:rPr lang="en-US" baseline="-25000" dirty="0" err="1" smtClean="0"/>
              <a:t>side</a:t>
            </a:r>
            <a:r>
              <a:rPr lang="en-US" baseline="-25000" dirty="0" smtClean="0"/>
              <a:t> </a:t>
            </a:r>
            <a:r>
              <a:rPr lang="en-GB" dirty="0" smtClean="0"/>
              <a:t>≤</a:t>
            </a:r>
            <a:r>
              <a:rPr lang="en-US" dirty="0" smtClean="0"/>
              <a:t> 1)</a:t>
            </a:r>
          </a:p>
          <a:p>
            <a:pPr lvl="1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0" y="3645024"/>
            <a:ext cx="2987824" cy="314574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</a:pP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particle ratios </a:t>
            </a:r>
            <a:r>
              <a:rPr lang="en-US" sz="1600" b="1" dirty="0" smtClean="0">
                <a:solidFill>
                  <a:srgbClr val="FF00FF"/>
                </a:solidFill>
                <a:latin typeface="+mn-lt"/>
              </a:rPr>
              <a:t>pp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, </a:t>
            </a:r>
            <a:r>
              <a:rPr lang="en-US" sz="1600" b="1" dirty="0" smtClean="0">
                <a:latin typeface="+mn-lt"/>
              </a:rPr>
              <a:t>pA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, 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AA</a:t>
            </a:r>
            <a:endParaRPr lang="en-GB" sz="1600" b="1" baseline="-25000" dirty="0">
              <a:solidFill>
                <a:srgbClr val="FF0000"/>
              </a:solidFill>
              <a:latin typeface="Symbol" panose="05050102010706020507" pitchFamily="18" charset="2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499995" y="1628800"/>
            <a:ext cx="2104216" cy="2520280"/>
            <a:chOff x="4499995" y="1628800"/>
            <a:chExt cx="2104216" cy="2520280"/>
          </a:xfrm>
        </p:grpSpPr>
        <p:sp>
          <p:nvSpPr>
            <p:cNvPr id="28" name="Text Box 5"/>
            <p:cNvSpPr txBox="1">
              <a:spLocks noChangeArrowheads="1"/>
            </p:cNvSpPr>
            <p:nvPr/>
          </p:nvSpPr>
          <p:spPr bwMode="auto">
            <a:xfrm>
              <a:off x="4788024" y="1628800"/>
              <a:ext cx="1296144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The Ridge</a:t>
              </a:r>
              <a:endParaRPr lang="en-GB" b="1" baseline="-25000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endParaRPr>
            </a:p>
          </p:txBody>
        </p:sp>
        <p:pic>
          <p:nvPicPr>
            <p:cNvPr id="29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19" t="11892" r="6650" b="6900"/>
            <a:stretch/>
          </p:blipFill>
          <p:spPr bwMode="auto">
            <a:xfrm>
              <a:off x="4499995" y="2132856"/>
              <a:ext cx="2104216" cy="2016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3923930" y="4509120"/>
            <a:ext cx="2679320" cy="2198363"/>
            <a:chOff x="3923930" y="4509120"/>
            <a:chExt cx="2679320" cy="2198363"/>
          </a:xfrm>
        </p:grpSpPr>
        <p:sp>
          <p:nvSpPr>
            <p:cNvPr id="25" name="Text Box 5"/>
            <p:cNvSpPr txBox="1">
              <a:spLocks noChangeArrowheads="1"/>
            </p:cNvSpPr>
            <p:nvPr/>
          </p:nvSpPr>
          <p:spPr bwMode="auto">
            <a:xfrm>
              <a:off x="4427984" y="4509120"/>
              <a:ext cx="2016224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BW fit: T</a:t>
              </a:r>
              <a:r>
                <a:rPr lang="en-US" b="1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kin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 vs 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Symbol" panose="05050102010706020507" pitchFamily="18" charset="2"/>
                </a:rPr>
                <a:t>b</a:t>
              </a:r>
              <a:endParaRPr lang="en-GB" b="1" baseline="-25000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endParaRPr>
            </a:p>
          </p:txBody>
        </p:sp>
        <p:pic>
          <p:nvPicPr>
            <p:cNvPr id="18434" name="Picture 2" descr="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21" r="9402"/>
            <a:stretch/>
          </p:blipFill>
          <p:spPr bwMode="auto">
            <a:xfrm>
              <a:off x="3923930" y="4869166"/>
              <a:ext cx="2679320" cy="1838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7" y="3356992"/>
            <a:ext cx="4048927" cy="349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6660232" y="1052736"/>
            <a:ext cx="2483768" cy="5815273"/>
            <a:chOff x="6660232" y="1052736"/>
            <a:chExt cx="2483768" cy="5815273"/>
          </a:xfrm>
        </p:grpSpPr>
        <p:pic>
          <p:nvPicPr>
            <p:cNvPr id="18438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1484785"/>
              <a:ext cx="2483768" cy="5383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7524328" y="1052736"/>
              <a:ext cx="1619672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HBT: R vs K</a:t>
              </a:r>
              <a:r>
                <a:rPr lang="en-US" b="1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T</a:t>
              </a:r>
              <a:endParaRPr lang="en-GB" b="1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8467800" y="2636912"/>
              <a:ext cx="676200" cy="2868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sz="14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R</a:t>
              </a:r>
              <a:r>
                <a:rPr lang="en-US" sz="1400" baseline="-250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side</a:t>
              </a:r>
              <a:endParaRPr lang="en-GB" sz="1400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8639944" y="1412782"/>
              <a:ext cx="504056" cy="259175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sz="12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R</a:t>
              </a:r>
              <a:r>
                <a:rPr lang="en-US" sz="1200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out</a:t>
              </a:r>
              <a:endParaRPr lang="en-GB" sz="1200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4" name="Text Box 5"/>
            <p:cNvSpPr txBox="1">
              <a:spLocks noChangeArrowheads="1"/>
            </p:cNvSpPr>
            <p:nvPr/>
          </p:nvSpPr>
          <p:spPr bwMode="auto">
            <a:xfrm>
              <a:off x="8388427" y="4365104"/>
              <a:ext cx="576064" cy="2868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sz="14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R</a:t>
              </a:r>
              <a:r>
                <a:rPr lang="en-US" sz="1400" baseline="-250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long</a:t>
              </a:r>
              <a:endParaRPr lang="en-GB" sz="1400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7164290" y="6093296"/>
              <a:ext cx="936104" cy="2868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R</a:t>
              </a:r>
              <a:r>
                <a:rPr lang="en-US" sz="1400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out</a:t>
              </a:r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/</a:t>
              </a:r>
              <a:r>
                <a:rPr lang="en-US" sz="14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R</a:t>
              </a:r>
              <a:r>
                <a:rPr lang="en-US" sz="1400" baseline="-250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side</a:t>
              </a:r>
              <a:endParaRPr lang="en-GB" sz="1400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32613" y="3789040"/>
            <a:ext cx="2736304" cy="314574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</a:pP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particle ratios </a:t>
            </a:r>
            <a:r>
              <a:rPr lang="en-US" sz="1600" b="1" dirty="0" smtClean="0">
                <a:solidFill>
                  <a:srgbClr val="FF00FF"/>
                </a:solidFill>
                <a:latin typeface="+mn-lt"/>
              </a:rPr>
              <a:t>in MB </a:t>
            </a:r>
            <a:r>
              <a:rPr lang="en-US" sz="1600" b="1" dirty="0" smtClean="0">
                <a:solidFill>
                  <a:srgbClr val="0066FF"/>
                </a:solidFill>
                <a:latin typeface="+mn-lt"/>
              </a:rPr>
              <a:t>pp</a:t>
            </a:r>
            <a:endParaRPr lang="en-GB" sz="1600" b="1" baseline="-25000" dirty="0">
              <a:solidFill>
                <a:srgbClr val="0066FF"/>
              </a:solidFill>
              <a:latin typeface="Symbol" panose="05050102010706020507" pitchFamily="18" charset="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19672" y="3933056"/>
            <a:ext cx="6408712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experimental support for 'strong collectivity'  is much </a:t>
            </a:r>
            <a:r>
              <a:rPr lang="en-US" sz="2000" b="1" dirty="0" smtClean="0">
                <a:solidFill>
                  <a:srgbClr val="FF0000"/>
                </a:solidFill>
              </a:rPr>
              <a:t>less tested</a:t>
            </a:r>
            <a:r>
              <a:rPr lang="en-US" sz="2000" dirty="0" smtClean="0"/>
              <a:t> ..</a:t>
            </a:r>
          </a:p>
          <a:p>
            <a:r>
              <a:rPr lang="en-US" sz="2000" dirty="0" smtClean="0"/>
              <a:t>but were it has been tested, at high N</a:t>
            </a:r>
            <a:r>
              <a:rPr lang="en-US" sz="2000" baseline="-25000" dirty="0" smtClean="0"/>
              <a:t>ch</a:t>
            </a:r>
            <a:r>
              <a:rPr lang="en-US" sz="2000" dirty="0" smtClean="0"/>
              <a:t>, it looks not so bad !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17584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758" y="1679788"/>
            <a:ext cx="1321693" cy="15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51" y="2492896"/>
            <a:ext cx="2818715" cy="243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9962" y="46326"/>
            <a:ext cx="7096494" cy="591573"/>
          </a:xfrm>
        </p:spPr>
        <p:txBody>
          <a:bodyPr/>
          <a:lstStyle/>
          <a:p>
            <a:r>
              <a:rPr lang="en-US" dirty="0" smtClean="0"/>
              <a:t>A priori: pp </a:t>
            </a:r>
            <a:r>
              <a:rPr lang="en-GB" dirty="0"/>
              <a:t>≈</a:t>
            </a:r>
            <a:r>
              <a:rPr lang="en-US" dirty="0" smtClean="0"/>
              <a:t> pA @ same dN/dy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 </a:t>
            </a:r>
            <a:r>
              <a:rPr lang="en-US" dirty="0"/>
              <a:t>pp = </a:t>
            </a:r>
            <a:r>
              <a:rPr lang="en-US" dirty="0" smtClean="0"/>
              <a:t>pA: N</a:t>
            </a:r>
            <a:r>
              <a:rPr lang="en-US" baseline="-25000" dirty="0" smtClean="0"/>
              <a:t>ch</a:t>
            </a:r>
            <a:r>
              <a:rPr lang="en-US" dirty="0" smtClean="0"/>
              <a:t>, transverse size</a:t>
            </a:r>
            <a:r>
              <a:rPr lang="en-US" dirty="0"/>
              <a:t> </a:t>
            </a:r>
            <a:r>
              <a:rPr lang="en-US" dirty="0" smtClean="0"/>
              <a:t>&amp; shape =&gt; </a:t>
            </a:r>
            <a:r>
              <a:rPr lang="en-US" u="sng" dirty="0" smtClean="0"/>
              <a:t>Initial State </a:t>
            </a:r>
            <a:r>
              <a:rPr lang="en-US" dirty="0" smtClean="0">
                <a:latin typeface="Symbol" panose="05050102010706020507" pitchFamily="18" charset="2"/>
              </a:rPr>
              <a:t>e</a:t>
            </a:r>
            <a:r>
              <a:rPr lang="en-US" dirty="0" smtClean="0"/>
              <a:t>(</a:t>
            </a:r>
            <a:r>
              <a:rPr lang="en-US" dirty="0" err="1" smtClean="0"/>
              <a:t>x,y</a:t>
            </a:r>
            <a:r>
              <a:rPr lang="en-US" dirty="0" smtClean="0"/>
              <a:t>) similar: </a:t>
            </a:r>
            <a:endParaRPr lang="en-US" dirty="0" smtClean="0"/>
          </a:p>
          <a:p>
            <a:pPr lvl="1"/>
            <a:r>
              <a:rPr lang="en-US" dirty="0"/>
              <a:t> </a:t>
            </a:r>
            <a:r>
              <a:rPr lang="en-US" b="1" dirty="0" smtClean="0">
                <a:solidFill>
                  <a:srgbClr val="FF00FF"/>
                </a:solidFill>
              </a:rPr>
              <a:t>experimentally verified</a:t>
            </a:r>
            <a:r>
              <a:rPr lang="en-US" dirty="0" smtClean="0"/>
              <a:t>: </a:t>
            </a:r>
            <a:r>
              <a:rPr lang="en-US" u="sng" dirty="0" smtClean="0"/>
              <a:t>final state </a:t>
            </a:r>
            <a:r>
              <a:rPr lang="en-US" dirty="0" smtClean="0"/>
              <a:t>R(pp</a:t>
            </a:r>
            <a:r>
              <a:rPr lang="en-US" dirty="0" smtClean="0"/>
              <a:t>) </a:t>
            </a:r>
            <a:r>
              <a:rPr lang="en-GB" dirty="0" smtClean="0"/>
              <a:t>≈ R(pA) &lt; R(AA) @ same N</a:t>
            </a:r>
            <a:r>
              <a:rPr lang="en-GB" baseline="-25000" dirty="0" smtClean="0"/>
              <a:t>ch </a:t>
            </a:r>
            <a:r>
              <a:rPr lang="en-GB" dirty="0" smtClean="0"/>
              <a:t>(≈ N</a:t>
            </a:r>
            <a:r>
              <a:rPr lang="en-GB" baseline="-25000" dirty="0" smtClean="0"/>
              <a:t>part</a:t>
            </a:r>
            <a:r>
              <a:rPr lang="en-GB" dirty="0" smtClean="0"/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IF there is collectivity in central pA, THEN there is no reason why not in 'central' pp </a:t>
            </a:r>
          </a:p>
          <a:p>
            <a:r>
              <a:rPr lang="en-US" dirty="0" smtClean="0"/>
              <a:t>NLO pp </a:t>
            </a:r>
            <a:r>
              <a:rPr lang="en-GB" dirty="0" smtClean="0"/>
              <a:t>≠ pA</a:t>
            </a:r>
            <a:r>
              <a:rPr lang="en-US" dirty="0" smtClean="0"/>
              <a:t>: some differences expected</a:t>
            </a:r>
          </a:p>
          <a:p>
            <a:pPr lvl="1"/>
            <a:r>
              <a:rPr lang="en-US" dirty="0" smtClean="0"/>
              <a:t>MPI vs N</a:t>
            </a:r>
            <a:r>
              <a:rPr lang="en-US" baseline="-25000" dirty="0" smtClean="0"/>
              <a:t>coll</a:t>
            </a:r>
            <a:r>
              <a:rPr lang="en-US" dirty="0" smtClean="0"/>
              <a:t>, transverse </a:t>
            </a:r>
            <a:r>
              <a:rPr lang="en-US" dirty="0" smtClean="0">
                <a:latin typeface="Symbol" panose="05050102010706020507" pitchFamily="18" charset="2"/>
              </a:rPr>
              <a:t>e</a:t>
            </a:r>
            <a:r>
              <a:rPr lang="en-US" dirty="0" smtClean="0"/>
              <a:t>-profile, </a:t>
            </a:r>
            <a:br>
              <a:rPr lang="en-US" dirty="0" smtClean="0"/>
            </a:br>
            <a:r>
              <a:rPr lang="en-US" dirty="0" smtClean="0"/>
              <a:t>d</a:t>
            </a:r>
            <a:r>
              <a:rPr lang="en-US" dirty="0" smtClean="0">
                <a:latin typeface="Symbol" panose="05050102010706020507" pitchFamily="18" charset="2"/>
              </a:rPr>
              <a:t>s</a:t>
            </a:r>
            <a:r>
              <a:rPr lang="en-US" dirty="0" smtClean="0"/>
              <a:t>/dN =&gt; bias,  jet fraction, ..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461" name="Picture 5" descr="Image result for nucleus nucleus collision glaub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72816"/>
            <a:ext cx="1636682" cy="119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-9665" y="3356992"/>
            <a:ext cx="3480721" cy="3511518"/>
            <a:chOff x="-9665" y="3356992"/>
            <a:chExt cx="3480721" cy="3511518"/>
          </a:xfrm>
        </p:grpSpPr>
        <p:pic>
          <p:nvPicPr>
            <p:cNvPr id="1945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665" y="3583526"/>
              <a:ext cx="3480721" cy="328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395536" y="3356992"/>
              <a:ext cx="1512168" cy="3145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&lt;p</a:t>
              </a:r>
              <a:r>
                <a:rPr lang="en-US" sz="1600" b="1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T</a:t>
              </a: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&gt; vs N</a:t>
              </a:r>
              <a:r>
                <a:rPr lang="en-US" sz="1600" b="1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ch</a:t>
              </a:r>
              <a:endParaRPr lang="en-GB" sz="1600" b="1" baseline="-250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245891" y="4797152"/>
            <a:ext cx="2679320" cy="1999097"/>
            <a:chOff x="3245891" y="4797152"/>
            <a:chExt cx="2679320" cy="1999097"/>
          </a:xfrm>
        </p:grpSpPr>
        <p:pic>
          <p:nvPicPr>
            <p:cNvPr id="16" name="Picture 2" descr="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21" r="9402"/>
            <a:stretch/>
          </p:blipFill>
          <p:spPr bwMode="auto">
            <a:xfrm>
              <a:off x="3245891" y="4957932"/>
              <a:ext cx="2679320" cy="1838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3707906" y="4797152"/>
              <a:ext cx="2016224" cy="342274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</a:pP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BW fit: T</a:t>
              </a:r>
              <a:r>
                <a:rPr lang="en-US" b="1" baseline="-250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kin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 vs </a:t>
              </a:r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Symbol" panose="05050102010706020507" pitchFamily="18" charset="2"/>
                </a:rPr>
                <a:t>b</a:t>
              </a:r>
              <a:endParaRPr lang="en-GB" b="1" baseline="-25000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499992" y="2204864"/>
            <a:ext cx="1365698" cy="238312"/>
            <a:chOff x="4980393" y="3049179"/>
            <a:chExt cx="1365698" cy="238312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089" r="50663" b="49127"/>
            <a:stretch/>
          </p:blipFill>
          <p:spPr bwMode="auto">
            <a:xfrm>
              <a:off x="4980393" y="3049501"/>
              <a:ext cx="717290" cy="231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089" r="50639" b="48705"/>
            <a:stretch/>
          </p:blipFill>
          <p:spPr bwMode="auto">
            <a:xfrm rot="10800000">
              <a:off x="5628448" y="3049179"/>
              <a:ext cx="717643" cy="238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3"/>
          <p:cNvGrpSpPr/>
          <p:nvPr/>
        </p:nvGrpSpPr>
        <p:grpSpPr>
          <a:xfrm>
            <a:off x="5922256" y="3190382"/>
            <a:ext cx="3221744" cy="3688638"/>
            <a:chOff x="5922256" y="3190382"/>
            <a:chExt cx="3221744" cy="3688638"/>
          </a:xfrm>
        </p:grpSpPr>
        <p:grpSp>
          <p:nvGrpSpPr>
            <p:cNvPr id="7" name="Group 6"/>
            <p:cNvGrpSpPr/>
            <p:nvPr/>
          </p:nvGrpSpPr>
          <p:grpSpPr>
            <a:xfrm>
              <a:off x="5922256" y="3190382"/>
              <a:ext cx="3212596" cy="3688638"/>
              <a:chOff x="5922256" y="3190382"/>
              <a:chExt cx="3212596" cy="3688638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5922256" y="3190382"/>
                <a:ext cx="3212596" cy="3688638"/>
                <a:chOff x="2843809" y="1196752"/>
                <a:chExt cx="4292716" cy="3688638"/>
              </a:xfrm>
            </p:grpSpPr>
            <p:pic>
              <p:nvPicPr>
                <p:cNvPr id="19458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1" r="909" b="48954"/>
                <a:stretch/>
              </p:blipFill>
              <p:spPr bwMode="auto">
                <a:xfrm>
                  <a:off x="2843809" y="1196752"/>
                  <a:ext cx="4292716" cy="32386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0499" r="1152"/>
                <a:stretch/>
              </p:blipFill>
              <p:spPr bwMode="auto">
                <a:xfrm>
                  <a:off x="2843809" y="4282586"/>
                  <a:ext cx="4282206" cy="6028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5" name="Text Box 5"/>
              <p:cNvSpPr txBox="1">
                <a:spLocks noChangeArrowheads="1"/>
              </p:cNvSpPr>
              <p:nvPr/>
            </p:nvSpPr>
            <p:spPr bwMode="auto">
              <a:xfrm>
                <a:off x="6444208" y="4365104"/>
                <a:ext cx="1152128" cy="610040"/>
              </a:xfrm>
              <a:prstGeom prst="rect">
                <a:avLst/>
              </a:prstGeom>
              <a:solidFill>
                <a:srgbClr val="CCFFFF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</a:pPr>
                <a:r>
                  <a:rPr lang="en-US" sz="1600" b="1" dirty="0" smtClean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HBT: </a:t>
                </a:r>
              </a:p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</a:pPr>
                <a:r>
                  <a:rPr lang="en-US" sz="1600" b="1" dirty="0" smtClean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R vs N</a:t>
                </a:r>
                <a:r>
                  <a:rPr lang="en-US" sz="1600" b="1" baseline="-25000" dirty="0" smtClean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ch</a:t>
                </a:r>
                <a:endParaRPr lang="en-GB" sz="1600" b="1" baseline="-250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</p:txBody>
          </p:sp>
        </p:grpSp>
        <p:sp>
          <p:nvSpPr>
            <p:cNvPr id="12" name="Oval 11"/>
            <p:cNvSpPr/>
            <p:nvPr/>
          </p:nvSpPr>
          <p:spPr bwMode="auto">
            <a:xfrm>
              <a:off x="8172400" y="5517232"/>
              <a:ext cx="971600" cy="432048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</a:pPr>
              <a:endParaRPr kumimoji="0" lang="en-GB" sz="18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44011" y="6127909"/>
            <a:ext cx="396044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pp </a:t>
            </a:r>
            <a:r>
              <a:rPr lang="en-GB" sz="2000" dirty="0" smtClean="0"/>
              <a:t>closer to pA than pA to  AA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as expected…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89391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1928" y="46326"/>
            <a:ext cx="3712556" cy="591573"/>
          </a:xfrm>
        </p:spPr>
        <p:txBody>
          <a:bodyPr/>
          <a:lstStyle/>
          <a:p>
            <a:r>
              <a:rPr lang="en-US" dirty="0" smtClean="0"/>
              <a:t>Facts &amp; 'Fiction'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Experimental facts:</a:t>
            </a:r>
          </a:p>
          <a:p>
            <a:pPr lvl="1"/>
            <a:r>
              <a:rPr lang="en-US" b="1" dirty="0" smtClean="0">
                <a:solidFill>
                  <a:srgbClr val="FF00FF"/>
                </a:solidFill>
              </a:rPr>
              <a:t>weak collectivity</a:t>
            </a:r>
            <a:r>
              <a:rPr lang="en-US" dirty="0" smtClean="0"/>
              <a:t> </a:t>
            </a:r>
            <a:r>
              <a:rPr lang="en-US" u="sng" dirty="0" smtClean="0"/>
              <a:t>proven</a:t>
            </a:r>
            <a:r>
              <a:rPr lang="en-US" dirty="0" smtClean="0"/>
              <a:t> in </a:t>
            </a:r>
            <a:r>
              <a:rPr lang="en-US" b="1" dirty="0" smtClean="0"/>
              <a:t>AA</a:t>
            </a:r>
            <a:r>
              <a:rPr lang="en-US" dirty="0" smtClean="0"/>
              <a:t>, </a:t>
            </a:r>
            <a:r>
              <a:rPr lang="en-US" u="sng" dirty="0" smtClean="0"/>
              <a:t>essentially proven</a:t>
            </a:r>
            <a:r>
              <a:rPr lang="en-US" dirty="0" smtClean="0"/>
              <a:t> in </a:t>
            </a:r>
            <a:r>
              <a:rPr lang="en-US" b="1" dirty="0" smtClean="0"/>
              <a:t>pA</a:t>
            </a:r>
            <a:r>
              <a:rPr lang="en-US" dirty="0" smtClean="0"/>
              <a:t>, </a:t>
            </a:r>
            <a:r>
              <a:rPr lang="en-US" u="sng" dirty="0" smtClean="0"/>
              <a:t>not known</a:t>
            </a:r>
            <a:r>
              <a:rPr lang="en-US" dirty="0" smtClean="0"/>
              <a:t> in </a:t>
            </a:r>
            <a:r>
              <a:rPr lang="en-US" b="1" dirty="0" smtClean="0"/>
              <a:t>pp </a:t>
            </a:r>
          </a:p>
          <a:p>
            <a:pPr lvl="2"/>
            <a:r>
              <a:rPr lang="en-US" b="1" dirty="0"/>
              <a:t> </a:t>
            </a:r>
            <a:r>
              <a:rPr lang="en-US" b="1" dirty="0" smtClean="0"/>
              <a:t>'all particles in all events'</a:t>
            </a:r>
            <a:r>
              <a:rPr lang="en-US" dirty="0" smtClean="0"/>
              <a:t> must be part of any physics model</a:t>
            </a:r>
          </a:p>
          <a:p>
            <a:pPr lvl="1"/>
            <a:r>
              <a:rPr lang="en-US" dirty="0" smtClean="0"/>
              <a:t>strong coll. </a:t>
            </a:r>
            <a:r>
              <a:rPr lang="en-US" b="1" dirty="0" smtClean="0">
                <a:solidFill>
                  <a:srgbClr val="FF00FF"/>
                </a:solidFill>
              </a:rPr>
              <a:t>(thermo &amp; hydro</a:t>
            </a:r>
            <a:r>
              <a:rPr lang="en-US" dirty="0" smtClean="0"/>
              <a:t>) </a:t>
            </a:r>
            <a:r>
              <a:rPr lang="en-US" u="sng" dirty="0" smtClean="0"/>
              <a:t>compatible</a:t>
            </a:r>
            <a:r>
              <a:rPr lang="en-US" dirty="0" smtClean="0"/>
              <a:t> with vast majority of data in </a:t>
            </a:r>
            <a:r>
              <a:rPr lang="en-US" b="1" dirty="0" smtClean="0"/>
              <a:t>AA &amp; pA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some areas need work, some tests missing in pA (NNLO)</a:t>
            </a:r>
          </a:p>
          <a:p>
            <a:pPr lvl="1"/>
            <a:r>
              <a:rPr lang="en-US" u="sng" dirty="0" smtClean="0"/>
              <a:t>limited data</a:t>
            </a:r>
            <a:r>
              <a:rPr lang="en-US" dirty="0" smtClean="0"/>
              <a:t> in </a:t>
            </a:r>
            <a:r>
              <a:rPr lang="en-US" b="1" dirty="0" smtClean="0"/>
              <a:t>pp</a:t>
            </a:r>
            <a:r>
              <a:rPr lang="en-US" dirty="0" smtClean="0"/>
              <a:t> at high N</a:t>
            </a:r>
            <a:r>
              <a:rPr lang="en-US" baseline="-25000" dirty="0" smtClean="0"/>
              <a:t>ch</a:t>
            </a:r>
            <a:r>
              <a:rPr lang="en-US" dirty="0" smtClean="0"/>
              <a:t>, but </a:t>
            </a:r>
            <a:r>
              <a:rPr lang="en-US" u="sng" dirty="0" smtClean="0"/>
              <a:t>compatible</a:t>
            </a:r>
            <a:r>
              <a:rPr lang="en-US" dirty="0" smtClean="0"/>
              <a:t> with SC !</a:t>
            </a:r>
          </a:p>
          <a:p>
            <a:pPr lvl="2"/>
            <a:r>
              <a:rPr lang="en-US" dirty="0" smtClean="0"/>
              <a:t>final state (HBT, p</a:t>
            </a:r>
            <a:r>
              <a:rPr lang="en-US" baseline="-25000" dirty="0" smtClean="0"/>
              <a:t>T</a:t>
            </a:r>
            <a:r>
              <a:rPr lang="en-US" dirty="0" smtClean="0"/>
              <a:t>-spectra (v</a:t>
            </a:r>
            <a:r>
              <a:rPr lang="en-US" baseline="-25000" dirty="0" smtClean="0"/>
              <a:t>0</a:t>
            </a:r>
            <a:r>
              <a:rPr lang="en-US" dirty="0" smtClean="0"/>
              <a:t>), ridge (v</a:t>
            </a:r>
            <a:r>
              <a:rPr lang="en-US" baseline="-25000" dirty="0" smtClean="0"/>
              <a:t>2</a:t>
            </a:r>
            <a:r>
              <a:rPr lang="en-US" dirty="0" smtClean="0"/>
              <a:t>), part. </a:t>
            </a:r>
            <a:r>
              <a:rPr lang="en-US" dirty="0" smtClean="0"/>
              <a:t>ratios </a:t>
            </a:r>
            <a:r>
              <a:rPr lang="en-US" dirty="0" smtClean="0"/>
              <a:t>): </a:t>
            </a:r>
            <a:r>
              <a:rPr lang="en-US" b="1" dirty="0" smtClean="0"/>
              <a:t>pp </a:t>
            </a:r>
            <a:r>
              <a:rPr lang="en-GB" b="1" dirty="0"/>
              <a:t>≈ </a:t>
            </a:r>
            <a:r>
              <a:rPr lang="en-US" b="1" dirty="0" smtClean="0"/>
              <a:t>pA @ same N</a:t>
            </a:r>
            <a:r>
              <a:rPr lang="en-US" b="1" baseline="-25000" dirty="0" smtClean="0"/>
              <a:t>ch</a:t>
            </a:r>
            <a:r>
              <a:rPr lang="en-US" baseline="-25000" dirty="0" smtClean="0"/>
              <a:t/>
            </a:r>
            <a:br>
              <a:rPr lang="en-US" baseline="-25000" dirty="0" smtClean="0"/>
            </a:br>
            <a:endParaRPr lang="en-US" baseline="-25000" dirty="0" smtClean="0"/>
          </a:p>
          <a:p>
            <a:r>
              <a:rPr lang="en-US" dirty="0" smtClean="0"/>
              <a:t>Hypothesis: There </a:t>
            </a:r>
            <a:r>
              <a:rPr lang="en-US" b="1" dirty="0" smtClean="0">
                <a:solidFill>
                  <a:srgbClr val="FF00FF"/>
                </a:solidFill>
              </a:rPr>
              <a:t>IS</a:t>
            </a:r>
            <a:r>
              <a:rPr lang="en-US" b="1" dirty="0" smtClean="0">
                <a:solidFill>
                  <a:schemeClr val="tx1"/>
                </a:solidFill>
              </a:rPr>
              <a:t>*</a:t>
            </a:r>
            <a:r>
              <a:rPr lang="en-US" dirty="0" smtClean="0"/>
              <a:t> </a:t>
            </a:r>
            <a:r>
              <a:rPr lang="en-US" dirty="0" smtClean="0"/>
              <a:t>collectivity in small systems at high N</a:t>
            </a:r>
            <a:r>
              <a:rPr lang="en-US" baseline="-25000" dirty="0" smtClean="0"/>
              <a:t>ch</a:t>
            </a:r>
            <a:r>
              <a:rPr lang="en-US" dirty="0" smtClean="0"/>
              <a:t> </a:t>
            </a:r>
            <a:r>
              <a:rPr lang="en-US" dirty="0" smtClean="0"/>
              <a:t>! </a:t>
            </a:r>
            <a:endParaRPr lang="en-US" dirty="0" smtClean="0"/>
          </a:p>
          <a:p>
            <a:pPr lvl="1"/>
            <a:r>
              <a:rPr lang="en-US" dirty="0" smtClean="0"/>
              <a:t>1) </a:t>
            </a:r>
            <a:r>
              <a:rPr lang="en-US" b="1" dirty="0" smtClean="0"/>
              <a:t>pA </a:t>
            </a:r>
            <a:r>
              <a:rPr lang="en-GB" b="1" dirty="0"/>
              <a:t>≈ </a:t>
            </a:r>
            <a:r>
              <a:rPr lang="en-US" b="1" dirty="0" smtClean="0"/>
              <a:t>AA</a:t>
            </a:r>
            <a:r>
              <a:rPr lang="en-US" dirty="0" smtClean="0"/>
              <a:t>: mostly based on measurements </a:t>
            </a:r>
            <a:r>
              <a:rPr lang="en-US" dirty="0" smtClean="0">
                <a:solidFill>
                  <a:srgbClr val="FF0000"/>
                </a:solidFill>
              </a:rPr>
              <a:t>(@same N</a:t>
            </a:r>
            <a:r>
              <a:rPr lang="en-US" baseline="-25000" dirty="0" smtClean="0">
                <a:solidFill>
                  <a:srgbClr val="FF0000"/>
                </a:solidFill>
              </a:rPr>
              <a:t>ch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 lvl="2"/>
            <a:r>
              <a:rPr lang="en-US" dirty="0" smtClean="0"/>
              <a:t>many </a:t>
            </a:r>
            <a:r>
              <a:rPr lang="en-US" dirty="0" smtClean="0">
                <a:solidFill>
                  <a:srgbClr val="FF00FF"/>
                </a:solidFill>
              </a:rPr>
              <a:t>similar phenomena</a:t>
            </a:r>
            <a:r>
              <a:rPr lang="en-US" dirty="0" smtClean="0"/>
              <a:t> &lt;=&gt; </a:t>
            </a:r>
            <a:r>
              <a:rPr lang="en-US" dirty="0" smtClean="0">
                <a:solidFill>
                  <a:srgbClr val="FF00FF"/>
                </a:solidFill>
              </a:rPr>
              <a:t>similar</a:t>
            </a:r>
            <a:r>
              <a:rPr lang="en-US" dirty="0" smtClean="0"/>
              <a:t> underlying </a:t>
            </a:r>
            <a:r>
              <a:rPr lang="en-US" dirty="0" smtClean="0">
                <a:solidFill>
                  <a:srgbClr val="FF00FF"/>
                </a:solidFill>
              </a:rPr>
              <a:t>physics</a:t>
            </a:r>
          </a:p>
          <a:p>
            <a:pPr lvl="1"/>
            <a:r>
              <a:rPr lang="en-US" dirty="0" smtClean="0"/>
              <a:t>2) </a:t>
            </a:r>
            <a:r>
              <a:rPr lang="en-US" b="1" dirty="0" smtClean="0"/>
              <a:t>pp </a:t>
            </a:r>
            <a:r>
              <a:rPr lang="en-GB" b="1" dirty="0"/>
              <a:t>≈ </a:t>
            </a:r>
            <a:r>
              <a:rPr lang="en-US" b="1" dirty="0" smtClean="0"/>
              <a:t>pA</a:t>
            </a:r>
            <a:r>
              <a:rPr lang="en-US" dirty="0" smtClean="0"/>
              <a:t>: based on a priori expectations, increasingly on measurements 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endParaRPr lang="en-US" dirty="0" smtClean="0"/>
          </a:p>
          <a:p>
            <a:pPr lvl="2"/>
            <a:r>
              <a:rPr lang="en-US" dirty="0" smtClean="0"/>
              <a:t>similar IS &amp; FS in pp and pA @ same dN/dy =&gt; </a:t>
            </a:r>
            <a:r>
              <a:rPr lang="en-GB" dirty="0" smtClean="0"/>
              <a:t>similar </a:t>
            </a:r>
            <a:r>
              <a:rPr lang="en-US" dirty="0" smtClean="0"/>
              <a:t>collective physics</a:t>
            </a:r>
          </a:p>
          <a:p>
            <a:pPr lvl="2"/>
            <a:r>
              <a:rPr lang="en-US" dirty="0" smtClean="0"/>
              <a:t>mind the jet-bias in pp !</a:t>
            </a:r>
          </a:p>
          <a:p>
            <a:pPr lvl="1"/>
            <a:r>
              <a:rPr lang="en-US" dirty="0" smtClean="0"/>
              <a:t>3) </a:t>
            </a:r>
            <a:r>
              <a:rPr lang="en-GB" b="1" dirty="0"/>
              <a:t>≈ ≠ </a:t>
            </a:r>
            <a:r>
              <a:rPr lang="en-GB" b="1" dirty="0" smtClean="0"/>
              <a:t> =</a:t>
            </a:r>
            <a:r>
              <a:rPr lang="en-GB" dirty="0" smtClean="0"/>
              <a:t>: </a:t>
            </a:r>
            <a:r>
              <a:rPr lang="en-GB" dirty="0" smtClean="0">
                <a:solidFill>
                  <a:srgbClr val="FF00FF"/>
                </a:solidFill>
              </a:rPr>
              <a:t>differences are interesting and important</a:t>
            </a:r>
            <a:r>
              <a:rPr lang="en-GB" dirty="0" smtClean="0"/>
              <a:t> to study !</a:t>
            </a:r>
            <a:endParaRPr lang="en-US" dirty="0" smtClean="0"/>
          </a:p>
          <a:p>
            <a:pPr lvl="2"/>
            <a:r>
              <a:rPr lang="en-US" dirty="0" smtClean="0"/>
              <a:t>finite size/finite time/non-equilibrium effects teach us about dynamics</a:t>
            </a:r>
            <a:endParaRPr lang="en-US" baseline="-25000" dirty="0" smtClean="0"/>
          </a:p>
          <a:p>
            <a:pPr lvl="2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2016 Taxco Mexico WS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6374350"/>
            <a:ext cx="3029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* of the same type as in large systems, i.e. AA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4012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15" y="46326"/>
            <a:ext cx="6187591" cy="591573"/>
          </a:xfrm>
        </p:spPr>
        <p:txBody>
          <a:bodyPr/>
          <a:lstStyle/>
          <a:p>
            <a:r>
              <a:rPr lang="en-US" dirty="0" smtClean="0"/>
              <a:t>What </a:t>
            </a:r>
            <a:r>
              <a:rPr lang="en-US" dirty="0" smtClean="0"/>
              <a:t>about ‘hard Probes’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Conventional Wisdom: Not (non-trivially) modified in pA, pp</a:t>
            </a:r>
          </a:p>
          <a:p>
            <a:pPr lvl="1"/>
            <a:r>
              <a:rPr lang="en-US" dirty="0" smtClean="0"/>
              <a:t> beware of </a:t>
            </a:r>
            <a:r>
              <a:rPr lang="en-US" u="sng" dirty="0" smtClean="0"/>
              <a:t>confounding CNM effects &amp; limited accuracy </a:t>
            </a:r>
            <a:r>
              <a:rPr lang="en-US" dirty="0" smtClean="0"/>
              <a:t>!!</a:t>
            </a:r>
          </a:p>
          <a:p>
            <a:pPr lvl="2"/>
            <a:r>
              <a:rPr lang="en-US" dirty="0" smtClean="0"/>
              <a:t> how to disentangle IS/CNM from sQGP in pp/pA if there is no comparison data ?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only </a:t>
            </a:r>
            <a:r>
              <a:rPr lang="en-US" u="sng" dirty="0" smtClean="0"/>
              <a:t>quantitative comparison </a:t>
            </a:r>
            <a:r>
              <a:rPr lang="en-US" dirty="0" smtClean="0"/>
              <a:t>between expectation(theory) and data will tell !!</a:t>
            </a:r>
          </a:p>
          <a:p>
            <a:pPr lvl="2"/>
            <a:r>
              <a:rPr lang="en-US" dirty="0" smtClean="0"/>
              <a:t> how much jet-quenching/quarkonia melting would actually be expected </a:t>
            </a:r>
            <a:r>
              <a:rPr lang="en-US" dirty="0" smtClean="0"/>
              <a:t>??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2015 QM Koyasan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D3667D-64B6-48C6-86B8-FA491E514B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6551"/>
            <a:ext cx="4071761" cy="38049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3628" y="6436227"/>
            <a:ext cx="2956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Syst. error in MB </a:t>
            </a:r>
            <a:r>
              <a:rPr lang="en-US" dirty="0"/>
              <a:t>~ </a:t>
            </a:r>
            <a:r>
              <a:rPr lang="en-US" dirty="0" smtClean="0"/>
              <a:t>±10-20%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8417" y="2548358"/>
            <a:ext cx="4474800" cy="4162782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300192" y="2415384"/>
            <a:ext cx="2347000" cy="314574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</a:pP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J/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rPr>
              <a:t>Y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rPr>
              <a:t>&amp;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rPr>
              <a:t>Y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’   </a:t>
            </a:r>
            <a:r>
              <a:rPr lang="en-US" sz="16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</a:t>
            </a:r>
            <a:r>
              <a:rPr lang="en-US" sz="1600" b="1" baseline="-250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pA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vs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</a:t>
            </a:r>
            <a:r>
              <a:rPr lang="en-US" sz="1600" b="1" baseline="-25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</a:t>
            </a:r>
            <a:endParaRPr lang="en-GB" sz="1600" b="1" baseline="-25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45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1_temp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temp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mp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aper Presentation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1_Paper Presentation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aper Presentation 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aper Presentation 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aper Presentation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Paper Presentation 1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Paper Presentation 1.po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er Presentation 1.po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.po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.po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.po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.po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7744</TotalTime>
  <Words>2876</Words>
  <Application>Microsoft Office PowerPoint</Application>
  <PresentationFormat>On-screen Show (4:3)</PresentationFormat>
  <Paragraphs>465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Symbol</vt:lpstr>
      <vt:lpstr>Times New Roman</vt:lpstr>
      <vt:lpstr>Wingdings</vt:lpstr>
      <vt:lpstr>1_temp1</vt:lpstr>
      <vt:lpstr>1_Paper Presentation 1</vt:lpstr>
      <vt:lpstr>Paper Presentation 1</vt:lpstr>
      <vt:lpstr> Collectivity in small systems ?   </vt:lpstr>
      <vt:lpstr>Collectivity</vt:lpstr>
      <vt:lpstr>Collectivity in large systems: AA</vt:lpstr>
      <vt:lpstr>Tensions (presumably work in progress, not cracks)</vt:lpstr>
      <vt:lpstr>Collectivity in small dense systems: 'central' pA</vt:lpstr>
      <vt:lpstr>Collectivity in small dense systems: 'central' pp</vt:lpstr>
      <vt:lpstr>A priori: pp ≈ pA @ same dN/dy</vt:lpstr>
      <vt:lpstr>Facts &amp; 'Fiction'</vt:lpstr>
      <vt:lpstr>What about ‘hard Probes’ ?</vt:lpstr>
      <vt:lpstr>pA ≈ AA: Objections</vt:lpstr>
      <vt:lpstr>HBT radii pp, pA, AA</vt:lpstr>
      <vt:lpstr>pA ≈ AA: Objections</vt:lpstr>
      <vt:lpstr>Is it a Rose ?</vt:lpstr>
      <vt:lpstr>II) Why is it interesting ?</vt:lpstr>
      <vt:lpstr>PowerPoint Presentation</vt:lpstr>
      <vt:lpstr>Other ‘Developments’</vt:lpstr>
      <vt:lpstr>Hydro in PbPb </vt:lpstr>
      <vt:lpstr>PowerPoint Presentation</vt:lpstr>
      <vt:lpstr>Radial Flow in pPb</vt:lpstr>
      <vt:lpstr> Natures challenge to HI physics</vt:lpstr>
      <vt:lpstr>Continuous &amp; smooth down to dN/dy ~ 0 !</vt:lpstr>
      <vt:lpstr>Need to know what to look for..</vt:lpstr>
      <vt:lpstr>‘Continuum Physics’</vt:lpstr>
      <vt:lpstr>The unreasonable success of AMPT</vt:lpstr>
      <vt:lpstr>Almost as good as hydro</vt:lpstr>
      <vt:lpstr>No problem with small systems</vt:lpstr>
      <vt:lpstr>Double humped near side peak shape</vt:lpstr>
      <vt:lpstr>What makes AMPT tick ?</vt:lpstr>
      <vt:lpstr>Pressure or Density tomography ?</vt:lpstr>
      <vt:lpstr>Questions from small &amp; dilute systems</vt:lpstr>
      <vt:lpstr>PowerPoint Presentation</vt:lpstr>
      <vt:lpstr>backup</vt:lpstr>
      <vt:lpstr>pp-pA-AA: Similarities &amp; Differences</vt:lpstr>
      <vt:lpstr>Known, but often ignored</vt:lpstr>
      <vt:lpstr>Momentum Spectra</vt:lpstr>
      <vt:lpstr>BW + Resonances (DRAGON 1502.01247)</vt:lpstr>
      <vt:lpstr>Real Hydro: IP-Glasma + Music (1502.016750)</vt:lpstr>
      <vt:lpstr>Real Hydro Comparison</vt:lpstr>
      <vt:lpstr>What happens after  Hydro ?</vt:lpstr>
      <vt:lpstr>Will the f tell ?</vt:lpstr>
    </vt:vector>
  </TitlesOfParts>
  <Company>CERN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URHI Paradigm (Modus Operandi)</dc:title>
  <dc:creator>sks</dc:creator>
  <cp:lastModifiedBy>Jurgen Schukraft</cp:lastModifiedBy>
  <cp:revision>305</cp:revision>
  <cp:lastPrinted>2002-10-15T16:53:36Z</cp:lastPrinted>
  <dcterms:created xsi:type="dcterms:W3CDTF">2014-09-17T10:43:27Z</dcterms:created>
  <dcterms:modified xsi:type="dcterms:W3CDTF">2016-01-15T15:52:47Z</dcterms:modified>
</cp:coreProperties>
</file>