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sldIdLst>
    <p:sldId id="256" r:id="rId2"/>
    <p:sldId id="278" r:id="rId3"/>
    <p:sldId id="455" r:id="rId4"/>
    <p:sldId id="499" r:id="rId5"/>
    <p:sldId id="266" r:id="rId6"/>
    <p:sldId id="267" r:id="rId7"/>
    <p:sldId id="456" r:id="rId8"/>
    <p:sldId id="268" r:id="rId9"/>
    <p:sldId id="400" r:id="rId10"/>
    <p:sldId id="269" r:id="rId11"/>
    <p:sldId id="270" r:id="rId12"/>
    <p:sldId id="271" r:id="rId13"/>
    <p:sldId id="401" r:id="rId14"/>
    <p:sldId id="537" r:id="rId15"/>
    <p:sldId id="376" r:id="rId16"/>
    <p:sldId id="538" r:id="rId17"/>
    <p:sldId id="423" r:id="rId18"/>
    <p:sldId id="424" r:id="rId19"/>
    <p:sldId id="425" r:id="rId20"/>
    <p:sldId id="539" r:id="rId21"/>
    <p:sldId id="426" r:id="rId22"/>
    <p:sldId id="427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7" r:id="rId33"/>
    <p:sldId id="438" r:id="rId34"/>
    <p:sldId id="439" r:id="rId35"/>
    <p:sldId id="440" r:id="rId36"/>
    <p:sldId id="441" r:id="rId37"/>
    <p:sldId id="442" r:id="rId38"/>
    <p:sldId id="443" r:id="rId39"/>
    <p:sldId id="444" r:id="rId40"/>
    <p:sldId id="445" r:id="rId41"/>
    <p:sldId id="554" r:id="rId42"/>
    <p:sldId id="446" r:id="rId43"/>
    <p:sldId id="541" r:id="rId44"/>
    <p:sldId id="447" r:id="rId45"/>
    <p:sldId id="542" r:id="rId46"/>
    <p:sldId id="457" r:id="rId47"/>
    <p:sldId id="500" r:id="rId48"/>
    <p:sldId id="501" r:id="rId49"/>
    <p:sldId id="502" r:id="rId50"/>
    <p:sldId id="503" r:id="rId51"/>
    <p:sldId id="504" r:id="rId52"/>
    <p:sldId id="505" r:id="rId53"/>
    <p:sldId id="506" r:id="rId54"/>
    <p:sldId id="507" r:id="rId55"/>
    <p:sldId id="508" r:id="rId56"/>
    <p:sldId id="509" r:id="rId57"/>
    <p:sldId id="510" r:id="rId58"/>
    <p:sldId id="511" r:id="rId59"/>
    <p:sldId id="512" r:id="rId60"/>
    <p:sldId id="513" r:id="rId61"/>
    <p:sldId id="514" r:id="rId62"/>
    <p:sldId id="515" r:id="rId63"/>
    <p:sldId id="543" r:id="rId64"/>
    <p:sldId id="535" r:id="rId65"/>
    <p:sldId id="516" r:id="rId66"/>
    <p:sldId id="517" r:id="rId67"/>
    <p:sldId id="518" r:id="rId68"/>
    <p:sldId id="544" r:id="rId69"/>
    <p:sldId id="519" r:id="rId70"/>
    <p:sldId id="520" r:id="rId71"/>
    <p:sldId id="521" r:id="rId72"/>
    <p:sldId id="547" r:id="rId73"/>
    <p:sldId id="522" r:id="rId74"/>
    <p:sldId id="525" r:id="rId75"/>
    <p:sldId id="526" r:id="rId76"/>
    <p:sldId id="527" r:id="rId77"/>
    <p:sldId id="528" r:id="rId78"/>
    <p:sldId id="529" r:id="rId79"/>
    <p:sldId id="548" r:id="rId80"/>
    <p:sldId id="530" r:id="rId81"/>
    <p:sldId id="531" r:id="rId82"/>
    <p:sldId id="532" r:id="rId83"/>
    <p:sldId id="549" r:id="rId84"/>
    <p:sldId id="533" r:id="rId85"/>
    <p:sldId id="550" r:id="rId86"/>
    <p:sldId id="552" r:id="rId87"/>
    <p:sldId id="553" r:id="rId88"/>
    <p:sldId id="536" r:id="rId89"/>
    <p:sldId id="480" r:id="rId90"/>
    <p:sldId id="481" r:id="rId91"/>
    <p:sldId id="482" r:id="rId92"/>
    <p:sldId id="483" r:id="rId93"/>
    <p:sldId id="484" r:id="rId94"/>
    <p:sldId id="485" r:id="rId95"/>
    <p:sldId id="486" r:id="rId96"/>
    <p:sldId id="493" r:id="rId97"/>
    <p:sldId id="488" r:id="rId98"/>
    <p:sldId id="489" r:id="rId99"/>
    <p:sldId id="490" r:id="rId100"/>
    <p:sldId id="491" r:id="rId101"/>
    <p:sldId id="494" r:id="rId102"/>
    <p:sldId id="496" r:id="rId103"/>
    <p:sldId id="497" r:id="rId104"/>
    <p:sldId id="495" r:id="rId105"/>
    <p:sldId id="498" r:id="rId106"/>
    <p:sldId id="555" r:id="rId107"/>
    <p:sldId id="474" r:id="rId108"/>
    <p:sldId id="475" r:id="rId109"/>
    <p:sldId id="476" r:id="rId110"/>
    <p:sldId id="477" r:id="rId111"/>
    <p:sldId id="478" r:id="rId112"/>
    <p:sldId id="479" r:id="rId113"/>
    <p:sldId id="556" r:id="rId114"/>
    <p:sldId id="557" r:id="rId115"/>
    <p:sldId id="453" r:id="rId116"/>
    <p:sldId id="448" r:id="rId117"/>
    <p:sldId id="449" r:id="rId118"/>
    <p:sldId id="450" r:id="rId119"/>
    <p:sldId id="451" r:id="rId120"/>
    <p:sldId id="452" r:id="rId121"/>
    <p:sldId id="545" r:id="rId122"/>
    <p:sldId id="546" r:id="rId123"/>
    <p:sldId id="534" r:id="rId124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B12"/>
    <a:srgbClr val="CA1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612" autoAdjust="0"/>
  </p:normalViewPr>
  <p:slideViewPr>
    <p:cSldViewPr snapToGrid="0" snapToObjects="1">
      <p:cViewPr varScale="1">
        <p:scale>
          <a:sx n="80" d="100"/>
          <a:sy n="80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34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notesMaster" Target="notesMasters/notesMaster1.xml"/><Relationship Id="rId126" Type="http://schemas.openxmlformats.org/officeDocument/2006/relationships/printerSettings" Target="printerSettings/printerSettings1.bin"/><Relationship Id="rId127" Type="http://schemas.openxmlformats.org/officeDocument/2006/relationships/presProps" Target="presProps.xml"/><Relationship Id="rId128" Type="http://schemas.openxmlformats.org/officeDocument/2006/relationships/viewProps" Target="viewProps.xml"/><Relationship Id="rId12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264F6-7272-204A-A6EA-63421B8D3138}" type="datetimeFigureOut">
              <a:t>20.01.16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2E210-A608-AB41-866C-5BE562A3433E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4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Parton-hadron duality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2E210-A608-AB41-866C-5BE562A3433E}" type="slidenum">
              <a:rPr lang="pl-PL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71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Different powers</a:t>
            </a:r>
            <a:r>
              <a:rPr lang="pl-PL" baseline="0"/>
              <a:t> depending on the process (inelastic, NSD, HI)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2E210-A608-AB41-866C-5BE562A3433E}" type="slidenum"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2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Correlations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2E210-A608-AB41-866C-5BE562A3433E}" type="slidenum">
              <a:rPr lang="pl-PL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77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Why should it survive hydro?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2E210-A608-AB41-866C-5BE562A3433E}" type="slidenum">
              <a:rPr lang="pl-PL"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0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18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21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92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28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006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75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64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34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63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83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44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3E45-BD1E-8641-BA3F-F4B3A677E936}" type="datetimeFigureOut">
              <a:t>20.01.16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73B0-BE4A-7E40-838F-9F0F16309422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12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.png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Relationship Id="rId3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Relationship Id="rId3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2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Relationship Id="rId3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4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4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2.png"/><Relationship Id="rId6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5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emf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66.emf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64.emf"/><Relationship Id="rId6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64.emf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emf"/><Relationship Id="rId3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Relationship Id="rId3" Type="http://schemas.openxmlformats.org/officeDocument/2006/relationships/image" Target="../media/image11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2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776108"/>
            <a:ext cx="9144000" cy="6096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863601"/>
            <a:ext cx="7772400" cy="2736850"/>
          </a:xfrm>
        </p:spPr>
        <p:txBody>
          <a:bodyPr>
            <a:normAutofit/>
          </a:bodyPr>
          <a:lstStyle/>
          <a:p>
            <a:r>
              <a:rPr lang="pl-PL" dirty="0" err="1">
                <a:solidFill>
                  <a:srgbClr val="FF0000"/>
                </a:solidFill>
                <a:latin typeface="+mn-lt"/>
              </a:rPr>
              <a:t>Geometrical</a:t>
            </a:r>
            <a:r>
              <a:rPr lang="pl-PL" dirty="0">
                <a:solidFill>
                  <a:srgbClr val="FF0000"/>
                </a:solidFill>
                <a:latin typeface="+mn-lt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+mn-lt"/>
              </a:rPr>
              <a:t>scaling</a:t>
            </a:r>
            <a:r>
              <a:rPr lang="pl-PL" dirty="0">
                <a:solidFill>
                  <a:srgbClr val="FF0000"/>
                </a:solidFill>
                <a:latin typeface="+mn-lt"/>
              </a:rPr>
              <a:t> </a:t>
            </a:r>
            <a:r>
              <a:rPr lang="pl-PL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+mn-lt"/>
              </a:rPr>
            </a:br>
            <a:r>
              <a:rPr lang="pl-PL" dirty="0" smtClean="0">
                <a:solidFill>
                  <a:srgbClr val="FF0000"/>
                </a:solidFill>
                <a:latin typeface="+mn-lt"/>
              </a:rPr>
              <a:t>in </a:t>
            </a:r>
            <a:r>
              <a:rPr lang="pl-PL" dirty="0" err="1">
                <a:solidFill>
                  <a:srgbClr val="FF0000"/>
                </a:solidFill>
                <a:latin typeface="+mn-lt"/>
              </a:rPr>
              <a:t>hadronic</a:t>
            </a:r>
            <a:r>
              <a:rPr lang="pl-PL" dirty="0">
                <a:solidFill>
                  <a:srgbClr val="FF0000"/>
                </a:solidFill>
                <a:latin typeface="+mn-lt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+mn-lt"/>
              </a:rPr>
              <a:t>collisions</a:t>
            </a:r>
            <a:endParaRPr lang="pl-PL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26337" y="3995591"/>
            <a:ext cx="7027333" cy="17526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0090"/>
                </a:solidFill>
              </a:rPr>
              <a:t>Michał </a:t>
            </a:r>
            <a:r>
              <a:rPr lang="pl-PL" dirty="0" err="1">
                <a:solidFill>
                  <a:srgbClr val="000090"/>
                </a:solidFill>
              </a:rPr>
              <a:t>Praszałowicz</a:t>
            </a:r>
            <a:endParaRPr lang="pl-PL" dirty="0">
              <a:solidFill>
                <a:srgbClr val="000090"/>
              </a:solidFill>
            </a:endParaRPr>
          </a:p>
          <a:p>
            <a:r>
              <a:rPr lang="pl-PL" dirty="0">
                <a:solidFill>
                  <a:srgbClr val="000090"/>
                </a:solidFill>
              </a:rPr>
              <a:t>M. Smoluchowski Inst. of </a:t>
            </a:r>
            <a:r>
              <a:rPr lang="pl-PL" dirty="0" err="1">
                <a:solidFill>
                  <a:srgbClr val="000090"/>
                </a:solidFill>
              </a:rPr>
              <a:t>Physics</a:t>
            </a:r>
            <a:endParaRPr lang="pl-PL" dirty="0">
              <a:solidFill>
                <a:srgbClr val="000090"/>
              </a:solidFill>
            </a:endParaRPr>
          </a:p>
          <a:p>
            <a:r>
              <a:rPr lang="pl-PL" dirty="0" err="1">
                <a:solidFill>
                  <a:srgbClr val="000090"/>
                </a:solidFill>
              </a:rPr>
              <a:t>Jagiellonian</a:t>
            </a:r>
            <a:r>
              <a:rPr lang="pl-PL" dirty="0">
                <a:solidFill>
                  <a:srgbClr val="000090"/>
                </a:solidFill>
              </a:rPr>
              <a:t> </a:t>
            </a:r>
            <a:r>
              <a:rPr lang="pl-PL" dirty="0" err="1">
                <a:solidFill>
                  <a:srgbClr val="000090"/>
                </a:solidFill>
              </a:rPr>
              <a:t>University</a:t>
            </a:r>
            <a:r>
              <a:rPr lang="pl-PL" dirty="0">
                <a:solidFill>
                  <a:srgbClr val="000090"/>
                </a:solidFill>
              </a:rPr>
              <a:t>, Kraków, Poland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3598148" y="6219005"/>
            <a:ext cx="198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latin typeface="Cambria"/>
                <a:cs typeface="Cambria"/>
              </a:rPr>
              <a:t>Taxco</a:t>
            </a:r>
            <a:r>
              <a:rPr lang="pl-PL" dirty="0" smtClean="0">
                <a:latin typeface="Cambria"/>
                <a:cs typeface="Cambria"/>
              </a:rPr>
              <a:t> 20.01.2016.</a:t>
            </a:r>
            <a:endParaRPr lang="pl-PL" dirty="0">
              <a:latin typeface="Cambria"/>
              <a:cs typeface="Cambria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5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1544"/>
            <a:ext cx="8229600" cy="1143000"/>
          </a:xfrm>
        </p:spPr>
        <p:txBody>
          <a:bodyPr/>
          <a:lstStyle/>
          <a:p>
            <a:r>
              <a:rPr lang="pl-PL"/>
              <a:t>Travelling waves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7" y="1222204"/>
            <a:ext cx="7289800" cy="1079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48" y="2202086"/>
            <a:ext cx="5740400" cy="7874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008478" y="1489740"/>
            <a:ext cx="1758579" cy="54949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62" y="2989486"/>
            <a:ext cx="3949953" cy="344644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59" y="4296343"/>
            <a:ext cx="973257" cy="57584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756" y="3316251"/>
            <a:ext cx="3560387" cy="2864134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5433700" y="3797270"/>
            <a:ext cx="170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00FF"/>
                </a:solidFill>
              </a:rPr>
              <a:t>slowest mode </a:t>
            </a:r>
            <a:r>
              <a:rPr lang="pl-PL" b="1" i="1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pl-PL" b="1" baseline="-2500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pl-PL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5093275" y="5303084"/>
            <a:ext cx="726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fast</a:t>
            </a:r>
          </a:p>
          <a:p>
            <a:r>
              <a:rPr lang="pl-PL">
                <a:solidFill>
                  <a:srgbClr val="FF0000"/>
                </a:solidFill>
              </a:rPr>
              <a:t>mode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4831415" y="6200236"/>
            <a:ext cx="37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solution is driven by the slowest mode</a:t>
            </a:r>
          </a:p>
        </p:txBody>
      </p:sp>
    </p:spTree>
    <p:extLst>
      <p:ext uri="{BB962C8B-B14F-4D97-AF65-F5344CB8AC3E}">
        <p14:creationId xmlns:p14="http://schemas.microsoft.com/office/powerpoint/2010/main" val="355986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</a:t>
            </a:r>
            <a:r>
              <a:rPr lang="pl-PL"/>
              <a:t> scaling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87" y="1884947"/>
            <a:ext cx="5962316" cy="42403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7299158" y="2286000"/>
            <a:ext cx="1418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pp 7 TeV</a:t>
            </a:r>
          </a:p>
          <a:p>
            <a:r>
              <a:rPr lang="pl-PL">
                <a:solidFill>
                  <a:srgbClr val="FF0000"/>
                </a:solidFill>
              </a:rPr>
              <a:t>pp 2.76 TeV</a:t>
            </a:r>
          </a:p>
          <a:p>
            <a:r>
              <a:rPr lang="pl-PL">
                <a:solidFill>
                  <a:schemeClr val="accent6">
                    <a:lumMod val="50000"/>
                  </a:schemeClr>
                </a:solidFill>
              </a:rPr>
              <a:t>pPb 5.02 TeV</a:t>
            </a:r>
          </a:p>
          <a:p>
            <a:r>
              <a:rPr lang="pl-PL">
                <a:solidFill>
                  <a:srgbClr val="3366FF"/>
                </a:solidFill>
              </a:rPr>
              <a:t>pp 0.9 TeV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1587500" y="1248073"/>
            <a:ext cx="5705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3">
                    <a:lumMod val="50000"/>
                  </a:schemeClr>
                </a:solidFill>
              </a:rPr>
              <a:t>ALICE Collaboration, Phys. Lett. B727 (2013) 371 [arXiv:1307.1094 [nucl-ex]]</a:t>
            </a:r>
            <a:endParaRPr lang="pl-PL" sz="14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6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Effective </a:t>
            </a:r>
            <a:r>
              <a:rPr lang="pl-PL" i="1"/>
              <a:t>R</a:t>
            </a:r>
            <a:r>
              <a:rPr lang="pl-PL"/>
              <a:t> dependence on </a:t>
            </a:r>
            <a:r>
              <a:rPr lang="pl-PL" i="1"/>
              <a:t>W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640948"/>
            <a:ext cx="6718300" cy="52070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2459789" y="2566734"/>
            <a:ext cx="9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rescaled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 flipV="1">
            <a:off x="3427347" y="2606842"/>
            <a:ext cx="529706" cy="668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3427347" y="2842490"/>
            <a:ext cx="83717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8061165" y="1938429"/>
            <a:ext cx="1005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3366FF"/>
                </a:solidFill>
              </a:rPr>
              <a:t>0.9 TeV</a:t>
            </a:r>
          </a:p>
          <a:p>
            <a:r>
              <a:rPr lang="pl-PL">
                <a:solidFill>
                  <a:srgbClr val="3366FF"/>
                </a:solidFill>
              </a:rPr>
              <a:t> </a:t>
            </a:r>
          </a:p>
          <a:p>
            <a:r>
              <a:rPr lang="pl-PL">
                <a:solidFill>
                  <a:srgbClr val="FF0000"/>
                </a:solidFill>
              </a:rPr>
              <a:t>2.76 TeV</a:t>
            </a:r>
          </a:p>
          <a:p>
            <a:r>
              <a:rPr lang="pl-PL">
                <a:solidFill>
                  <a:srgbClr val="000000"/>
                </a:solidFill>
              </a:rPr>
              <a:t>7 TeV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5841976" y="3197544"/>
            <a:ext cx="164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CGC calculation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</a:t>
            </a:r>
            <a:r>
              <a:rPr lang="pl-PL"/>
              <a:t> vs. interaction radius </a:t>
            </a:r>
            <a:r>
              <a:rPr lang="pl-PL" i="1"/>
              <a:t>R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54" y="1336507"/>
            <a:ext cx="4241800" cy="1282700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641684" y="2565735"/>
            <a:ext cx="456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8F006F"/>
                </a:solidFill>
              </a:rPr>
              <a:t>fit </a:t>
            </a:r>
            <a:r>
              <a:rPr lang="pl-PL" i="1">
                <a:solidFill>
                  <a:srgbClr val="8F006F"/>
                </a:solidFill>
              </a:rPr>
              <a:t>α</a:t>
            </a:r>
            <a:r>
              <a:rPr lang="pl-PL">
                <a:solidFill>
                  <a:srgbClr val="8F006F"/>
                </a:solidFill>
              </a:rPr>
              <a:t>, </a:t>
            </a:r>
            <a:r>
              <a:rPr lang="pl-PL" i="1">
                <a:solidFill>
                  <a:srgbClr val="8F006F"/>
                </a:solidFill>
              </a:rPr>
              <a:t>β</a:t>
            </a:r>
            <a:r>
              <a:rPr lang="pl-PL">
                <a:solidFill>
                  <a:srgbClr val="8F006F"/>
                </a:solidFill>
              </a:rPr>
              <a:t> and </a:t>
            </a:r>
            <a:r>
              <a:rPr lang="pl-PL" i="1">
                <a:solidFill>
                  <a:srgbClr val="8F006F"/>
                </a:solidFill>
              </a:rPr>
              <a:t>γ</a:t>
            </a:r>
            <a:r>
              <a:rPr lang="pl-PL">
                <a:solidFill>
                  <a:srgbClr val="8F006F"/>
                </a:solidFill>
              </a:rPr>
              <a:t> to 7 TeV and then use </a:t>
            </a:r>
            <a:r>
              <a:rPr lang="pl-PL" i="1">
                <a:solidFill>
                  <a:srgbClr val="8F006F"/>
                </a:solidFill>
              </a:rPr>
              <a:t>R</a:t>
            </a:r>
            <a:r>
              <a:rPr lang="pl-PL">
                <a:solidFill>
                  <a:srgbClr val="8F006F"/>
                </a:solidFill>
              </a:rPr>
              <a:t> from Fig.</a:t>
            </a:r>
            <a:endParaRPr lang="pl-PL" i="1">
              <a:solidFill>
                <a:srgbClr val="8F006F"/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5183990" y="2552367"/>
            <a:ext cx="310432" cy="188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660" y="1194001"/>
            <a:ext cx="2786484" cy="21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2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</a:t>
            </a:r>
            <a:r>
              <a:rPr lang="pl-PL"/>
              <a:t> vs. interaction radius </a:t>
            </a:r>
            <a:r>
              <a:rPr lang="pl-PL" i="1"/>
              <a:t>R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54" y="1336507"/>
            <a:ext cx="4241800" cy="1282700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641684" y="2565735"/>
            <a:ext cx="456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8F006F"/>
                </a:solidFill>
              </a:rPr>
              <a:t>fit </a:t>
            </a:r>
            <a:r>
              <a:rPr lang="pl-PL" i="1">
                <a:solidFill>
                  <a:srgbClr val="8F006F"/>
                </a:solidFill>
              </a:rPr>
              <a:t>α</a:t>
            </a:r>
            <a:r>
              <a:rPr lang="pl-PL">
                <a:solidFill>
                  <a:srgbClr val="8F006F"/>
                </a:solidFill>
              </a:rPr>
              <a:t>, </a:t>
            </a:r>
            <a:r>
              <a:rPr lang="pl-PL" i="1">
                <a:solidFill>
                  <a:srgbClr val="8F006F"/>
                </a:solidFill>
              </a:rPr>
              <a:t>β</a:t>
            </a:r>
            <a:r>
              <a:rPr lang="pl-PL">
                <a:solidFill>
                  <a:srgbClr val="8F006F"/>
                </a:solidFill>
              </a:rPr>
              <a:t> and </a:t>
            </a:r>
            <a:r>
              <a:rPr lang="pl-PL" i="1">
                <a:solidFill>
                  <a:srgbClr val="8F006F"/>
                </a:solidFill>
              </a:rPr>
              <a:t>γ</a:t>
            </a:r>
            <a:r>
              <a:rPr lang="pl-PL">
                <a:solidFill>
                  <a:srgbClr val="8F006F"/>
                </a:solidFill>
              </a:rPr>
              <a:t> to 7 TeV and then use </a:t>
            </a:r>
            <a:r>
              <a:rPr lang="pl-PL" i="1">
                <a:solidFill>
                  <a:srgbClr val="8F006F"/>
                </a:solidFill>
              </a:rPr>
              <a:t>R</a:t>
            </a:r>
            <a:r>
              <a:rPr lang="pl-PL">
                <a:solidFill>
                  <a:srgbClr val="8F006F"/>
                </a:solidFill>
              </a:rPr>
              <a:t> from Fig.</a:t>
            </a:r>
            <a:endParaRPr lang="pl-PL" i="1">
              <a:solidFill>
                <a:srgbClr val="8F006F"/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5183990" y="2552367"/>
            <a:ext cx="310432" cy="188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5" y="3102105"/>
            <a:ext cx="5389189" cy="373293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660" y="1194001"/>
            <a:ext cx="2786484" cy="2159656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5535182" y="3384394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pp 7 TeV</a:t>
            </a:r>
          </a:p>
          <a:p>
            <a:r>
              <a:rPr lang="pl-PL">
                <a:solidFill>
                  <a:srgbClr val="FF0000"/>
                </a:solidFill>
              </a:rPr>
              <a:t>pp 2.76 TeV</a:t>
            </a:r>
          </a:p>
          <a:p>
            <a:r>
              <a:rPr lang="pl-PL">
                <a:solidFill>
                  <a:srgbClr val="3366FF"/>
                </a:solidFill>
              </a:rPr>
              <a:t>pp 0.9 TeV</a:t>
            </a:r>
          </a:p>
        </p:txBody>
      </p:sp>
    </p:spTree>
    <p:extLst>
      <p:ext uri="{BB962C8B-B14F-4D97-AF65-F5344CB8AC3E}">
        <p14:creationId xmlns:p14="http://schemas.microsoft.com/office/powerpoint/2010/main" val="56141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Effective </a:t>
            </a:r>
            <a:r>
              <a:rPr lang="pl-PL" i="1"/>
              <a:t>R</a:t>
            </a:r>
            <a:r>
              <a:rPr lang="pl-PL"/>
              <a:t> dependence on </a:t>
            </a:r>
            <a:r>
              <a:rPr lang="pl-PL" i="1"/>
              <a:t>W</a:t>
            </a:r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638944"/>
            <a:ext cx="6718300" cy="51308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2459789" y="2566734"/>
            <a:ext cx="9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rescaled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 flipV="1">
            <a:off x="3427347" y="2606842"/>
            <a:ext cx="529706" cy="668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3427347" y="2842490"/>
            <a:ext cx="83717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8061165" y="1938429"/>
            <a:ext cx="1005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3366FF"/>
                </a:solidFill>
              </a:rPr>
              <a:t>0.9 TeV</a:t>
            </a:r>
          </a:p>
          <a:p>
            <a:r>
              <a:rPr lang="pl-PL">
                <a:solidFill>
                  <a:srgbClr val="3366FF"/>
                </a:solidFill>
              </a:rPr>
              <a:t> </a:t>
            </a:r>
          </a:p>
          <a:p>
            <a:r>
              <a:rPr lang="pl-PL">
                <a:solidFill>
                  <a:srgbClr val="FF0000"/>
                </a:solidFill>
              </a:rPr>
              <a:t>2.76 TeV</a:t>
            </a:r>
          </a:p>
          <a:p>
            <a:r>
              <a:rPr lang="pl-PL">
                <a:solidFill>
                  <a:srgbClr val="000000"/>
                </a:solidFill>
              </a:rPr>
              <a:t>7 TeV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5841976" y="3197544"/>
            <a:ext cx="164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CGC calculation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842" y="1090911"/>
            <a:ext cx="2998238" cy="22582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</a:t>
            </a:r>
            <a:r>
              <a:rPr lang="pl-PL"/>
              <a:t> vs. interaction radius </a:t>
            </a:r>
            <a:r>
              <a:rPr lang="pl-PL" i="1"/>
              <a:t>R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54" y="1336507"/>
            <a:ext cx="4241800" cy="1282700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641684" y="2565735"/>
            <a:ext cx="456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8F006F"/>
                </a:solidFill>
              </a:rPr>
              <a:t>fit </a:t>
            </a:r>
            <a:r>
              <a:rPr lang="pl-PL" i="1">
                <a:solidFill>
                  <a:srgbClr val="8F006F"/>
                </a:solidFill>
              </a:rPr>
              <a:t>α</a:t>
            </a:r>
            <a:r>
              <a:rPr lang="pl-PL">
                <a:solidFill>
                  <a:srgbClr val="8F006F"/>
                </a:solidFill>
              </a:rPr>
              <a:t>, </a:t>
            </a:r>
            <a:r>
              <a:rPr lang="pl-PL" i="1">
                <a:solidFill>
                  <a:srgbClr val="8F006F"/>
                </a:solidFill>
              </a:rPr>
              <a:t>β</a:t>
            </a:r>
            <a:r>
              <a:rPr lang="pl-PL">
                <a:solidFill>
                  <a:srgbClr val="8F006F"/>
                </a:solidFill>
              </a:rPr>
              <a:t> and </a:t>
            </a:r>
            <a:r>
              <a:rPr lang="pl-PL" i="1">
                <a:solidFill>
                  <a:srgbClr val="8F006F"/>
                </a:solidFill>
              </a:rPr>
              <a:t>γ</a:t>
            </a:r>
            <a:r>
              <a:rPr lang="pl-PL">
                <a:solidFill>
                  <a:srgbClr val="8F006F"/>
                </a:solidFill>
              </a:rPr>
              <a:t> to 7 TeV and then use </a:t>
            </a:r>
            <a:r>
              <a:rPr lang="pl-PL" i="1">
                <a:solidFill>
                  <a:srgbClr val="8F006F"/>
                </a:solidFill>
              </a:rPr>
              <a:t>R</a:t>
            </a:r>
            <a:r>
              <a:rPr lang="pl-PL">
                <a:solidFill>
                  <a:srgbClr val="8F006F"/>
                </a:solidFill>
              </a:rPr>
              <a:t> from Fig.</a:t>
            </a:r>
            <a:endParaRPr lang="pl-PL" i="1">
              <a:solidFill>
                <a:srgbClr val="8F006F"/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5183990" y="2552367"/>
            <a:ext cx="310432" cy="188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" y="3029229"/>
            <a:ext cx="5475219" cy="382877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5535182" y="3384394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pp 7 TeV</a:t>
            </a:r>
          </a:p>
          <a:p>
            <a:r>
              <a:rPr lang="pl-PL">
                <a:solidFill>
                  <a:srgbClr val="FF0000"/>
                </a:solidFill>
              </a:rPr>
              <a:t>pp 2.76 TeV</a:t>
            </a:r>
          </a:p>
          <a:p>
            <a:r>
              <a:rPr lang="pl-PL">
                <a:solidFill>
                  <a:srgbClr val="3366FF"/>
                </a:solidFill>
              </a:rPr>
              <a:t>pp 0.9 TeV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5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1.5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Two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particle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correlations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be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explained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by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ch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CGC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requires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average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transverse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momentum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and the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interaction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radius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251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60476" y="2364085"/>
            <a:ext cx="6623064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Geometrical</a:t>
            </a: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Scaling</a:t>
            </a: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Heavy </a:t>
            </a:r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Ion</a:t>
            </a: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Collisions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20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1437"/>
            <a:ext cx="8229600" cy="1384078"/>
          </a:xfrm>
        </p:spPr>
        <p:txBody>
          <a:bodyPr/>
          <a:lstStyle/>
          <a:p>
            <a:r>
              <a:rPr lang="pl-PL"/>
              <a:t>GS in HI: centrality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108</a:t>
            </a:fld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pic>
        <p:nvPicPr>
          <p:cNvPr id="14" name="Obraz 13" descr="size_vs_mult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2" y="1293723"/>
            <a:ext cx="6585247" cy="4916854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395536" y="5696855"/>
            <a:ext cx="6595512" cy="646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Tekstowe 14"/>
          <p:cNvSpPr txBox="1"/>
          <p:nvPr/>
        </p:nvSpPr>
        <p:spPr>
          <a:xfrm>
            <a:off x="737808" y="5648492"/>
            <a:ext cx="601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solidFill>
                  <a:srgbClr val="330B12"/>
                </a:solidFill>
                <a:latin typeface="Times New Roman"/>
                <a:cs typeface="Times New Roman"/>
              </a:rPr>
              <a:t>small centrality                           large centrality</a:t>
            </a:r>
            <a:endParaRPr lang="pl-PL" sz="2400">
              <a:solidFill>
                <a:srgbClr val="CA1A0F"/>
              </a:solidFill>
              <a:latin typeface="Times New Roman"/>
              <a:cs typeface="Times New Roman"/>
            </a:endParaRPr>
          </a:p>
        </p:txBody>
      </p:sp>
      <p:sp>
        <p:nvSpPr>
          <p:cNvPr id="17" name="PoleTekstowe 16"/>
          <p:cNvSpPr txBox="1"/>
          <p:nvPr/>
        </p:nvSpPr>
        <p:spPr>
          <a:xfrm>
            <a:off x="6628198" y="199571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number of participants</a:t>
            </a:r>
          </a:p>
        </p:txBody>
      </p:sp>
      <p:sp>
        <p:nvSpPr>
          <p:cNvPr id="18" name="PoleTekstowe 17"/>
          <p:cNvSpPr txBox="1"/>
          <p:nvPr/>
        </p:nvSpPr>
        <p:spPr>
          <a:xfrm>
            <a:off x="6757405" y="2939143"/>
            <a:ext cx="1327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>
                <a:latin typeface="Times New Roman"/>
                <a:cs typeface="Times New Roman"/>
              </a:rPr>
              <a:t>N</a:t>
            </a:r>
            <a:r>
              <a:rPr lang="pl-PL" sz="2400" baseline="-25000">
                <a:latin typeface="Times New Roman"/>
                <a:cs typeface="Times New Roman"/>
              </a:rPr>
              <a:t>part</a:t>
            </a:r>
            <a:r>
              <a:rPr lang="pl-PL" sz="2400">
                <a:latin typeface="Times New Roman"/>
                <a:cs typeface="Times New Roman"/>
              </a:rPr>
              <a:t> ~ </a:t>
            </a:r>
            <a:r>
              <a:rPr lang="pl-PL" sz="2400" i="1">
                <a:latin typeface="Times New Roman"/>
                <a:cs typeface="Times New Roman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89466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81" y="4606551"/>
            <a:ext cx="4277816" cy="1251778"/>
          </a:xfrm>
          <a:prstGeom prst="rect">
            <a:avLst/>
          </a:prstGeom>
        </p:spPr>
      </p:pic>
      <p:sp>
        <p:nvSpPr>
          <p:cNvPr id="15" name="Dowolny kształt 14"/>
          <p:cNvSpPr/>
          <p:nvPr/>
        </p:nvSpPr>
        <p:spPr>
          <a:xfrm>
            <a:off x="297984" y="4232946"/>
            <a:ext cx="5704630" cy="1796850"/>
          </a:xfrm>
          <a:custGeom>
            <a:avLst/>
            <a:gdLst>
              <a:gd name="connsiteX0" fmla="*/ 3245956 w 5704630"/>
              <a:gd name="connsiteY0" fmla="*/ 242292 h 1796850"/>
              <a:gd name="connsiteX1" fmla="*/ 548717 w 5704630"/>
              <a:gd name="connsiteY1" fmla="*/ 314864 h 1796850"/>
              <a:gd name="connsiteX2" fmla="*/ 294717 w 5704630"/>
              <a:gd name="connsiteY2" fmla="*/ 1488102 h 1796850"/>
              <a:gd name="connsiteX3" fmla="*/ 3899098 w 5704630"/>
              <a:gd name="connsiteY3" fmla="*/ 1790483 h 1796850"/>
              <a:gd name="connsiteX4" fmla="*/ 5519860 w 5704630"/>
              <a:gd name="connsiteY4" fmla="*/ 1294578 h 1796850"/>
              <a:gd name="connsiteX5" fmla="*/ 5314241 w 5704630"/>
              <a:gd name="connsiteY5" fmla="*/ 496292 h 1796850"/>
              <a:gd name="connsiteX6" fmla="*/ 2363003 w 5704630"/>
              <a:gd name="connsiteY6" fmla="*/ 72959 h 1796850"/>
              <a:gd name="connsiteX7" fmla="*/ 1746146 w 5704630"/>
              <a:gd name="connsiteY7" fmla="*/ 387 h 17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4630" h="1796850">
                <a:moveTo>
                  <a:pt x="3245956" y="242292"/>
                </a:moveTo>
                <a:cubicBezTo>
                  <a:pt x="2143273" y="174760"/>
                  <a:pt x="1040590" y="107229"/>
                  <a:pt x="548717" y="314864"/>
                </a:cubicBezTo>
                <a:cubicBezTo>
                  <a:pt x="56844" y="522499"/>
                  <a:pt x="-263680" y="1242165"/>
                  <a:pt x="294717" y="1488102"/>
                </a:cubicBezTo>
                <a:cubicBezTo>
                  <a:pt x="853114" y="1734039"/>
                  <a:pt x="3028241" y="1822737"/>
                  <a:pt x="3899098" y="1790483"/>
                </a:cubicBezTo>
                <a:cubicBezTo>
                  <a:pt x="4769955" y="1758229"/>
                  <a:pt x="5284003" y="1510276"/>
                  <a:pt x="5519860" y="1294578"/>
                </a:cubicBezTo>
                <a:cubicBezTo>
                  <a:pt x="5755717" y="1078880"/>
                  <a:pt x="5840384" y="699895"/>
                  <a:pt x="5314241" y="496292"/>
                </a:cubicBezTo>
                <a:cubicBezTo>
                  <a:pt x="4788098" y="292689"/>
                  <a:pt x="2957685" y="155610"/>
                  <a:pt x="2363003" y="72959"/>
                </a:cubicBezTo>
                <a:cubicBezTo>
                  <a:pt x="1768321" y="-9692"/>
                  <a:pt x="1746146" y="387"/>
                  <a:pt x="1746146" y="38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1437"/>
            <a:ext cx="8229600" cy="1384078"/>
          </a:xfrm>
        </p:spPr>
        <p:txBody>
          <a:bodyPr/>
          <a:lstStyle/>
          <a:p>
            <a:r>
              <a:rPr lang="pl-PL"/>
              <a:t>GS in HI: centrality dependence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109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16832"/>
            <a:ext cx="1955800" cy="1308100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827584" y="3284984"/>
            <a:ext cx="316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Scaling of the saturation scale: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887464"/>
            <a:ext cx="3911600" cy="1117600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3059832" y="1988840"/>
            <a:ext cx="5369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accent3">
                    <a:lumMod val="75000"/>
                  </a:schemeClr>
                </a:solidFill>
              </a:rPr>
              <a:t>Geometrical Scaling of Direct-Photon Production </a:t>
            </a:r>
          </a:p>
          <a:p>
            <a:r>
              <a:rPr lang="en-US" sz="1600" i="1">
                <a:solidFill>
                  <a:schemeClr val="accent3">
                    <a:lumMod val="75000"/>
                  </a:schemeClr>
                </a:solidFill>
              </a:rPr>
              <a:t>in Hadron Collisions from RHIC to the LHC </a:t>
            </a:r>
          </a:p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Christian Klein-Bösing, Larry McLerran arXiv:1403.1174</a:t>
            </a:r>
            <a:endParaRPr lang="pl-PL" sz="160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883" y="4606551"/>
            <a:ext cx="2921605" cy="116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9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Travelling waves in QCD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168" y="1546537"/>
            <a:ext cx="6438900" cy="736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02" y="2251805"/>
            <a:ext cx="5905500" cy="12319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350414" y="1599639"/>
            <a:ext cx="1758579" cy="54949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Tekstowe 5"/>
          <p:cNvSpPr txBox="1"/>
          <p:nvPr/>
        </p:nvSpPr>
        <p:spPr>
          <a:xfrm>
            <a:off x="225172" y="2674208"/>
            <a:ext cx="190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chemeClr val="tx2"/>
                </a:solidFill>
                <a:latin typeface="Cambria"/>
                <a:cs typeface="Cambria"/>
              </a:rPr>
              <a:t>Mellin transform: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8" y="3511529"/>
            <a:ext cx="4826000" cy="78740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293098" y="3712142"/>
            <a:ext cx="188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1F497D"/>
                </a:solidFill>
                <a:latin typeface="Cambria"/>
                <a:cs typeface="Cambria"/>
              </a:rPr>
              <a:t>minimal velocity: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630" y="3443502"/>
            <a:ext cx="2049913" cy="89162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2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GS in HI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0925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095" y="1715710"/>
            <a:ext cx="1511905" cy="17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Energy Scaling in HI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69751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1905072" y="6074524"/>
            <a:ext cx="371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energy scaling works quite well, why?</a:t>
            </a:r>
          </a:p>
        </p:txBody>
      </p:sp>
    </p:spTree>
    <p:extLst>
      <p:ext uri="{BB962C8B-B14F-4D97-AF65-F5344CB8AC3E}">
        <p14:creationId xmlns:p14="http://schemas.microsoft.com/office/powerpoint/2010/main" val="66618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Centrality Scaling in HI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25" y="1415230"/>
            <a:ext cx="9144000" cy="41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0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1.5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Two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particle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correlations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be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explained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by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ch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CGC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requires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GS for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average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transverse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momentum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and the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interaction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radius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HI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different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centrality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classes</a:t>
            </a:r>
            <a:endParaRPr lang="pl-PL" sz="24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251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1.5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Two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particle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correlations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explained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by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CGC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requires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average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transverse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momentum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and the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interaction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radius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HI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different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centrality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classes</a:t>
            </a:r>
            <a:endParaRPr lang="pl-PL" sz="24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649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BACKUP SLIDES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Taxco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135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BK </a:t>
            </a:r>
            <a:r>
              <a:rPr lang="pl-PL" dirty="0" err="1" smtClean="0"/>
              <a:t>Equation</a:t>
            </a:r>
            <a:r>
              <a:rPr lang="pl-PL" dirty="0" smtClean="0"/>
              <a:t> in the Dipole </a:t>
            </a:r>
            <a:r>
              <a:rPr lang="pl-PL" dirty="0"/>
              <a:t>Picture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46918" y="1428686"/>
            <a:ext cx="826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latin typeface="Cambria"/>
                <a:cs typeface="Cambria"/>
              </a:rPr>
              <a:t>BFKL equation has very simple form and interpretation in the</a:t>
            </a:r>
          </a:p>
          <a:p>
            <a:r>
              <a:rPr lang="pl-PL" sz="2400">
                <a:latin typeface="Cambria"/>
                <a:cs typeface="Cambria"/>
              </a:rPr>
              <a:t>dipole picture of A. Mueller</a:t>
            </a:r>
          </a:p>
        </p:txBody>
      </p:sp>
      <p:pic>
        <p:nvPicPr>
          <p:cNvPr id="4" name="Obraz 3" descr="dipo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2" y="2381144"/>
            <a:ext cx="3472945" cy="40958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3162300"/>
            <a:ext cx="3784600" cy="533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536" y="4677442"/>
            <a:ext cx="5816600" cy="4826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977" y="5642584"/>
            <a:ext cx="4927600" cy="10795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4395958" y="2194563"/>
            <a:ext cx="3102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48A54"/>
                </a:solidFill>
                <a:latin typeface="Cambria"/>
                <a:cs typeface="Cambria"/>
              </a:rPr>
              <a:t>A.H. Mueller and J.-w. Qiu,</a:t>
            </a:r>
          </a:p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Nucl. Phys. B  268 (1986) 427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6448763" y="3203229"/>
            <a:ext cx="163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Times New Roman"/>
                <a:cs typeface="Times New Roman"/>
              </a:rPr>
              <a:t>Y</a:t>
            </a:r>
            <a:r>
              <a:rPr lang="pl-PL" sz="2400" dirty="0" smtClean="0">
                <a:latin typeface="Times New Roman"/>
                <a:cs typeface="Times New Roman"/>
              </a:rPr>
              <a:t> = log 1/</a:t>
            </a:r>
            <a:r>
              <a:rPr lang="pl-PL" sz="2400" i="1" dirty="0" smtClean="0">
                <a:latin typeface="Times New Roman"/>
                <a:cs typeface="Times New Roman"/>
              </a:rPr>
              <a:t>x</a:t>
            </a:r>
            <a:endParaRPr lang="pl-PL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075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Gluon Emission in the Dipole Picture</a:t>
            </a:r>
          </a:p>
        </p:txBody>
      </p:sp>
      <p:pic>
        <p:nvPicPr>
          <p:cNvPr id="3" name="Obraz 2" descr="two_dipol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36" y="1387737"/>
            <a:ext cx="6612311" cy="288659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053" y="5318742"/>
            <a:ext cx="2298700" cy="14224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1667640" y="4225004"/>
            <a:ext cx="53912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>
                <a:solidFill>
                  <a:srgbClr val="0000FF"/>
                </a:solidFill>
                <a:latin typeface="Cambria"/>
                <a:cs typeface="Cambria"/>
              </a:rPr>
              <a:t>large </a:t>
            </a:r>
            <a:r>
              <a:rPr lang="pl-PL" sz="2400" i="1">
                <a:solidFill>
                  <a:srgbClr val="0000FF"/>
                </a:solidFill>
                <a:latin typeface="Cambria"/>
                <a:cs typeface="Cambria"/>
              </a:rPr>
              <a:t>N</a:t>
            </a:r>
            <a:r>
              <a:rPr lang="pl-PL" sz="2400" baseline="-25000">
                <a:solidFill>
                  <a:srgbClr val="0000FF"/>
                </a:solidFill>
                <a:latin typeface="Cambria"/>
                <a:cs typeface="Cambria"/>
              </a:rPr>
              <a:t>c</a:t>
            </a:r>
          </a:p>
          <a:p>
            <a:pPr marL="342900" indent="-342900">
              <a:buFont typeface="Arial"/>
              <a:buChar char="•"/>
            </a:pPr>
            <a:r>
              <a:rPr lang="pl-PL" sz="2400">
                <a:solidFill>
                  <a:srgbClr val="0000FF"/>
                </a:solidFill>
                <a:latin typeface="Cambria"/>
                <a:cs typeface="Cambria"/>
              </a:rPr>
              <a:t>dipole emission kernel is very simple</a:t>
            </a:r>
          </a:p>
          <a:p>
            <a:pPr marL="342900" indent="-342900">
              <a:buFont typeface="Arial"/>
              <a:buChar char="•"/>
            </a:pPr>
            <a:r>
              <a:rPr lang="pl-PL" sz="2400">
                <a:solidFill>
                  <a:srgbClr val="0000FF"/>
                </a:solidFill>
                <a:latin typeface="Cambria"/>
                <a:cs typeface="Cambria"/>
              </a:rPr>
              <a:t>reproduces BFKL equation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0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BFKL Eq. in the Dipole Picture</a:t>
            </a:r>
          </a:p>
        </p:txBody>
      </p:sp>
      <p:pic>
        <p:nvPicPr>
          <p:cNvPr id="3" name="Obraz 2" descr="dipoe_BFK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9" y="1448303"/>
            <a:ext cx="7205567" cy="26423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616"/>
            <a:ext cx="9144000" cy="984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0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BFKL Eq. in the Dipole Picture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8616"/>
            <a:ext cx="9144000" cy="9840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598405" y="6166552"/>
            <a:ext cx="650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00FF"/>
                </a:solidFill>
                <a:latin typeface="Cambria"/>
                <a:cs typeface="Cambria"/>
              </a:rPr>
              <a:t>no singularities at </a:t>
            </a:r>
            <a:r>
              <a:rPr lang="pl-PL" i="1">
                <a:solidFill>
                  <a:srgbClr val="0000FF"/>
                </a:solidFill>
                <a:latin typeface="Cambria"/>
                <a:cs typeface="Cambria"/>
              </a:rPr>
              <a:t>e.g.</a:t>
            </a:r>
            <a:r>
              <a:rPr lang="pl-PL">
                <a:solidFill>
                  <a:srgbClr val="0000FF"/>
                </a:solidFill>
                <a:latin typeface="Cambria"/>
                <a:cs typeface="Cambria"/>
              </a:rPr>
              <a:t> 2 </a:t>
            </a:r>
            <a:r>
              <a:rPr lang="pl-PL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pl-PL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0 due to color transparency:</a:t>
            </a:r>
            <a:r>
              <a:rPr lang="pl-PL" i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 N</a:t>
            </a:r>
            <a:r>
              <a:rPr lang="pl-PL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(0,</a:t>
            </a:r>
            <a:r>
              <a:rPr lang="pl-PL" i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Y</a:t>
            </a:r>
            <a:r>
              <a:rPr lang="pl-PL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)=0</a:t>
            </a:r>
            <a:endParaRPr lang="pl-PL">
              <a:solidFill>
                <a:srgbClr val="0000FF"/>
              </a:solidFill>
              <a:latin typeface="Cambria"/>
              <a:cs typeface="Cambria"/>
            </a:endParaRPr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3016453" y="6377141"/>
            <a:ext cx="21982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pic>
        <p:nvPicPr>
          <p:cNvPr id="6" name="Obraz 5" descr="BFKL0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25414"/>
            <a:ext cx="7209367" cy="2475011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3640667" y="5822616"/>
            <a:ext cx="409222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12"/>
          <p:cNvSpPr txBox="1"/>
          <p:nvPr/>
        </p:nvSpPr>
        <p:spPr>
          <a:xfrm>
            <a:off x="6194781" y="4832025"/>
            <a:ext cx="90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Times New Roman"/>
                <a:cs typeface="Times New Roman"/>
              </a:rPr>
              <a:t>= x</a:t>
            </a:r>
            <a:r>
              <a:rPr lang="pl-PL" sz="2400" baseline="-25000" dirty="0" smtClean="0">
                <a:latin typeface="Times New Roman"/>
                <a:cs typeface="Times New Roman"/>
              </a:rPr>
              <a:t>10</a:t>
            </a:r>
            <a:endParaRPr lang="pl-PL" sz="2400" i="1" dirty="0">
              <a:latin typeface="Times New Roman"/>
              <a:cs typeface="Times New Roman"/>
            </a:endParaRPr>
          </a:p>
        </p:txBody>
      </p:sp>
      <p:sp>
        <p:nvSpPr>
          <p:cNvPr id="14" name="Strzałka w górę i w dół 13"/>
          <p:cNvSpPr/>
          <p:nvPr/>
        </p:nvSpPr>
        <p:spPr>
          <a:xfrm>
            <a:off x="4893725" y="4240312"/>
            <a:ext cx="409222" cy="88202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Tekstowe 14"/>
          <p:cNvSpPr txBox="1"/>
          <p:nvPr/>
        </p:nvSpPr>
        <p:spPr>
          <a:xfrm>
            <a:off x="4445242" y="5653325"/>
            <a:ext cx="4660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[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r>
              <a:rPr lang="pl-PL" sz="24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00 </a:t>
            </a:r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Y </a:t>
            </a:r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+ 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r>
              <a:rPr lang="pl-PL" sz="24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 </a:t>
            </a:r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Y </a:t>
            </a:r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− 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pl-PL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r>
              <a:rPr lang="pl-PL" sz="24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01 </a:t>
            </a:r>
            <a:r>
              <a:rPr lang="pl-PL" sz="2400" dirty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pl-PL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Y </a:t>
            </a:r>
            <a:r>
              <a:rPr lang="pl-PL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)]    </a:t>
            </a:r>
            <a:endParaRPr lang="pl-PL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Mnożenie 15"/>
          <p:cNvSpPr/>
          <p:nvPr/>
        </p:nvSpPr>
        <p:spPr>
          <a:xfrm>
            <a:off x="4233642" y="5462741"/>
            <a:ext cx="1924922" cy="914400"/>
          </a:xfrm>
          <a:prstGeom prst="mathMultiply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7" name="Łącznik prosty 16"/>
          <p:cNvCxnSpPr/>
          <p:nvPr/>
        </p:nvCxnSpPr>
        <p:spPr>
          <a:xfrm flipV="1">
            <a:off x="6052086" y="6114990"/>
            <a:ext cx="2715502" cy="419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22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Travelling waves in QCD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168" y="1546537"/>
            <a:ext cx="6438900" cy="736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02" y="2251805"/>
            <a:ext cx="5905500" cy="12319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350414" y="1599639"/>
            <a:ext cx="1758579" cy="54949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Tekstowe 5"/>
          <p:cNvSpPr txBox="1"/>
          <p:nvPr/>
        </p:nvSpPr>
        <p:spPr>
          <a:xfrm>
            <a:off x="225172" y="2674208"/>
            <a:ext cx="190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chemeClr val="tx2"/>
                </a:solidFill>
                <a:latin typeface="Cambria"/>
                <a:cs typeface="Cambria"/>
              </a:rPr>
              <a:t>Mellin transform: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8" y="3511529"/>
            <a:ext cx="4826000" cy="78740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293098" y="3712142"/>
            <a:ext cx="188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1F497D"/>
                </a:solidFill>
                <a:latin typeface="Cambria"/>
                <a:cs typeface="Cambria"/>
              </a:rPr>
              <a:t>minimal velocity: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630" y="3443502"/>
            <a:ext cx="2049913" cy="891628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293098" y="4322692"/>
            <a:ext cx="275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1F497D"/>
                </a:solidFill>
                <a:latin typeface="Cambria"/>
                <a:cs typeface="Cambria"/>
              </a:rPr>
              <a:t>travelling wave condition: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44" y="4789712"/>
            <a:ext cx="7899400" cy="889000"/>
          </a:xfrm>
          <a:prstGeom prst="rect">
            <a:avLst/>
          </a:prstGeom>
        </p:spPr>
      </p:pic>
      <p:sp>
        <p:nvSpPr>
          <p:cNvPr id="12" name="Zaokrąglony prostokąt 11"/>
          <p:cNvSpPr/>
          <p:nvPr/>
        </p:nvSpPr>
        <p:spPr>
          <a:xfrm>
            <a:off x="5678745" y="3138226"/>
            <a:ext cx="2186011" cy="610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20" name="Zaokrąglony prostokąt 19"/>
          <p:cNvSpPr/>
          <p:nvPr/>
        </p:nvSpPr>
        <p:spPr>
          <a:xfrm>
            <a:off x="457200" y="5488605"/>
            <a:ext cx="2754649" cy="610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6110111" y="4692024"/>
            <a:ext cx="2190033" cy="12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Tekstowe 15"/>
          <p:cNvSpPr txBox="1"/>
          <p:nvPr/>
        </p:nvSpPr>
        <p:spPr>
          <a:xfrm>
            <a:off x="7149467" y="4925911"/>
            <a:ext cx="163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Times New Roman"/>
                <a:cs typeface="Times New Roman"/>
              </a:rPr>
              <a:t>Y</a:t>
            </a:r>
            <a:r>
              <a:rPr lang="pl-PL" sz="2400" dirty="0" smtClean="0">
                <a:latin typeface="Times New Roman"/>
                <a:cs typeface="Times New Roman"/>
              </a:rPr>
              <a:t> = log 1/</a:t>
            </a:r>
            <a:r>
              <a:rPr lang="pl-PL" sz="2400" i="1" dirty="0" smtClean="0">
                <a:latin typeface="Times New Roman"/>
                <a:cs typeface="Times New Roman"/>
              </a:rPr>
              <a:t>x</a:t>
            </a:r>
            <a:endParaRPr lang="pl-PL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83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BK Equation</a:t>
            </a:r>
          </a:p>
        </p:txBody>
      </p:sp>
      <p:pic>
        <p:nvPicPr>
          <p:cNvPr id="4" name="Obraz 3" descr="dipoe_B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" y="1448806"/>
            <a:ext cx="9046301" cy="26400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8161"/>
            <a:ext cx="9144000" cy="1531088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457200" y="5934544"/>
            <a:ext cx="6865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>
                <a:solidFill>
                  <a:srgbClr val="0000FF"/>
                </a:solidFill>
                <a:latin typeface="Cambria"/>
                <a:cs typeface="Cambria"/>
              </a:rPr>
              <a:t>double scattering stops rapid growth of the amplitude with </a:t>
            </a:r>
            <a:r>
              <a:rPr lang="pl-PL" sz="2000" i="1">
                <a:solidFill>
                  <a:srgbClr val="0000FF"/>
                </a:solidFill>
                <a:latin typeface="Cambria"/>
                <a:cs typeface="Cambria"/>
              </a:rPr>
              <a:t>Y</a:t>
            </a:r>
            <a:endParaRPr lang="pl-PL" sz="2000">
              <a:solidFill>
                <a:srgbClr val="0000FF"/>
              </a:solidFill>
              <a:latin typeface="Cambria"/>
              <a:cs typeface="Cambria"/>
            </a:endParaRPr>
          </a:p>
          <a:p>
            <a:r>
              <a:rPr lang="pl-PL" sz="2000">
                <a:solidFill>
                  <a:srgbClr val="0000FF"/>
                </a:solidFill>
                <a:latin typeface="Cambria"/>
                <a:cs typeface="Cambria"/>
              </a:rPr>
              <a:t>note that [….] = 0 for </a:t>
            </a:r>
            <a:r>
              <a:rPr lang="pl-PL" sz="2000" i="1">
                <a:solidFill>
                  <a:srgbClr val="0000FF"/>
                </a:solidFill>
                <a:latin typeface="Cambria"/>
                <a:cs typeface="Cambria"/>
              </a:rPr>
              <a:t>N      </a:t>
            </a:r>
            <a:r>
              <a:rPr lang="pl-PL" sz="2000">
                <a:solidFill>
                  <a:srgbClr val="0000FF"/>
                </a:solidFill>
                <a:latin typeface="Cambria"/>
                <a:cs typeface="Cambria"/>
              </a:rPr>
              <a:t>1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3077513" y="6474829"/>
            <a:ext cx="21982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32569" y="128118"/>
            <a:ext cx="3242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>
                <a:solidFill>
                  <a:srgbClr val="948A54"/>
                </a:solidFill>
                <a:latin typeface="Cambria"/>
                <a:cs typeface="Cambria"/>
              </a:rPr>
              <a:t>I. Balitsky,</a:t>
            </a:r>
          </a:p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Nucl. Phys. B 463 (1996) 99</a:t>
            </a:r>
            <a:endParaRPr lang="hr-HR">
              <a:solidFill>
                <a:srgbClr val="948A54"/>
              </a:solidFill>
              <a:latin typeface="Cambria"/>
              <a:cs typeface="Cambria"/>
            </a:endParaRPr>
          </a:p>
          <a:p>
            <a:r>
              <a:rPr lang="hr-HR">
                <a:solidFill>
                  <a:srgbClr val="948A54"/>
                </a:solidFill>
                <a:latin typeface="Cambria"/>
                <a:cs typeface="Cambria"/>
              </a:rPr>
              <a:t>Y.V. Kovchegov,</a:t>
            </a:r>
          </a:p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Phys. Rev. D 60 (1999) 034008</a:t>
            </a:r>
          </a:p>
        </p:txBody>
      </p:sp>
    </p:spTree>
    <p:extLst>
      <p:ext uri="{BB962C8B-B14F-4D97-AF65-F5344CB8AC3E}">
        <p14:creationId xmlns:p14="http://schemas.microsoft.com/office/powerpoint/2010/main" val="370378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Wounded</a:t>
            </a:r>
            <a:r>
              <a:rPr lang="pl-PL" dirty="0" smtClean="0"/>
              <a:t> </a:t>
            </a:r>
            <a:r>
              <a:rPr lang="pl-PL" dirty="0" err="1" smtClean="0"/>
              <a:t>Nucleon</a:t>
            </a:r>
            <a:r>
              <a:rPr lang="pl-PL" dirty="0" smtClean="0"/>
              <a:t> Model in </a:t>
            </a:r>
            <a:r>
              <a:rPr lang="pl-PL" dirty="0" err="1" smtClean="0"/>
              <a:t>pPb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819" y="1568217"/>
            <a:ext cx="4025900" cy="1041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2654976"/>
            <a:ext cx="4660900" cy="7239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18" y="1466024"/>
            <a:ext cx="3183474" cy="215994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74234"/>
            <a:ext cx="89916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7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Wounded</a:t>
            </a:r>
            <a:r>
              <a:rPr lang="pl-PL" dirty="0"/>
              <a:t> </a:t>
            </a:r>
            <a:r>
              <a:rPr lang="pl-PL" dirty="0" err="1"/>
              <a:t>Nucleon</a:t>
            </a:r>
            <a:r>
              <a:rPr lang="pl-PL" dirty="0"/>
              <a:t> Model </a:t>
            </a:r>
            <a:r>
              <a:rPr lang="pl-PL" dirty="0" smtClean="0"/>
              <a:t>in </a:t>
            </a:r>
            <a:r>
              <a:rPr lang="pl-PL" dirty="0" err="1" smtClean="0"/>
              <a:t>pPb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442"/>
            <a:ext cx="9144000" cy="50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5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864433" y="2967335"/>
            <a:ext cx="1415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29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Travelling waves in QCD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168" y="1546537"/>
            <a:ext cx="6438900" cy="736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02" y="2251805"/>
            <a:ext cx="5905500" cy="12319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350414" y="1599639"/>
            <a:ext cx="1758579" cy="54949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Tekstowe 5"/>
          <p:cNvSpPr txBox="1"/>
          <p:nvPr/>
        </p:nvSpPr>
        <p:spPr>
          <a:xfrm>
            <a:off x="225172" y="2674208"/>
            <a:ext cx="190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chemeClr val="tx2"/>
                </a:solidFill>
                <a:latin typeface="Cambria"/>
                <a:cs typeface="Cambria"/>
              </a:rPr>
              <a:t>Mellin transform: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8" y="3511529"/>
            <a:ext cx="4826000" cy="78740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293098" y="3712142"/>
            <a:ext cx="188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1F497D"/>
                </a:solidFill>
                <a:latin typeface="Cambria"/>
                <a:cs typeface="Cambria"/>
              </a:rPr>
              <a:t>minimal velocity: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630" y="3443502"/>
            <a:ext cx="2049913" cy="891628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293098" y="4322692"/>
            <a:ext cx="275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1F497D"/>
                </a:solidFill>
                <a:latin typeface="Cambria"/>
                <a:cs typeface="Cambria"/>
              </a:rPr>
              <a:t>travelling wave condition: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44" y="4789712"/>
            <a:ext cx="7899400" cy="889000"/>
          </a:xfrm>
          <a:prstGeom prst="rect">
            <a:avLst/>
          </a:prstGeom>
        </p:spPr>
      </p:pic>
      <p:sp>
        <p:nvSpPr>
          <p:cNvPr id="12" name="Zaokrąglony prostokąt 11"/>
          <p:cNvSpPr/>
          <p:nvPr/>
        </p:nvSpPr>
        <p:spPr>
          <a:xfrm>
            <a:off x="5678745" y="3138226"/>
            <a:ext cx="2186011" cy="610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Zaokrąglony prostokąt 12"/>
          <p:cNvSpPr/>
          <p:nvPr/>
        </p:nvSpPr>
        <p:spPr>
          <a:xfrm>
            <a:off x="457200" y="5488605"/>
            <a:ext cx="2754649" cy="610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750" y="5776401"/>
            <a:ext cx="2489200" cy="723900"/>
          </a:xfrm>
          <a:prstGeom prst="rect">
            <a:avLst/>
          </a:prstGeom>
        </p:spPr>
      </p:pic>
      <p:sp>
        <p:nvSpPr>
          <p:cNvPr id="16" name="PoleTekstowe 15"/>
          <p:cNvSpPr txBox="1"/>
          <p:nvPr/>
        </p:nvSpPr>
        <p:spPr>
          <a:xfrm>
            <a:off x="567108" y="5958965"/>
            <a:ext cx="180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saturation scale: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7729932" y="5739167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scaling </a:t>
            </a:r>
          </a:p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variable</a:t>
            </a:r>
          </a:p>
        </p:txBody>
      </p:sp>
      <p:cxnSp>
        <p:nvCxnSpPr>
          <p:cNvPr id="19" name="Łącznik prosty ze strzałką 18"/>
          <p:cNvCxnSpPr/>
          <p:nvPr/>
        </p:nvCxnSpPr>
        <p:spPr>
          <a:xfrm flipV="1">
            <a:off x="7571659" y="5678712"/>
            <a:ext cx="0" cy="6495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21" name="Dowolny kształt 20"/>
          <p:cNvSpPr/>
          <p:nvPr/>
        </p:nvSpPr>
        <p:spPr>
          <a:xfrm>
            <a:off x="4684889" y="4670778"/>
            <a:ext cx="1247447" cy="1185333"/>
          </a:xfrm>
          <a:custGeom>
            <a:avLst/>
            <a:gdLst>
              <a:gd name="connsiteX0" fmla="*/ 931333 w 1247447"/>
              <a:gd name="connsiteY0" fmla="*/ 155222 h 1185333"/>
              <a:gd name="connsiteX1" fmla="*/ 903111 w 1247447"/>
              <a:gd name="connsiteY1" fmla="*/ 84666 h 1185333"/>
              <a:gd name="connsiteX2" fmla="*/ 818444 w 1247447"/>
              <a:gd name="connsiteY2" fmla="*/ 56444 h 1185333"/>
              <a:gd name="connsiteX3" fmla="*/ 762000 w 1247447"/>
              <a:gd name="connsiteY3" fmla="*/ 42333 h 1185333"/>
              <a:gd name="connsiteX4" fmla="*/ 578555 w 1247447"/>
              <a:gd name="connsiteY4" fmla="*/ 14111 h 1185333"/>
              <a:gd name="connsiteX5" fmla="*/ 508000 w 1247447"/>
              <a:gd name="connsiteY5" fmla="*/ 0 h 1185333"/>
              <a:gd name="connsiteX6" fmla="*/ 310444 w 1247447"/>
              <a:gd name="connsiteY6" fmla="*/ 14111 h 1185333"/>
              <a:gd name="connsiteX7" fmla="*/ 211667 w 1247447"/>
              <a:gd name="connsiteY7" fmla="*/ 42333 h 1185333"/>
              <a:gd name="connsiteX8" fmla="*/ 112889 w 1247447"/>
              <a:gd name="connsiteY8" fmla="*/ 127000 h 1185333"/>
              <a:gd name="connsiteX9" fmla="*/ 84667 w 1247447"/>
              <a:gd name="connsiteY9" fmla="*/ 225778 h 1185333"/>
              <a:gd name="connsiteX10" fmla="*/ 56444 w 1247447"/>
              <a:gd name="connsiteY10" fmla="*/ 254000 h 1185333"/>
              <a:gd name="connsiteX11" fmla="*/ 0 w 1247447"/>
              <a:gd name="connsiteY11" fmla="*/ 338666 h 1185333"/>
              <a:gd name="connsiteX12" fmla="*/ 28222 w 1247447"/>
              <a:gd name="connsiteY12" fmla="*/ 818444 h 1185333"/>
              <a:gd name="connsiteX13" fmla="*/ 70555 w 1247447"/>
              <a:gd name="connsiteY13" fmla="*/ 846666 h 1185333"/>
              <a:gd name="connsiteX14" fmla="*/ 98778 w 1247447"/>
              <a:gd name="connsiteY14" fmla="*/ 889000 h 1185333"/>
              <a:gd name="connsiteX15" fmla="*/ 155222 w 1247447"/>
              <a:gd name="connsiteY15" fmla="*/ 931333 h 1185333"/>
              <a:gd name="connsiteX16" fmla="*/ 225778 w 1247447"/>
              <a:gd name="connsiteY16" fmla="*/ 1001889 h 1185333"/>
              <a:gd name="connsiteX17" fmla="*/ 324555 w 1247447"/>
              <a:gd name="connsiteY17" fmla="*/ 1030111 h 1185333"/>
              <a:gd name="connsiteX18" fmla="*/ 352778 w 1247447"/>
              <a:gd name="connsiteY18" fmla="*/ 1058333 h 1185333"/>
              <a:gd name="connsiteX19" fmla="*/ 465667 w 1247447"/>
              <a:gd name="connsiteY19" fmla="*/ 1100666 h 1185333"/>
              <a:gd name="connsiteX20" fmla="*/ 522111 w 1247447"/>
              <a:gd name="connsiteY20" fmla="*/ 1114778 h 1185333"/>
              <a:gd name="connsiteX21" fmla="*/ 606778 w 1247447"/>
              <a:gd name="connsiteY21" fmla="*/ 1143000 h 1185333"/>
              <a:gd name="connsiteX22" fmla="*/ 931333 w 1247447"/>
              <a:gd name="connsiteY22" fmla="*/ 1185333 h 1185333"/>
              <a:gd name="connsiteX23" fmla="*/ 1128889 w 1247447"/>
              <a:gd name="connsiteY23" fmla="*/ 1157111 h 1185333"/>
              <a:gd name="connsiteX24" fmla="*/ 1171222 w 1247447"/>
              <a:gd name="connsiteY24" fmla="*/ 1128889 h 1185333"/>
              <a:gd name="connsiteX25" fmla="*/ 1227667 w 1247447"/>
              <a:gd name="connsiteY25" fmla="*/ 1072444 h 1185333"/>
              <a:gd name="connsiteX26" fmla="*/ 1227667 w 1247447"/>
              <a:gd name="connsiteY26" fmla="*/ 635000 h 1185333"/>
              <a:gd name="connsiteX27" fmla="*/ 1199444 w 1247447"/>
              <a:gd name="connsiteY27" fmla="*/ 606778 h 1185333"/>
              <a:gd name="connsiteX28" fmla="*/ 1185333 w 1247447"/>
              <a:gd name="connsiteY28" fmla="*/ 564444 h 1185333"/>
              <a:gd name="connsiteX29" fmla="*/ 1143000 w 1247447"/>
              <a:gd name="connsiteY29" fmla="*/ 550333 h 1185333"/>
              <a:gd name="connsiteX30" fmla="*/ 1058333 w 1247447"/>
              <a:gd name="connsiteY30" fmla="*/ 536222 h 1185333"/>
              <a:gd name="connsiteX31" fmla="*/ 818444 w 1247447"/>
              <a:gd name="connsiteY31" fmla="*/ 522111 h 1185333"/>
              <a:gd name="connsiteX32" fmla="*/ 776111 w 1247447"/>
              <a:gd name="connsiteY32" fmla="*/ 437444 h 1185333"/>
              <a:gd name="connsiteX33" fmla="*/ 804333 w 1247447"/>
              <a:gd name="connsiteY33" fmla="*/ 395111 h 1185333"/>
              <a:gd name="connsiteX34" fmla="*/ 931333 w 1247447"/>
              <a:gd name="connsiteY34" fmla="*/ 324555 h 1185333"/>
              <a:gd name="connsiteX35" fmla="*/ 959555 w 1247447"/>
              <a:gd name="connsiteY35" fmla="*/ 282222 h 1185333"/>
              <a:gd name="connsiteX36" fmla="*/ 931333 w 1247447"/>
              <a:gd name="connsiteY36" fmla="*/ 183444 h 1185333"/>
              <a:gd name="connsiteX37" fmla="*/ 874889 w 1247447"/>
              <a:gd name="connsiteY37" fmla="*/ 70555 h 1185333"/>
              <a:gd name="connsiteX38" fmla="*/ 818444 w 1247447"/>
              <a:gd name="connsiteY38" fmla="*/ 112889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47447" h="1185333">
                <a:moveTo>
                  <a:pt x="931333" y="155222"/>
                </a:moveTo>
                <a:cubicBezTo>
                  <a:pt x="921926" y="131703"/>
                  <a:pt x="922174" y="101346"/>
                  <a:pt x="903111" y="84666"/>
                </a:cubicBezTo>
                <a:cubicBezTo>
                  <a:pt x="880723" y="65076"/>
                  <a:pt x="847305" y="63659"/>
                  <a:pt x="818444" y="56444"/>
                </a:cubicBezTo>
                <a:cubicBezTo>
                  <a:pt x="799629" y="51740"/>
                  <a:pt x="781099" y="45703"/>
                  <a:pt x="762000" y="42333"/>
                </a:cubicBezTo>
                <a:cubicBezTo>
                  <a:pt x="701074" y="31581"/>
                  <a:pt x="639581" y="24282"/>
                  <a:pt x="578555" y="14111"/>
                </a:cubicBezTo>
                <a:cubicBezTo>
                  <a:pt x="554897" y="10168"/>
                  <a:pt x="531518" y="4704"/>
                  <a:pt x="508000" y="0"/>
                </a:cubicBezTo>
                <a:cubicBezTo>
                  <a:pt x="442148" y="4704"/>
                  <a:pt x="376060" y="6820"/>
                  <a:pt x="310444" y="14111"/>
                </a:cubicBezTo>
                <a:cubicBezTo>
                  <a:pt x="283866" y="17064"/>
                  <a:pt x="238425" y="33414"/>
                  <a:pt x="211667" y="42333"/>
                </a:cubicBezTo>
                <a:cubicBezTo>
                  <a:pt x="143230" y="110770"/>
                  <a:pt x="177362" y="84018"/>
                  <a:pt x="112889" y="127000"/>
                </a:cubicBezTo>
                <a:cubicBezTo>
                  <a:pt x="110254" y="137542"/>
                  <a:pt x="93342" y="211319"/>
                  <a:pt x="84667" y="225778"/>
                </a:cubicBezTo>
                <a:cubicBezTo>
                  <a:pt x="77822" y="237186"/>
                  <a:pt x="64427" y="243357"/>
                  <a:pt x="56444" y="254000"/>
                </a:cubicBezTo>
                <a:cubicBezTo>
                  <a:pt x="36093" y="281135"/>
                  <a:pt x="0" y="338666"/>
                  <a:pt x="0" y="338666"/>
                </a:cubicBezTo>
                <a:cubicBezTo>
                  <a:pt x="9407" y="498592"/>
                  <a:pt x="6183" y="659765"/>
                  <a:pt x="28222" y="818444"/>
                </a:cubicBezTo>
                <a:cubicBezTo>
                  <a:pt x="30555" y="835242"/>
                  <a:pt x="58563" y="834674"/>
                  <a:pt x="70555" y="846666"/>
                </a:cubicBezTo>
                <a:cubicBezTo>
                  <a:pt x="82547" y="858658"/>
                  <a:pt x="86786" y="877008"/>
                  <a:pt x="98778" y="889000"/>
                </a:cubicBezTo>
                <a:cubicBezTo>
                  <a:pt x="115408" y="905630"/>
                  <a:pt x="137644" y="915708"/>
                  <a:pt x="155222" y="931333"/>
                </a:cubicBezTo>
                <a:cubicBezTo>
                  <a:pt x="180081" y="953430"/>
                  <a:pt x="194224" y="991371"/>
                  <a:pt x="225778" y="1001889"/>
                </a:cubicBezTo>
                <a:cubicBezTo>
                  <a:pt x="286509" y="1022133"/>
                  <a:pt x="253681" y="1012392"/>
                  <a:pt x="324555" y="1030111"/>
                </a:cubicBezTo>
                <a:cubicBezTo>
                  <a:pt x="333963" y="1039518"/>
                  <a:pt x="341227" y="1051732"/>
                  <a:pt x="352778" y="1058333"/>
                </a:cubicBezTo>
                <a:cubicBezTo>
                  <a:pt x="367694" y="1066856"/>
                  <a:pt x="440086" y="1093357"/>
                  <a:pt x="465667" y="1100666"/>
                </a:cubicBezTo>
                <a:cubicBezTo>
                  <a:pt x="484315" y="1105994"/>
                  <a:pt x="503535" y="1109205"/>
                  <a:pt x="522111" y="1114778"/>
                </a:cubicBezTo>
                <a:cubicBezTo>
                  <a:pt x="550605" y="1123326"/>
                  <a:pt x="577375" y="1138476"/>
                  <a:pt x="606778" y="1143000"/>
                </a:cubicBezTo>
                <a:cubicBezTo>
                  <a:pt x="836944" y="1178410"/>
                  <a:pt x="728662" y="1165066"/>
                  <a:pt x="931333" y="1185333"/>
                </a:cubicBezTo>
                <a:cubicBezTo>
                  <a:pt x="956218" y="1182845"/>
                  <a:pt x="1082185" y="1177127"/>
                  <a:pt x="1128889" y="1157111"/>
                </a:cubicBezTo>
                <a:cubicBezTo>
                  <a:pt x="1144477" y="1150430"/>
                  <a:pt x="1158346" y="1139926"/>
                  <a:pt x="1171222" y="1128889"/>
                </a:cubicBezTo>
                <a:cubicBezTo>
                  <a:pt x="1191425" y="1111572"/>
                  <a:pt x="1227667" y="1072444"/>
                  <a:pt x="1227667" y="1072444"/>
                </a:cubicBezTo>
                <a:cubicBezTo>
                  <a:pt x="1250254" y="891749"/>
                  <a:pt x="1257576" y="884236"/>
                  <a:pt x="1227667" y="635000"/>
                </a:cubicBezTo>
                <a:cubicBezTo>
                  <a:pt x="1226082" y="621791"/>
                  <a:pt x="1208852" y="616185"/>
                  <a:pt x="1199444" y="606778"/>
                </a:cubicBezTo>
                <a:cubicBezTo>
                  <a:pt x="1194740" y="592667"/>
                  <a:pt x="1195851" y="574962"/>
                  <a:pt x="1185333" y="564444"/>
                </a:cubicBezTo>
                <a:cubicBezTo>
                  <a:pt x="1174815" y="553926"/>
                  <a:pt x="1157520" y="553560"/>
                  <a:pt x="1143000" y="550333"/>
                </a:cubicBezTo>
                <a:cubicBezTo>
                  <a:pt x="1115070" y="544126"/>
                  <a:pt x="1086837" y="538701"/>
                  <a:pt x="1058333" y="536222"/>
                </a:cubicBezTo>
                <a:cubicBezTo>
                  <a:pt x="978533" y="529283"/>
                  <a:pt x="898407" y="526815"/>
                  <a:pt x="818444" y="522111"/>
                </a:cubicBezTo>
                <a:cubicBezTo>
                  <a:pt x="808615" y="507368"/>
                  <a:pt x="772216" y="460814"/>
                  <a:pt x="776111" y="437444"/>
                </a:cubicBezTo>
                <a:cubicBezTo>
                  <a:pt x="778899" y="420715"/>
                  <a:pt x="791570" y="406279"/>
                  <a:pt x="804333" y="395111"/>
                </a:cubicBezTo>
                <a:cubicBezTo>
                  <a:pt x="864052" y="342856"/>
                  <a:pt x="873189" y="343936"/>
                  <a:pt x="931333" y="324555"/>
                </a:cubicBezTo>
                <a:cubicBezTo>
                  <a:pt x="940740" y="310444"/>
                  <a:pt x="959555" y="299181"/>
                  <a:pt x="959555" y="282222"/>
                </a:cubicBezTo>
                <a:cubicBezTo>
                  <a:pt x="959555" y="247978"/>
                  <a:pt x="941403" y="216173"/>
                  <a:pt x="931333" y="183444"/>
                </a:cubicBezTo>
                <a:cubicBezTo>
                  <a:pt x="902507" y="89760"/>
                  <a:pt x="922534" y="118202"/>
                  <a:pt x="874889" y="70555"/>
                </a:cubicBezTo>
                <a:lnTo>
                  <a:pt x="818444" y="11288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5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726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/>
                </a:solidFill>
              </a:rPr>
              <a:t>Nonlinear</a:t>
            </a:r>
            <a:r>
              <a:rPr lang="pl-PL" sz="2400" dirty="0" smtClean="0">
                <a:solidFill>
                  <a:schemeClr val="tx2"/>
                </a:solidFill>
              </a:rPr>
              <a:t> BK </a:t>
            </a:r>
            <a:r>
              <a:rPr lang="pl-PL" sz="2400" dirty="0" err="1" smtClean="0">
                <a:solidFill>
                  <a:schemeClr val="tx2"/>
                </a:solidFill>
              </a:rPr>
              <a:t>equation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generates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sauration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scale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/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756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20108"/>
          </a:xfrm>
        </p:spPr>
        <p:txBody>
          <a:bodyPr>
            <a:normAutofit/>
          </a:bodyPr>
          <a:lstStyle/>
          <a:p>
            <a:r>
              <a:rPr lang="pl-PL"/>
              <a:t>Travelling waves in QCD</a:t>
            </a:r>
            <a:br>
              <a:rPr lang="pl-PL"/>
            </a:br>
            <a:r>
              <a:rPr lang="pl-PL"/>
              <a:t>imply Geometrical Scaling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03500"/>
            <a:ext cx="4559300" cy="1651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44" y="4519717"/>
            <a:ext cx="40005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4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392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emerges</a:t>
            </a:r>
            <a:endParaRPr lang="pl-PL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8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37217" y="2570460"/>
            <a:ext cx="7269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Deep</a:t>
            </a: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Inealstic</a:t>
            </a: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Scattering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833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" y="2204864"/>
            <a:ext cx="5985698" cy="422559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844824"/>
            <a:ext cx="3098800" cy="9652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pl-PL"/>
              <a:t>Saturation scale: </a:t>
            </a:r>
            <a:br>
              <a:rPr lang="pl-PL"/>
            </a:br>
            <a:r>
              <a:rPr lang="pl-PL"/>
              <a:t>energy and </a:t>
            </a:r>
            <a:r>
              <a:rPr lang="pl-PL" i="1">
                <a:latin typeface="Times New Roman"/>
                <a:cs typeface="Times New Roman"/>
              </a:rPr>
              <a:t>x</a:t>
            </a:r>
            <a:r>
              <a:rPr lang="pl-PL" i="1"/>
              <a:t> </a:t>
            </a:r>
            <a:r>
              <a:rPr lang="pl-PL"/>
              <a:t>dependence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18</a:t>
            </a:fld>
            <a:endParaRPr lang="pl-PL"/>
          </a:p>
        </p:txBody>
      </p:sp>
      <p:sp>
        <p:nvSpPr>
          <p:cNvPr id="8" name="PoleTekstowe 7"/>
          <p:cNvSpPr txBox="1"/>
          <p:nvPr/>
        </p:nvSpPr>
        <p:spPr>
          <a:xfrm>
            <a:off x="5408121" y="2953975"/>
            <a:ext cx="322628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A.M. </a:t>
            </a:r>
            <a:r>
              <a:rPr lang="pl-PL" dirty="0" err="1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Stasto</a:t>
            </a:r>
            <a:r>
              <a:rPr lang="pl-PL" dirty="0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, K. J. Golec-Biernat, </a:t>
            </a:r>
          </a:p>
          <a:p>
            <a:r>
              <a:rPr lang="pl-PL" dirty="0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J. </a:t>
            </a:r>
            <a:r>
              <a:rPr lang="pl-PL" dirty="0" err="1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Kwiecinski</a:t>
            </a:r>
            <a:r>
              <a:rPr lang="pl-PL" dirty="0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  </a:t>
            </a:r>
          </a:p>
          <a:p>
            <a:r>
              <a:rPr lang="pl-PL" dirty="0" err="1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PRL</a:t>
            </a:r>
            <a:r>
              <a:rPr lang="pl-PL" dirty="0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 86 (2001) 596-599 </a:t>
            </a:r>
          </a:p>
          <a:p>
            <a:endParaRPr lang="pl-PL">
              <a:solidFill>
                <a:schemeClr val="accent3">
                  <a:lumMod val="75000"/>
                </a:schemeClr>
              </a:solidFill>
              <a:latin typeface="Cambria"/>
              <a:cs typeface="Cambria"/>
            </a:endParaRPr>
          </a:p>
          <a:p>
            <a:r>
              <a:rPr lang="pl-PL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M.Praszalowicz and T.Stebel</a:t>
            </a:r>
          </a:p>
          <a:p>
            <a:r>
              <a:rPr lang="pl-PL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JHEP 1303, 090 (2013) </a:t>
            </a:r>
          </a:p>
          <a:p>
            <a:r>
              <a:rPr lang="pl-PL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arXiv:1211.5305 [hep-ph]</a:t>
            </a:r>
          </a:p>
          <a:p>
            <a:r>
              <a:rPr lang="pl-PL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and</a:t>
            </a:r>
          </a:p>
          <a:p>
            <a:r>
              <a:rPr lang="pl-PL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JHEP 1304, 169 (2013)</a:t>
            </a:r>
          </a:p>
          <a:p>
            <a:r>
              <a:rPr lang="pl-PL">
                <a:solidFill>
                  <a:schemeClr val="accent3">
                    <a:lumMod val="75000"/>
                  </a:schemeClr>
                </a:solidFill>
                <a:latin typeface="Cambria"/>
                <a:cs typeface="Cambria"/>
              </a:rPr>
              <a:t>arXiv:1302.4227 [hep-ph]</a:t>
            </a:r>
          </a:p>
          <a:p>
            <a:endParaRPr lang="pl-PL">
              <a:solidFill>
                <a:schemeClr val="accent3">
                  <a:lumMod val="7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1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71058"/>
            <a:ext cx="5312385" cy="415428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30582"/>
            <a:ext cx="6048672" cy="95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Saturation</a:t>
            </a:r>
            <a:r>
              <a:rPr lang="pl-PL" dirty="0"/>
              <a:t> </a:t>
            </a:r>
            <a:r>
              <a:rPr lang="pl-PL" dirty="0" err="1"/>
              <a:t>scale</a:t>
            </a:r>
            <a:r>
              <a:rPr lang="pl-PL" dirty="0"/>
              <a:t>: </a:t>
            </a:r>
            <a:br>
              <a:rPr lang="pl-PL" dirty="0"/>
            </a:br>
            <a:r>
              <a:rPr lang="pl-PL" dirty="0" err="1"/>
              <a:t>energy</a:t>
            </a:r>
            <a:r>
              <a:rPr lang="pl-PL" dirty="0"/>
              <a:t> and </a:t>
            </a:r>
            <a:r>
              <a:rPr lang="pl-PL" i="1" dirty="0">
                <a:latin typeface="Times New Roman"/>
                <a:cs typeface="Times New Roman"/>
              </a:rPr>
              <a:t>x</a:t>
            </a:r>
            <a:r>
              <a:rPr lang="pl-PL" i="1" dirty="0"/>
              <a:t> </a:t>
            </a:r>
            <a:r>
              <a:rPr lang="pl-PL" dirty="0" err="1"/>
              <a:t>dependence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19</a:t>
            </a:fld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7812360" y="1844824"/>
            <a:ext cx="133164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4644008" y="2636912"/>
            <a:ext cx="504056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9" name="Łącznik prosty ze strzałką 18"/>
          <p:cNvCxnSpPr/>
          <p:nvPr/>
        </p:nvCxnSpPr>
        <p:spPr>
          <a:xfrm flipH="1">
            <a:off x="4932040" y="4077072"/>
            <a:ext cx="252028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5"/>
          <p:cNvSpPr txBox="1"/>
          <p:nvPr/>
        </p:nvSpPr>
        <p:spPr>
          <a:xfrm>
            <a:off x="6660232" y="442782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large</a:t>
            </a:r>
            <a:r>
              <a:rPr lang="pl-PL" dirty="0" smtClean="0"/>
              <a:t>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4716016" y="2924944"/>
            <a:ext cx="3214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i="1">
                <a:solidFill>
                  <a:srgbClr val="FF0000"/>
                </a:solidFill>
                <a:latin typeface="Times New Roman"/>
                <a:cs typeface="Times New Roman"/>
              </a:rPr>
              <a:t>λ</a:t>
            </a:r>
            <a:r>
              <a:rPr lang="pl-PL" sz="3200">
                <a:solidFill>
                  <a:srgbClr val="FF0000"/>
                </a:solidFill>
                <a:latin typeface="Times New Roman"/>
                <a:cs typeface="Times New Roman"/>
              </a:rPr>
              <a:t> = 0.329 ± 0.005</a:t>
            </a:r>
            <a:endParaRPr lang="pl-PL" sz="3200" i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pl-PL" sz="3200">
                <a:solidFill>
                  <a:srgbClr val="FF0000"/>
                </a:solidFill>
                <a:latin typeface="Times New Roman"/>
                <a:cs typeface="Times New Roman"/>
              </a:rPr>
              <a:t>up to  </a:t>
            </a:r>
            <a:r>
              <a:rPr lang="pl-PL" sz="3200" i="1">
                <a:solidFill>
                  <a:srgbClr val="FF0000"/>
                </a:solidFill>
                <a:latin typeface="Times New Roman"/>
                <a:cs typeface="Times New Roman"/>
              </a:rPr>
              <a:t>x </a:t>
            </a:r>
            <a:r>
              <a:rPr lang="pl-PL" sz="3200">
                <a:solidFill>
                  <a:srgbClr val="FF0000"/>
                </a:solidFill>
                <a:latin typeface="Times New Roman"/>
                <a:cs typeface="Times New Roman"/>
              </a:rPr>
              <a:t>= 0.08 (!)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6019800" y="5238199"/>
            <a:ext cx="286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m</a:t>
            </a:r>
            <a:r>
              <a:rPr lang="pl-PL" dirty="0" err="1" smtClean="0"/>
              <a:t>ore</a:t>
            </a:r>
            <a:r>
              <a:rPr lang="pl-PL" dirty="0" smtClean="0"/>
              <a:t> ”</a:t>
            </a:r>
            <a:r>
              <a:rPr lang="pl-PL" dirty="0" err="1" smtClean="0"/>
              <a:t>sophisticated</a:t>
            </a:r>
            <a:r>
              <a:rPr lang="pl-PL" dirty="0" smtClean="0"/>
              <a:t>” </a:t>
            </a:r>
            <a:r>
              <a:rPr lang="pl-PL" dirty="0" err="1" smtClean="0"/>
              <a:t>scaling</a:t>
            </a:r>
            <a:endParaRPr lang="pl-PL" dirty="0" smtClean="0"/>
          </a:p>
          <a:p>
            <a:r>
              <a:rPr lang="pl-PL" dirty="0" err="1"/>
              <a:t>v</a:t>
            </a:r>
            <a:r>
              <a:rPr lang="pl-PL" dirty="0" err="1" smtClean="0"/>
              <a:t>ariables</a:t>
            </a:r>
            <a:r>
              <a:rPr lang="pl-PL" dirty="0" smtClean="0"/>
              <a:t> do not </a:t>
            </a:r>
            <a:r>
              <a:rPr lang="pl-PL" dirty="0" err="1" smtClean="0"/>
              <a:t>work</a:t>
            </a:r>
            <a:r>
              <a:rPr lang="pl-PL" dirty="0" smtClean="0"/>
              <a:t> </a:t>
            </a:r>
            <a:r>
              <a:rPr lang="pl-PL" dirty="0" err="1" smtClean="0"/>
              <a:t>well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677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DGLAP vs BFKL Evolution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300" y="1355417"/>
            <a:ext cx="4887930" cy="54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688975" y="1616060"/>
            <a:ext cx="12458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dirty="0" err="1" smtClean="0">
                <a:solidFill>
                  <a:srgbClr val="FF0000"/>
                </a:solidFill>
              </a:rPr>
              <a:t>small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r>
              <a:rPr lang="pl-PL" sz="2400" dirty="0" err="1" smtClean="0">
                <a:solidFill>
                  <a:srgbClr val="FF0000"/>
                </a:solidFill>
              </a:rPr>
              <a:t>large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endParaRPr lang="pl-PL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903288" y="5688026"/>
            <a:ext cx="12795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dirty="0" err="1" smtClean="0">
                <a:solidFill>
                  <a:srgbClr val="FF0000"/>
                </a:solidFill>
              </a:rPr>
              <a:t>large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r>
              <a:rPr lang="pl-PL" sz="2400" dirty="0" err="1" smtClean="0">
                <a:solidFill>
                  <a:srgbClr val="FF0000"/>
                </a:solidFill>
              </a:rPr>
              <a:t>small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endParaRPr lang="pl-PL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211657" y="2832741"/>
            <a:ext cx="173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Balitsky, Fadin, </a:t>
            </a:r>
          </a:p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Kuraev, Lipatov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1695674" y="1658393"/>
            <a:ext cx="650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 smtClean="0">
                <a:latin typeface="Times New Roman"/>
                <a:cs typeface="Times New Roman"/>
              </a:rPr>
              <a:t>Y =</a:t>
            </a:r>
            <a:endParaRPr lang="pl-PL" sz="2000" i="1" dirty="0">
              <a:latin typeface="Times New Roman"/>
              <a:cs typeface="Times New Roman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556" y="3055421"/>
            <a:ext cx="2596444" cy="816025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4529666" y="3654780"/>
            <a:ext cx="257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Balitski-Kovchegov</a:t>
            </a:r>
            <a:r>
              <a:rPr lang="pl-PL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pl-PL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pl-PL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BK</a:t>
            </a:r>
            <a:r>
              <a:rPr lang="pl-PL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pl-PL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18465" y="3681775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Balitsky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,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Kovchegov</a:t>
            </a:r>
            <a:endParaRPr lang="pl-PL" dirty="0">
              <a:solidFill>
                <a:schemeClr val="bg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386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43051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0.08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0.33</a:t>
            </a: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5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83893" y="2776835"/>
            <a:ext cx="6376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proton-proton @ LHC</a:t>
            </a:r>
          </a:p>
        </p:txBody>
      </p:sp>
    </p:spTree>
    <p:extLst>
      <p:ext uri="{BB962C8B-B14F-4D97-AF65-F5344CB8AC3E}">
        <p14:creationId xmlns:p14="http://schemas.microsoft.com/office/powerpoint/2010/main" val="142868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scattering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" y="2432701"/>
            <a:ext cx="4808202" cy="2605844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22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396" y="1988840"/>
            <a:ext cx="6769100" cy="8763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852936"/>
            <a:ext cx="2032000" cy="9144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919" y="4995308"/>
            <a:ext cx="4025900" cy="1282700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6591207" y="5019942"/>
            <a:ext cx="241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>
                <a:solidFill>
                  <a:srgbClr val="3366FF"/>
                </a:solidFill>
                <a:latin typeface="+mn-lt"/>
                <a:cs typeface="Times New Roman"/>
              </a:rPr>
              <a:t>unintegrated</a:t>
            </a:r>
            <a:r>
              <a:rPr lang="pl-PL" sz="2400" dirty="0">
                <a:solidFill>
                  <a:srgbClr val="3366FF"/>
                </a:solidFill>
                <a:latin typeface="+mn-lt"/>
                <a:cs typeface="Times New Roman"/>
              </a:rPr>
              <a:t> </a:t>
            </a:r>
            <a:r>
              <a:rPr lang="pl-PL" sz="2400" dirty="0" err="1">
                <a:solidFill>
                  <a:srgbClr val="3366FF"/>
                </a:solidFill>
                <a:latin typeface="+mn-lt"/>
                <a:cs typeface="Times New Roman"/>
              </a:rPr>
              <a:t>glue</a:t>
            </a:r>
            <a:endParaRPr lang="pl-PL" sz="2400" dirty="0">
              <a:solidFill>
                <a:srgbClr val="3366FF"/>
              </a:solidFill>
              <a:latin typeface="+mn-lt"/>
              <a:cs typeface="Times New Roman"/>
            </a:endParaRPr>
          </a:p>
        </p:txBody>
      </p:sp>
      <p:sp>
        <p:nvSpPr>
          <p:cNvPr id="17" name="PoleTekstowe 16"/>
          <p:cNvSpPr txBox="1"/>
          <p:nvPr/>
        </p:nvSpPr>
        <p:spPr>
          <a:xfrm>
            <a:off x="3206831" y="4990325"/>
            <a:ext cx="2408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solidFill>
                  <a:srgbClr val="FF0000"/>
                </a:solidFill>
                <a:latin typeface="+mn-lt"/>
              </a:rPr>
              <a:t>gluon distribution</a:t>
            </a:r>
          </a:p>
        </p:txBody>
      </p:sp>
      <p:sp>
        <p:nvSpPr>
          <p:cNvPr id="6" name="Prostokąt 5"/>
          <p:cNvSpPr/>
          <p:nvPr/>
        </p:nvSpPr>
        <p:spPr>
          <a:xfrm>
            <a:off x="3923928" y="5805264"/>
            <a:ext cx="2876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err="1" smtClean="0">
                <a:solidFill>
                  <a:schemeClr val="accent3">
                    <a:lumMod val="50000"/>
                  </a:schemeClr>
                </a:solidFill>
              </a:rPr>
              <a:t>Kharzeev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pl-PL" sz="1600" dirty="0" err="1" smtClean="0">
                <a:solidFill>
                  <a:schemeClr val="accent3">
                    <a:lumMod val="50000"/>
                  </a:schemeClr>
                </a:solidFill>
              </a:rPr>
              <a:t>Levin</a:t>
            </a:r>
            <a:endParaRPr lang="pl-PL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Phys.Lett.B523:79-87,2001. </a:t>
            </a:r>
            <a:endParaRPr lang="pl-PL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51520" y="128586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77933C"/>
                </a:solidFill>
              </a:rPr>
              <a:t>Gribov, Levin Ryskin</a:t>
            </a:r>
            <a:r>
              <a:rPr lang="pl-PL" i="1" dirty="0" smtClean="0">
                <a:solidFill>
                  <a:srgbClr val="77933C"/>
                </a:solidFill>
              </a:rPr>
              <a:t>, High p</a:t>
            </a:r>
            <a:r>
              <a:rPr lang="pl-PL" baseline="-25000" dirty="0" smtClean="0">
                <a:solidFill>
                  <a:srgbClr val="77933C"/>
                </a:solidFill>
              </a:rPr>
              <a:t>T</a:t>
            </a:r>
            <a:r>
              <a:rPr lang="pl-PL" i="1" dirty="0" smtClean="0">
                <a:solidFill>
                  <a:srgbClr val="77933C"/>
                </a:solidFill>
              </a:rPr>
              <a:t> </a:t>
            </a:r>
            <a:r>
              <a:rPr lang="pl-PL" i="1" dirty="0" err="1" smtClean="0">
                <a:solidFill>
                  <a:srgbClr val="77933C"/>
                </a:solidFill>
              </a:rPr>
              <a:t>Hadrons</a:t>
            </a:r>
            <a:r>
              <a:rPr lang="pl-PL" i="1" dirty="0" smtClean="0">
                <a:solidFill>
                  <a:srgbClr val="77933C"/>
                </a:solidFill>
              </a:rPr>
              <a:t> In </a:t>
            </a:r>
            <a:r>
              <a:rPr lang="pl-PL" i="1" dirty="0" err="1" smtClean="0">
                <a:solidFill>
                  <a:srgbClr val="77933C"/>
                </a:solidFill>
              </a:rPr>
              <a:t>The</a:t>
            </a:r>
            <a:r>
              <a:rPr lang="pl-PL" i="1" dirty="0" smtClean="0">
                <a:solidFill>
                  <a:srgbClr val="77933C"/>
                </a:solidFill>
              </a:rPr>
              <a:t> </a:t>
            </a:r>
            <a:r>
              <a:rPr lang="pl-PL" i="1" dirty="0" err="1" smtClean="0">
                <a:solidFill>
                  <a:srgbClr val="77933C"/>
                </a:solidFill>
              </a:rPr>
              <a:t>Pionization</a:t>
            </a:r>
            <a:r>
              <a:rPr lang="pl-PL" i="1" dirty="0" smtClean="0">
                <a:solidFill>
                  <a:srgbClr val="77933C"/>
                </a:solidFill>
              </a:rPr>
              <a:t> Region In QCD</a:t>
            </a:r>
            <a:r>
              <a:rPr lang="pl-PL" dirty="0" smtClean="0">
                <a:solidFill>
                  <a:srgbClr val="77933C"/>
                </a:solidFill>
              </a:rPr>
              <a:t>. Phys.Lett.B100:173-176,1981. </a:t>
            </a:r>
            <a:endParaRPr lang="pl-PL" dirty="0">
              <a:solidFill>
                <a:srgbClr val="77933C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23</a:t>
            </a:fld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442393"/>
            <a:ext cx="4025900" cy="1282700"/>
          </a:xfrm>
          <a:prstGeom prst="rect">
            <a:avLst/>
          </a:prstGeom>
        </p:spPr>
      </p:pic>
      <p:sp>
        <p:nvSpPr>
          <p:cNvPr id="14" name="PoleTekstowe 13"/>
          <p:cNvSpPr txBox="1"/>
          <p:nvPr/>
        </p:nvSpPr>
        <p:spPr>
          <a:xfrm>
            <a:off x="5076056" y="1370385"/>
            <a:ext cx="241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solidFill>
                  <a:srgbClr val="3366FF"/>
                </a:solidFill>
                <a:latin typeface="+mn-lt"/>
                <a:cs typeface="Times New Roman"/>
              </a:rPr>
              <a:t>unintegrated glue</a:t>
            </a:r>
          </a:p>
        </p:txBody>
      </p:sp>
      <p:sp>
        <p:nvSpPr>
          <p:cNvPr id="15" name="PoleTekstowe 14"/>
          <p:cNvSpPr txBox="1"/>
          <p:nvPr/>
        </p:nvSpPr>
        <p:spPr>
          <a:xfrm>
            <a:off x="1691680" y="1340768"/>
            <a:ext cx="2408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solidFill>
                  <a:srgbClr val="FF0000"/>
                </a:solidFill>
                <a:latin typeface="+mn-lt"/>
              </a:rPr>
              <a:t>gluon distribution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226296"/>
            <a:ext cx="3975100" cy="685800"/>
          </a:xfrm>
          <a:prstGeom prst="rect">
            <a:avLst/>
          </a:prstGeom>
        </p:spPr>
      </p:pic>
      <p:sp>
        <p:nvSpPr>
          <p:cNvPr id="19" name="PoleTekstowe 18"/>
          <p:cNvSpPr txBox="1"/>
          <p:nvPr/>
        </p:nvSpPr>
        <p:spPr>
          <a:xfrm>
            <a:off x="755576" y="2636912"/>
            <a:ext cx="7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chemeClr val="bg2">
                    <a:lumMod val="50000"/>
                  </a:schemeClr>
                </a:solidFill>
              </a:rPr>
              <a:t>Golec-Biernat – Wuesthoff (DIS)                    Kharzeev – Levin (AA) 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20" y="4468907"/>
            <a:ext cx="3129360" cy="2056437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72" y="5085184"/>
            <a:ext cx="1115892" cy="673224"/>
          </a:xfrm>
          <a:prstGeom prst="rect">
            <a:avLst/>
          </a:prstGeom>
        </p:spPr>
      </p:pic>
      <p:sp>
        <p:nvSpPr>
          <p:cNvPr id="24" name="PoleTekstowe 23"/>
          <p:cNvSpPr txBox="1"/>
          <p:nvPr/>
        </p:nvSpPr>
        <p:spPr>
          <a:xfrm>
            <a:off x="3856563" y="450912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scaling variable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64" y="3916288"/>
            <a:ext cx="825500" cy="3048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900" y="4512733"/>
            <a:ext cx="3305572" cy="2156627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808" y="4145012"/>
            <a:ext cx="3937000" cy="292100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304" y="3107680"/>
            <a:ext cx="4394200" cy="10414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998641" y="15567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for </a:t>
            </a:r>
            <a:r>
              <a:rPr lang="pl-PL" i="1">
                <a:latin typeface="Cambria"/>
                <a:cs typeface="Cambria"/>
              </a:rPr>
              <a:t>y </a:t>
            </a:r>
            <a:r>
              <a:rPr lang="pl-PL">
                <a:latin typeface="Cambria"/>
                <a:cs typeface="Cambria"/>
              </a:rPr>
              <a:t>~ 0 (central rapidity) </a:t>
            </a:r>
            <a:r>
              <a:rPr lang="pl-PL" i="1">
                <a:latin typeface="Cambria"/>
                <a:cs typeface="Cambria"/>
              </a:rPr>
              <a:t>i.e.</a:t>
            </a:r>
            <a:r>
              <a:rPr lang="pl-PL">
                <a:latin typeface="Cambria"/>
                <a:cs typeface="Cambria"/>
              </a:rPr>
              <a:t> for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1</a:t>
            </a:r>
            <a:r>
              <a:rPr lang="pl-PL">
                <a:latin typeface="Cambria"/>
                <a:cs typeface="Cambria"/>
              </a:rPr>
              <a:t> ~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2</a:t>
            </a:r>
            <a:r>
              <a:rPr lang="pl-PL">
                <a:latin typeface="Cambria"/>
                <a:cs typeface="Cambria"/>
              </a:rPr>
              <a:t> =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>
                <a:latin typeface="Cambria"/>
                <a:cs typeface="Cambria"/>
              </a:rPr>
              <a:t> and for symmetric systems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132856"/>
            <a:ext cx="7785100" cy="901700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76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98641" y="15567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for </a:t>
            </a:r>
            <a:r>
              <a:rPr lang="pl-PL" i="1">
                <a:latin typeface="Cambria"/>
                <a:cs typeface="Cambria"/>
              </a:rPr>
              <a:t>y </a:t>
            </a:r>
            <a:r>
              <a:rPr lang="pl-PL">
                <a:latin typeface="Cambria"/>
                <a:cs typeface="Cambria"/>
              </a:rPr>
              <a:t>~ 0 (central rapidity) </a:t>
            </a:r>
            <a:r>
              <a:rPr lang="pl-PL" i="1">
                <a:latin typeface="Cambria"/>
                <a:cs typeface="Cambria"/>
              </a:rPr>
              <a:t>i.e.</a:t>
            </a:r>
            <a:r>
              <a:rPr lang="pl-PL">
                <a:latin typeface="Cambria"/>
                <a:cs typeface="Cambria"/>
              </a:rPr>
              <a:t> for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1</a:t>
            </a:r>
            <a:r>
              <a:rPr lang="pl-PL">
                <a:latin typeface="Cambria"/>
                <a:cs typeface="Cambria"/>
              </a:rPr>
              <a:t> ~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2</a:t>
            </a:r>
            <a:r>
              <a:rPr lang="pl-PL">
                <a:latin typeface="Cambria"/>
                <a:cs typeface="Cambria"/>
              </a:rPr>
              <a:t> =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>
                <a:latin typeface="Cambria"/>
                <a:cs typeface="Cambria"/>
              </a:rPr>
              <a:t> and for symmetric systems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32856"/>
            <a:ext cx="7785100" cy="901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4" y="3068960"/>
            <a:ext cx="2247900" cy="812800"/>
          </a:xfrm>
          <a:prstGeom prst="rect">
            <a:avLst/>
          </a:prstGeom>
        </p:spPr>
      </p:pic>
      <p:sp>
        <p:nvSpPr>
          <p:cNvPr id="4" name="Zaokrąglony prostokąt 3"/>
          <p:cNvSpPr/>
          <p:nvPr/>
        </p:nvSpPr>
        <p:spPr>
          <a:xfrm>
            <a:off x="395536" y="2060848"/>
            <a:ext cx="8424936" cy="1008112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76" y="3140968"/>
            <a:ext cx="1397000" cy="6858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25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76024"/>
            <a:ext cx="2387600" cy="7112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98641" y="15567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for </a:t>
            </a:r>
            <a:r>
              <a:rPr lang="pl-PL" i="1">
                <a:latin typeface="Cambria"/>
                <a:cs typeface="Cambria"/>
              </a:rPr>
              <a:t>y </a:t>
            </a:r>
            <a:r>
              <a:rPr lang="pl-PL">
                <a:latin typeface="Cambria"/>
                <a:cs typeface="Cambria"/>
              </a:rPr>
              <a:t>~ 0 (central rapidity) </a:t>
            </a:r>
            <a:r>
              <a:rPr lang="pl-PL" i="1">
                <a:latin typeface="Cambria"/>
                <a:cs typeface="Cambria"/>
              </a:rPr>
              <a:t>i.e.</a:t>
            </a:r>
            <a:r>
              <a:rPr lang="pl-PL">
                <a:latin typeface="Cambria"/>
                <a:cs typeface="Cambria"/>
              </a:rPr>
              <a:t> for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1</a:t>
            </a:r>
            <a:r>
              <a:rPr lang="pl-PL">
                <a:latin typeface="Cambria"/>
                <a:cs typeface="Cambria"/>
              </a:rPr>
              <a:t> ~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2</a:t>
            </a:r>
            <a:r>
              <a:rPr lang="pl-PL">
                <a:latin typeface="Cambria"/>
                <a:cs typeface="Cambria"/>
              </a:rPr>
              <a:t> =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>
                <a:latin typeface="Cambria"/>
                <a:cs typeface="Cambria"/>
              </a:rPr>
              <a:t> and for symmetric systems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32856"/>
            <a:ext cx="7785100" cy="901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4" y="3068960"/>
            <a:ext cx="2247900" cy="812800"/>
          </a:xfrm>
          <a:prstGeom prst="rect">
            <a:avLst/>
          </a:prstGeom>
        </p:spPr>
      </p:pic>
      <p:sp>
        <p:nvSpPr>
          <p:cNvPr id="4" name="Zaokrąglony prostokąt 3"/>
          <p:cNvSpPr/>
          <p:nvPr/>
        </p:nvSpPr>
        <p:spPr>
          <a:xfrm>
            <a:off x="395536" y="2060848"/>
            <a:ext cx="8424936" cy="1008112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76" y="3140968"/>
            <a:ext cx="1397000" cy="6858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26</a:t>
            </a:fld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200648"/>
            <a:ext cx="3657600" cy="6604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3848844"/>
            <a:ext cx="2933700" cy="8763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8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98641" y="15567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for </a:t>
            </a:r>
            <a:r>
              <a:rPr lang="pl-PL" i="1">
                <a:latin typeface="Cambria"/>
                <a:cs typeface="Cambria"/>
              </a:rPr>
              <a:t>y </a:t>
            </a:r>
            <a:r>
              <a:rPr lang="pl-PL">
                <a:latin typeface="Cambria"/>
                <a:cs typeface="Cambria"/>
              </a:rPr>
              <a:t>~ 0 (central rapidity) </a:t>
            </a:r>
            <a:r>
              <a:rPr lang="pl-PL" i="1">
                <a:latin typeface="Cambria"/>
                <a:cs typeface="Cambria"/>
              </a:rPr>
              <a:t>i.e.</a:t>
            </a:r>
            <a:r>
              <a:rPr lang="pl-PL">
                <a:latin typeface="Cambria"/>
                <a:cs typeface="Cambria"/>
              </a:rPr>
              <a:t> for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1</a:t>
            </a:r>
            <a:r>
              <a:rPr lang="pl-PL">
                <a:latin typeface="Cambria"/>
                <a:cs typeface="Cambria"/>
              </a:rPr>
              <a:t> ~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2</a:t>
            </a:r>
            <a:r>
              <a:rPr lang="pl-PL">
                <a:latin typeface="Cambria"/>
                <a:cs typeface="Cambria"/>
              </a:rPr>
              <a:t> =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>
                <a:latin typeface="Cambria"/>
                <a:cs typeface="Cambria"/>
              </a:rPr>
              <a:t> and for symmetric systems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32856"/>
            <a:ext cx="7785100" cy="901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4" y="3068960"/>
            <a:ext cx="2247900" cy="81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76" y="3140968"/>
            <a:ext cx="1397000" cy="6858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27</a:t>
            </a:fld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200648"/>
            <a:ext cx="3657600" cy="660400"/>
          </a:xfrm>
          <a:prstGeom prst="rect">
            <a:avLst/>
          </a:prstGeom>
        </p:spPr>
      </p:pic>
      <p:sp>
        <p:nvSpPr>
          <p:cNvPr id="14" name="Zaokrąglony prostokąt 13"/>
          <p:cNvSpPr/>
          <p:nvPr/>
        </p:nvSpPr>
        <p:spPr>
          <a:xfrm>
            <a:off x="395536" y="2060848"/>
            <a:ext cx="8424936" cy="1944216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4077072"/>
            <a:ext cx="7124700" cy="8255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9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98641" y="15567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for </a:t>
            </a:r>
            <a:r>
              <a:rPr lang="pl-PL" i="1">
                <a:latin typeface="Cambria"/>
                <a:cs typeface="Cambria"/>
              </a:rPr>
              <a:t>y </a:t>
            </a:r>
            <a:r>
              <a:rPr lang="pl-PL">
                <a:latin typeface="Cambria"/>
                <a:cs typeface="Cambria"/>
              </a:rPr>
              <a:t>~ 0 (central rapidity) </a:t>
            </a:r>
            <a:r>
              <a:rPr lang="pl-PL" i="1">
                <a:latin typeface="Cambria"/>
                <a:cs typeface="Cambria"/>
              </a:rPr>
              <a:t>i.e.</a:t>
            </a:r>
            <a:r>
              <a:rPr lang="pl-PL">
                <a:latin typeface="Cambria"/>
                <a:cs typeface="Cambria"/>
              </a:rPr>
              <a:t> for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1</a:t>
            </a:r>
            <a:r>
              <a:rPr lang="pl-PL">
                <a:latin typeface="Cambria"/>
                <a:cs typeface="Cambria"/>
              </a:rPr>
              <a:t> ~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2</a:t>
            </a:r>
            <a:r>
              <a:rPr lang="pl-PL">
                <a:latin typeface="Cambria"/>
                <a:cs typeface="Cambria"/>
              </a:rPr>
              <a:t> =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>
                <a:latin typeface="Cambria"/>
                <a:cs typeface="Cambria"/>
              </a:rPr>
              <a:t> and for symmetric systems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32856"/>
            <a:ext cx="7785100" cy="901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4" y="3068960"/>
            <a:ext cx="2247900" cy="81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76" y="3140968"/>
            <a:ext cx="1397000" cy="6858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28</a:t>
            </a:fld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200648"/>
            <a:ext cx="3657600" cy="6604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4077072"/>
            <a:ext cx="7124700" cy="825500"/>
          </a:xfrm>
          <a:prstGeom prst="rect">
            <a:avLst/>
          </a:prstGeom>
        </p:spPr>
      </p:pic>
      <p:sp>
        <p:nvSpPr>
          <p:cNvPr id="14" name="Zaokrąglony prostokąt 13"/>
          <p:cNvSpPr/>
          <p:nvPr/>
        </p:nvSpPr>
        <p:spPr>
          <a:xfrm>
            <a:off x="395536" y="2060848"/>
            <a:ext cx="8424936" cy="2880320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941168"/>
            <a:ext cx="5638800" cy="8255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sp>
        <p:nvSpPr>
          <p:cNvPr id="8" name="Strzałka w górę 7"/>
          <p:cNvSpPr/>
          <p:nvPr/>
        </p:nvSpPr>
        <p:spPr>
          <a:xfrm>
            <a:off x="1326933" y="5582121"/>
            <a:ext cx="350690" cy="8719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91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98641" y="15567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for </a:t>
            </a:r>
            <a:r>
              <a:rPr lang="pl-PL" i="1">
                <a:latin typeface="Cambria"/>
                <a:cs typeface="Cambria"/>
              </a:rPr>
              <a:t>y </a:t>
            </a:r>
            <a:r>
              <a:rPr lang="pl-PL">
                <a:latin typeface="Cambria"/>
                <a:cs typeface="Cambria"/>
              </a:rPr>
              <a:t>~ 0 (central rapidity) </a:t>
            </a:r>
            <a:r>
              <a:rPr lang="pl-PL" i="1">
                <a:latin typeface="Cambria"/>
                <a:cs typeface="Cambria"/>
              </a:rPr>
              <a:t>i.e.</a:t>
            </a:r>
            <a:r>
              <a:rPr lang="pl-PL">
                <a:latin typeface="Cambria"/>
                <a:cs typeface="Cambria"/>
              </a:rPr>
              <a:t> for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1</a:t>
            </a:r>
            <a:r>
              <a:rPr lang="pl-PL">
                <a:latin typeface="Cambria"/>
                <a:cs typeface="Cambria"/>
              </a:rPr>
              <a:t> ~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2</a:t>
            </a:r>
            <a:r>
              <a:rPr lang="pl-PL">
                <a:latin typeface="Cambria"/>
                <a:cs typeface="Cambria"/>
              </a:rPr>
              <a:t> =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>
                <a:latin typeface="Cambria"/>
                <a:cs typeface="Cambria"/>
              </a:rPr>
              <a:t> and for symmetric systems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32856"/>
            <a:ext cx="7785100" cy="901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4" y="3068960"/>
            <a:ext cx="2247900" cy="81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76" y="3140968"/>
            <a:ext cx="1397000" cy="6858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29</a:t>
            </a:fld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200648"/>
            <a:ext cx="3657600" cy="6604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4077072"/>
            <a:ext cx="7124700" cy="825500"/>
          </a:xfrm>
          <a:prstGeom prst="rect">
            <a:avLst/>
          </a:prstGeom>
        </p:spPr>
      </p:pic>
      <p:sp>
        <p:nvSpPr>
          <p:cNvPr id="14" name="Zaokrąglony prostokąt 13"/>
          <p:cNvSpPr/>
          <p:nvPr/>
        </p:nvSpPr>
        <p:spPr>
          <a:xfrm>
            <a:off x="395536" y="2060848"/>
            <a:ext cx="8424936" cy="2880320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941168"/>
            <a:ext cx="5638800" cy="825500"/>
          </a:xfrm>
          <a:prstGeom prst="rect">
            <a:avLst/>
          </a:prstGeom>
        </p:spPr>
      </p:pic>
      <p:sp>
        <p:nvSpPr>
          <p:cNvPr id="15" name="Ramka 14"/>
          <p:cNvSpPr/>
          <p:nvPr/>
        </p:nvSpPr>
        <p:spPr>
          <a:xfrm>
            <a:off x="4067944" y="4869160"/>
            <a:ext cx="2304256" cy="1008112"/>
          </a:xfrm>
          <a:prstGeom prst="frame">
            <a:avLst>
              <a:gd name="adj1" fmla="val 13635"/>
            </a:avLst>
          </a:prstGeom>
          <a:ln>
            <a:solidFill>
              <a:schemeClr val="accent1">
                <a:shade val="95000"/>
                <a:satMod val="105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6" name="PoleTekstowe 15"/>
          <p:cNvSpPr txBox="1"/>
          <p:nvPr/>
        </p:nvSpPr>
        <p:spPr>
          <a:xfrm>
            <a:off x="3491880" y="595102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saturation scale = gluon density </a:t>
            </a:r>
          </a:p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                                   per transverse area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7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Dipole </a:t>
            </a:r>
            <a:r>
              <a:rPr lang="pl-PL" dirty="0"/>
              <a:t>Picture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46918" y="1428686"/>
            <a:ext cx="826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latin typeface="Cambria"/>
                <a:cs typeface="Cambria"/>
              </a:rPr>
              <a:t>BFKL equation has very simple form and interpretation in the</a:t>
            </a:r>
          </a:p>
          <a:p>
            <a:r>
              <a:rPr lang="pl-PL" sz="2400">
                <a:latin typeface="Cambria"/>
                <a:cs typeface="Cambria"/>
              </a:rPr>
              <a:t>dipole picture of A. Mueller</a:t>
            </a:r>
          </a:p>
        </p:txBody>
      </p:sp>
      <p:pic>
        <p:nvPicPr>
          <p:cNvPr id="4" name="Obraz 3" descr="dipo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2" y="2381144"/>
            <a:ext cx="3472945" cy="40958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3162300"/>
            <a:ext cx="3784600" cy="533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536" y="4677442"/>
            <a:ext cx="5816600" cy="4826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4395958" y="2194563"/>
            <a:ext cx="3102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48A54"/>
                </a:solidFill>
                <a:latin typeface="Cambria"/>
                <a:cs typeface="Cambria"/>
              </a:rPr>
              <a:t>A.H. Mueller and J.-w. Qiu,</a:t>
            </a:r>
          </a:p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Nucl. Phys. B  268 (1986) 427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6448763" y="3203229"/>
            <a:ext cx="163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Times New Roman"/>
                <a:cs typeface="Times New Roman"/>
              </a:rPr>
              <a:t>Y</a:t>
            </a:r>
            <a:r>
              <a:rPr lang="pl-PL" sz="2400" dirty="0" smtClean="0">
                <a:latin typeface="Times New Roman"/>
                <a:cs typeface="Times New Roman"/>
              </a:rPr>
              <a:t> = log 1/</a:t>
            </a:r>
            <a:r>
              <a:rPr lang="pl-PL" sz="2400" i="1" dirty="0" smtClean="0">
                <a:latin typeface="Times New Roman"/>
                <a:cs typeface="Times New Roman"/>
              </a:rPr>
              <a:t>x</a:t>
            </a:r>
            <a:endParaRPr lang="pl-PL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878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Basics of geometrical scaling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98641" y="15567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for </a:t>
            </a:r>
            <a:r>
              <a:rPr lang="pl-PL" i="1">
                <a:latin typeface="Cambria"/>
                <a:cs typeface="Cambria"/>
              </a:rPr>
              <a:t>y </a:t>
            </a:r>
            <a:r>
              <a:rPr lang="pl-PL">
                <a:latin typeface="Cambria"/>
                <a:cs typeface="Cambria"/>
              </a:rPr>
              <a:t>~ 0 (central rapidity) </a:t>
            </a:r>
            <a:r>
              <a:rPr lang="pl-PL" i="1">
                <a:latin typeface="Cambria"/>
                <a:cs typeface="Cambria"/>
              </a:rPr>
              <a:t>i.e.</a:t>
            </a:r>
            <a:r>
              <a:rPr lang="pl-PL">
                <a:latin typeface="Cambria"/>
                <a:cs typeface="Cambria"/>
              </a:rPr>
              <a:t> for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1</a:t>
            </a:r>
            <a:r>
              <a:rPr lang="pl-PL">
                <a:latin typeface="Cambria"/>
                <a:cs typeface="Cambria"/>
              </a:rPr>
              <a:t> ~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 baseline="-25000">
                <a:latin typeface="Cambria"/>
                <a:cs typeface="Cambria"/>
              </a:rPr>
              <a:t>2</a:t>
            </a:r>
            <a:r>
              <a:rPr lang="pl-PL">
                <a:latin typeface="Cambria"/>
                <a:cs typeface="Cambria"/>
              </a:rPr>
              <a:t> = </a:t>
            </a:r>
            <a:r>
              <a:rPr lang="pl-PL" i="1">
                <a:latin typeface="Cambria"/>
                <a:cs typeface="Cambria"/>
              </a:rPr>
              <a:t>x</a:t>
            </a:r>
            <a:r>
              <a:rPr lang="pl-PL">
                <a:latin typeface="Cambria"/>
                <a:cs typeface="Cambria"/>
              </a:rPr>
              <a:t> and for symmetric systems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32856"/>
            <a:ext cx="7785100" cy="901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4" y="3068960"/>
            <a:ext cx="2247900" cy="81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76" y="3140968"/>
            <a:ext cx="1397000" cy="6858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30</a:t>
            </a:fld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200648"/>
            <a:ext cx="3657600" cy="6604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4077072"/>
            <a:ext cx="7124700" cy="825500"/>
          </a:xfrm>
          <a:prstGeom prst="rect">
            <a:avLst/>
          </a:prstGeom>
        </p:spPr>
      </p:pic>
      <p:sp>
        <p:nvSpPr>
          <p:cNvPr id="14" name="Zaokrąglony prostokąt 13"/>
          <p:cNvSpPr/>
          <p:nvPr/>
        </p:nvSpPr>
        <p:spPr>
          <a:xfrm>
            <a:off x="395536" y="2060848"/>
            <a:ext cx="8424936" cy="2880320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941168"/>
            <a:ext cx="5638800" cy="825500"/>
          </a:xfrm>
          <a:prstGeom prst="rect">
            <a:avLst/>
          </a:prstGeom>
        </p:spPr>
      </p:pic>
      <p:sp>
        <p:nvSpPr>
          <p:cNvPr id="15" name="Ramka 14"/>
          <p:cNvSpPr/>
          <p:nvPr/>
        </p:nvSpPr>
        <p:spPr>
          <a:xfrm>
            <a:off x="4067944" y="4869160"/>
            <a:ext cx="2304256" cy="1008112"/>
          </a:xfrm>
          <a:prstGeom prst="frame">
            <a:avLst>
              <a:gd name="adj1" fmla="val 13635"/>
            </a:avLst>
          </a:prstGeom>
          <a:ln>
            <a:solidFill>
              <a:schemeClr val="accent1">
                <a:shade val="95000"/>
                <a:satMod val="105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6" name="PoleTekstowe 15"/>
          <p:cNvSpPr txBox="1"/>
          <p:nvPr/>
        </p:nvSpPr>
        <p:spPr>
          <a:xfrm>
            <a:off x="3491880" y="595102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saturation scale = gluon density </a:t>
            </a:r>
          </a:p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                                   per transverse area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6553200" y="4993298"/>
            <a:ext cx="2214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>
                <a:solidFill>
                  <a:srgbClr val="4F81BD"/>
                </a:solidFill>
              </a:rPr>
              <a:t>parton – hadron duality:</a:t>
            </a:r>
          </a:p>
          <a:p>
            <a:r>
              <a:rPr lang="pl-PL" sz="1600">
                <a:solidFill>
                  <a:srgbClr val="4F81BD"/>
                </a:solidFill>
              </a:rPr>
              <a:t>power-like growth of</a:t>
            </a:r>
          </a:p>
          <a:p>
            <a:r>
              <a:rPr lang="pl-PL" sz="1600">
                <a:solidFill>
                  <a:srgbClr val="4F81BD"/>
                </a:solidFill>
              </a:rPr>
              <a:t>particle multiplicity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pscatterin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460500"/>
            <a:ext cx="7264400" cy="3937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4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pscattering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460500"/>
            <a:ext cx="7264400" cy="3937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2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pscattering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460500"/>
            <a:ext cx="7264400" cy="3937000"/>
          </a:xfrm>
          <a:prstGeom prst="rect">
            <a:avLst/>
          </a:prstGeom>
        </p:spPr>
      </p:pic>
      <p:sp>
        <p:nvSpPr>
          <p:cNvPr id="3" name="Owal 2"/>
          <p:cNvSpPr/>
          <p:nvPr/>
        </p:nvSpPr>
        <p:spPr>
          <a:xfrm>
            <a:off x="6141553" y="1302076"/>
            <a:ext cx="627017" cy="3359676"/>
          </a:xfrm>
          <a:prstGeom prst="ellipse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mtClean="0"/>
              <a:t>Geometrical </a:t>
            </a:r>
            <a:r>
              <a:rPr lang="pl-PL" dirty="0" err="1" smtClean="0"/>
              <a:t>scaling</a:t>
            </a:r>
            <a:r>
              <a:rPr lang="pl-PL" dirty="0" smtClean="0"/>
              <a:t> of </a:t>
            </a:r>
            <a:r>
              <a:rPr lang="pl-PL" i="1" dirty="0" err="1" smtClean="0"/>
              <a:t>p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 err="1" smtClean="0"/>
              <a:t>distributions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34</a:t>
            </a:fld>
            <a:endParaRPr lang="pl-PL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212976"/>
            <a:ext cx="63436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11560" y="137560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77933C"/>
                </a:solidFill>
                <a:latin typeface="Cambria"/>
                <a:cs typeface="Cambria"/>
              </a:rPr>
              <a:t>L. </a:t>
            </a:r>
            <a:r>
              <a:rPr lang="pl-PL" dirty="0" err="1">
                <a:solidFill>
                  <a:srgbClr val="77933C"/>
                </a:solidFill>
                <a:latin typeface="Cambria"/>
                <a:cs typeface="Cambria"/>
              </a:rPr>
              <a:t>McLerran</a:t>
            </a:r>
            <a:r>
              <a:rPr lang="pl-PL" dirty="0">
                <a:solidFill>
                  <a:srgbClr val="77933C"/>
                </a:solidFill>
                <a:latin typeface="Cambria"/>
                <a:cs typeface="Cambria"/>
              </a:rPr>
              <a:t>, M. </a:t>
            </a:r>
            <a:r>
              <a:rPr lang="pl-PL" dirty="0" err="1">
                <a:solidFill>
                  <a:srgbClr val="77933C"/>
                </a:solidFill>
                <a:latin typeface="Cambria"/>
                <a:cs typeface="Cambria"/>
              </a:rPr>
              <a:t>P.</a:t>
            </a:r>
            <a:r>
              <a:rPr lang="pl-PL" dirty="0">
                <a:solidFill>
                  <a:srgbClr val="77933C"/>
                </a:solidFill>
                <a:latin typeface="Cambria"/>
                <a:cs typeface="Cambria"/>
              </a:rPr>
              <a:t> Acta Phys.Polon.B41:1917,2010, B42:99,2011 </a:t>
            </a:r>
          </a:p>
          <a:p>
            <a:r>
              <a:rPr lang="pl-PL" dirty="0">
                <a:solidFill>
                  <a:srgbClr val="77933C"/>
                </a:solidFill>
                <a:latin typeface="Cambria"/>
                <a:cs typeface="Cambria"/>
              </a:rPr>
              <a:t>M. </a:t>
            </a:r>
            <a:r>
              <a:rPr lang="pl-PL" dirty="0" err="1">
                <a:solidFill>
                  <a:srgbClr val="77933C"/>
                </a:solidFill>
                <a:latin typeface="Cambria"/>
                <a:cs typeface="Cambria"/>
              </a:rPr>
              <a:t>P.</a:t>
            </a:r>
            <a:r>
              <a:rPr lang="pl-PL" dirty="0">
                <a:solidFill>
                  <a:srgbClr val="77933C"/>
                </a:solidFill>
                <a:latin typeface="Cambria"/>
                <a:cs typeface="Cambria"/>
              </a:rPr>
              <a:t> Phys.Rev.Lett.106:142002,2011, </a:t>
            </a:r>
            <a:r>
              <a:rPr lang="fr-FR" dirty="0">
                <a:solidFill>
                  <a:srgbClr val="77933C"/>
                </a:solidFill>
                <a:latin typeface="Cambria"/>
                <a:cs typeface="Cambria"/>
              </a:rPr>
              <a:t>Acta Phys.Pol. B42 (2011) 1557-1566 </a:t>
            </a:r>
            <a:r>
              <a:rPr lang="pl-PL">
                <a:solidFill>
                  <a:srgbClr val="77933C"/>
                </a:solidFill>
                <a:latin typeface="Cambria"/>
                <a:cs typeface="Cambria"/>
              </a:rPr>
              <a:t>Phys.Rev. D87 (2013) 071502(R)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0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Determination of lambda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117" y="1199027"/>
            <a:ext cx="5280356" cy="9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42100"/>
            <a:ext cx="2692400" cy="914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0432"/>
            <a:ext cx="9144000" cy="435984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973" y="2738220"/>
            <a:ext cx="1079500" cy="381000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685185" y="2170777"/>
            <a:ext cx="3573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>
                <a:solidFill>
                  <a:schemeClr val="accent3">
                    <a:lumMod val="75000"/>
                  </a:schemeClr>
                </a:solidFill>
              </a:rPr>
              <a:t>ALICE 1307.1093 [nucl-ex], Eur.Phys.J C73 (2013) 2662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3109110" y="2738220"/>
            <a:ext cx="95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inelastic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Determination of lambda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117" y="1199027"/>
            <a:ext cx="5280356" cy="9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42100"/>
            <a:ext cx="2692400" cy="914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" y="2156500"/>
            <a:ext cx="4232548" cy="47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9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Determination of lambda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117" y="1199027"/>
            <a:ext cx="5280356" cy="9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42100"/>
            <a:ext cx="2692400" cy="914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" y="2156500"/>
            <a:ext cx="4232548" cy="471458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999" y="2177378"/>
            <a:ext cx="4131473" cy="46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3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Determination of lambda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117" y="1199027"/>
            <a:ext cx="5280356" cy="9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42100"/>
            <a:ext cx="2692400" cy="914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432" y="2147052"/>
            <a:ext cx="4169451" cy="472537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" y="2156500"/>
            <a:ext cx="4232548" cy="47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4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Determination of lambda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117" y="1199027"/>
            <a:ext cx="5280356" cy="9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42100"/>
            <a:ext cx="2692400" cy="914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" y="2156500"/>
            <a:ext cx="4232548" cy="471458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854" y="2142070"/>
            <a:ext cx="4159931" cy="47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Gluon Emission in the Dipole Picture</a:t>
            </a:r>
          </a:p>
        </p:txBody>
      </p:sp>
      <p:pic>
        <p:nvPicPr>
          <p:cNvPr id="3" name="Obraz 2" descr="two_dipol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36" y="1387737"/>
            <a:ext cx="6612311" cy="288659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053" y="5318742"/>
            <a:ext cx="2298700" cy="14224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1667640" y="4225004"/>
            <a:ext cx="53912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>
                <a:solidFill>
                  <a:srgbClr val="0000FF"/>
                </a:solidFill>
                <a:latin typeface="Cambria"/>
                <a:cs typeface="Cambria"/>
              </a:rPr>
              <a:t>large </a:t>
            </a:r>
            <a:r>
              <a:rPr lang="pl-PL" sz="2400" i="1">
                <a:solidFill>
                  <a:srgbClr val="0000FF"/>
                </a:solidFill>
                <a:latin typeface="Cambria"/>
                <a:cs typeface="Cambria"/>
              </a:rPr>
              <a:t>N</a:t>
            </a:r>
            <a:r>
              <a:rPr lang="pl-PL" sz="2400" baseline="-25000">
                <a:solidFill>
                  <a:srgbClr val="0000FF"/>
                </a:solidFill>
                <a:latin typeface="Cambria"/>
                <a:cs typeface="Cambria"/>
              </a:rPr>
              <a:t>c</a:t>
            </a:r>
          </a:p>
          <a:p>
            <a:pPr marL="342900" indent="-342900">
              <a:buFont typeface="Arial"/>
              <a:buChar char="•"/>
            </a:pPr>
            <a:r>
              <a:rPr lang="pl-PL" sz="2400">
                <a:solidFill>
                  <a:srgbClr val="0000FF"/>
                </a:solidFill>
                <a:latin typeface="Cambria"/>
                <a:cs typeface="Cambria"/>
              </a:rPr>
              <a:t>dipole emission kernel is very simple</a:t>
            </a:r>
          </a:p>
          <a:p>
            <a:pPr marL="342900" indent="-342900">
              <a:buFont typeface="Arial"/>
              <a:buChar char="•"/>
            </a:pPr>
            <a:r>
              <a:rPr lang="pl-PL" sz="2400">
                <a:solidFill>
                  <a:srgbClr val="0000FF"/>
                </a:solidFill>
                <a:latin typeface="Cambria"/>
                <a:cs typeface="Cambria"/>
              </a:rPr>
              <a:t>reproduces BFKL equation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6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Determination of lambda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117" y="1199027"/>
            <a:ext cx="5280356" cy="9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42100"/>
            <a:ext cx="2692400" cy="914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" y="2156500"/>
            <a:ext cx="4232548" cy="471458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157" y="2153295"/>
            <a:ext cx="4132797" cy="46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80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Power-like growth of multiplicity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8" y="1452698"/>
            <a:ext cx="5262951" cy="5075863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5638381" y="1605053"/>
            <a:ext cx="20619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solidFill>
                  <a:schemeClr val="accent3">
                    <a:lumMod val="50000"/>
                  </a:schemeClr>
                </a:solidFill>
              </a:rPr>
              <a:t>plot: P. Braun-Munzinger,</a:t>
            </a:r>
          </a:p>
          <a:p>
            <a:r>
              <a:rPr lang="pl-PL" sz="1400">
                <a:solidFill>
                  <a:schemeClr val="accent3">
                    <a:lumMod val="50000"/>
                  </a:schemeClr>
                </a:solidFill>
              </a:rPr>
              <a:t>54 Cracow School of</a:t>
            </a:r>
          </a:p>
          <a:p>
            <a:r>
              <a:rPr lang="pl-PL" sz="1400">
                <a:solidFill>
                  <a:schemeClr val="accent3">
                    <a:lumMod val="50000"/>
                  </a:schemeClr>
                </a:solidFill>
              </a:rPr>
              <a:t>Theoretical Physics</a:t>
            </a:r>
          </a:p>
          <a:p>
            <a:r>
              <a:rPr lang="pl-PL" sz="1400">
                <a:solidFill>
                  <a:schemeClr val="accent3">
                    <a:lumMod val="50000"/>
                  </a:schemeClr>
                </a:solidFill>
              </a:rPr>
              <a:t>(from ALICE-PUB-44337)</a:t>
            </a:r>
          </a:p>
        </p:txBody>
      </p:sp>
      <p:sp>
        <p:nvSpPr>
          <p:cNvPr id="7" name="Prostokąt 6"/>
          <p:cNvSpPr/>
          <p:nvPr/>
        </p:nvSpPr>
        <p:spPr>
          <a:xfrm>
            <a:off x="3221720" y="1180900"/>
            <a:ext cx="5121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1200">
                <a:solidFill>
                  <a:srgbClr val="4F81BD"/>
                </a:solidFill>
              </a:rPr>
              <a:t>http://th-www.if.uj.edu.pl/school/2014/talks/braun-munzinger_1.pdf</a:t>
            </a:r>
            <a:endParaRPr lang="pl-PL" sz="1200">
              <a:solidFill>
                <a:srgbClr val="4F81BD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465" y="2645140"/>
            <a:ext cx="3474703" cy="1669117"/>
          </a:xfrm>
          <a:prstGeom prst="rect">
            <a:avLst/>
          </a:prstGeom>
        </p:spPr>
      </p:pic>
      <p:sp>
        <p:nvSpPr>
          <p:cNvPr id="11" name="PoleTekstowe 10"/>
          <p:cNvSpPr txBox="1"/>
          <p:nvPr/>
        </p:nvSpPr>
        <p:spPr>
          <a:xfrm>
            <a:off x="6150994" y="4619732"/>
            <a:ext cx="196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4F81BD"/>
                </a:solidFill>
              </a:rPr>
              <a:t>transverse area is </a:t>
            </a:r>
          </a:p>
          <a:p>
            <a:r>
              <a:rPr lang="pl-PL">
                <a:solidFill>
                  <a:srgbClr val="4F81BD"/>
                </a:solidFill>
              </a:rPr>
              <a:t>energy indpendent</a:t>
            </a:r>
            <a:endParaRPr lang="pl-PL">
              <a:solidFill>
                <a:srgbClr val="3366FF"/>
              </a:solidFill>
            </a:endParaRPr>
          </a:p>
        </p:txBody>
      </p:sp>
      <p:sp>
        <p:nvSpPr>
          <p:cNvPr id="12" name="Strzałka w górę 11"/>
          <p:cNvSpPr/>
          <p:nvPr/>
        </p:nvSpPr>
        <p:spPr>
          <a:xfrm>
            <a:off x="6873177" y="4084292"/>
            <a:ext cx="273931" cy="49808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787" y="5624576"/>
            <a:ext cx="2540000" cy="393700"/>
          </a:xfrm>
          <a:prstGeom prst="rect">
            <a:avLst/>
          </a:prstGeom>
        </p:spPr>
      </p:pic>
      <p:sp>
        <p:nvSpPr>
          <p:cNvPr id="13" name="Dowolny kształt 12"/>
          <p:cNvSpPr/>
          <p:nvPr/>
        </p:nvSpPr>
        <p:spPr>
          <a:xfrm>
            <a:off x="5888595" y="3707200"/>
            <a:ext cx="2937883" cy="2616848"/>
          </a:xfrm>
          <a:custGeom>
            <a:avLst/>
            <a:gdLst>
              <a:gd name="connsiteX0" fmla="*/ 2899395 w 2937883"/>
              <a:gd name="connsiteY0" fmla="*/ 1898497 h 2616848"/>
              <a:gd name="connsiteX1" fmla="*/ 2899395 w 2937883"/>
              <a:gd name="connsiteY1" fmla="*/ 1898497 h 2616848"/>
              <a:gd name="connsiteX2" fmla="*/ 2719787 w 2937883"/>
              <a:gd name="connsiteY2" fmla="*/ 1783048 h 2616848"/>
              <a:gd name="connsiteX3" fmla="*/ 2668470 w 2937883"/>
              <a:gd name="connsiteY3" fmla="*/ 1770221 h 2616848"/>
              <a:gd name="connsiteX4" fmla="*/ 2604324 w 2937883"/>
              <a:gd name="connsiteY4" fmla="*/ 1744565 h 2616848"/>
              <a:gd name="connsiteX5" fmla="*/ 2553007 w 2937883"/>
              <a:gd name="connsiteY5" fmla="*/ 1731738 h 2616848"/>
              <a:gd name="connsiteX6" fmla="*/ 2476032 w 2937883"/>
              <a:gd name="connsiteY6" fmla="*/ 1706082 h 2616848"/>
              <a:gd name="connsiteX7" fmla="*/ 2322082 w 2937883"/>
              <a:gd name="connsiteY7" fmla="*/ 1680427 h 2616848"/>
              <a:gd name="connsiteX8" fmla="*/ 1757598 w 2937883"/>
              <a:gd name="connsiteY8" fmla="*/ 1667599 h 2616848"/>
              <a:gd name="connsiteX9" fmla="*/ 1026334 w 2937883"/>
              <a:gd name="connsiteY9" fmla="*/ 1641944 h 2616848"/>
              <a:gd name="connsiteX10" fmla="*/ 436192 w 2937883"/>
              <a:gd name="connsiteY10" fmla="*/ 1654771 h 2616848"/>
              <a:gd name="connsiteX11" fmla="*/ 346388 w 2937883"/>
              <a:gd name="connsiteY11" fmla="*/ 1680427 h 2616848"/>
              <a:gd name="connsiteX12" fmla="*/ 269413 w 2937883"/>
              <a:gd name="connsiteY12" fmla="*/ 1693255 h 2616848"/>
              <a:gd name="connsiteX13" fmla="*/ 218096 w 2937883"/>
              <a:gd name="connsiteY13" fmla="*/ 1718910 h 2616848"/>
              <a:gd name="connsiteX14" fmla="*/ 141121 w 2937883"/>
              <a:gd name="connsiteY14" fmla="*/ 1744565 h 2616848"/>
              <a:gd name="connsiteX15" fmla="*/ 115463 w 2937883"/>
              <a:gd name="connsiteY15" fmla="*/ 1770221 h 2616848"/>
              <a:gd name="connsiteX16" fmla="*/ 102633 w 2937883"/>
              <a:gd name="connsiteY16" fmla="*/ 1808704 h 2616848"/>
              <a:gd name="connsiteX17" fmla="*/ 64146 w 2937883"/>
              <a:gd name="connsiteY17" fmla="*/ 1821531 h 2616848"/>
              <a:gd name="connsiteX18" fmla="*/ 38487 w 2937883"/>
              <a:gd name="connsiteY18" fmla="*/ 1860014 h 2616848"/>
              <a:gd name="connsiteX19" fmla="*/ 25658 w 2937883"/>
              <a:gd name="connsiteY19" fmla="*/ 1898497 h 2616848"/>
              <a:gd name="connsiteX20" fmla="*/ 0 w 2937883"/>
              <a:gd name="connsiteY20" fmla="*/ 1988291 h 2616848"/>
              <a:gd name="connsiteX21" fmla="*/ 25658 w 2937883"/>
              <a:gd name="connsiteY21" fmla="*/ 2232017 h 2616848"/>
              <a:gd name="connsiteX22" fmla="*/ 89804 w 2937883"/>
              <a:gd name="connsiteY22" fmla="*/ 2334639 h 2616848"/>
              <a:gd name="connsiteX23" fmla="*/ 230925 w 2937883"/>
              <a:gd name="connsiteY23" fmla="*/ 2411605 h 2616848"/>
              <a:gd name="connsiteX24" fmla="*/ 269413 w 2937883"/>
              <a:gd name="connsiteY24" fmla="*/ 2424432 h 2616848"/>
              <a:gd name="connsiteX25" fmla="*/ 372046 w 2937883"/>
              <a:gd name="connsiteY25" fmla="*/ 2462916 h 2616848"/>
              <a:gd name="connsiteX26" fmla="*/ 500338 w 2937883"/>
              <a:gd name="connsiteY26" fmla="*/ 2488571 h 2616848"/>
              <a:gd name="connsiteX27" fmla="*/ 641459 w 2937883"/>
              <a:gd name="connsiteY27" fmla="*/ 2501399 h 2616848"/>
              <a:gd name="connsiteX28" fmla="*/ 769751 w 2937883"/>
              <a:gd name="connsiteY28" fmla="*/ 2539882 h 2616848"/>
              <a:gd name="connsiteX29" fmla="*/ 923701 w 2937883"/>
              <a:gd name="connsiteY29" fmla="*/ 2565537 h 2616848"/>
              <a:gd name="connsiteX30" fmla="*/ 1064822 w 2937883"/>
              <a:gd name="connsiteY30" fmla="*/ 2591192 h 2616848"/>
              <a:gd name="connsiteX31" fmla="*/ 1449698 w 2937883"/>
              <a:gd name="connsiteY31" fmla="*/ 2616848 h 2616848"/>
              <a:gd name="connsiteX32" fmla="*/ 2116815 w 2937883"/>
              <a:gd name="connsiteY32" fmla="*/ 2591192 h 2616848"/>
              <a:gd name="connsiteX33" fmla="*/ 2219448 w 2937883"/>
              <a:gd name="connsiteY33" fmla="*/ 2565537 h 2616848"/>
              <a:gd name="connsiteX34" fmla="*/ 2322082 w 2937883"/>
              <a:gd name="connsiteY34" fmla="*/ 2539882 h 2616848"/>
              <a:gd name="connsiteX35" fmla="*/ 2360570 w 2937883"/>
              <a:gd name="connsiteY35" fmla="*/ 2527054 h 2616848"/>
              <a:gd name="connsiteX36" fmla="*/ 2424715 w 2937883"/>
              <a:gd name="connsiteY36" fmla="*/ 2475743 h 2616848"/>
              <a:gd name="connsiteX37" fmla="*/ 2463203 w 2937883"/>
              <a:gd name="connsiteY37" fmla="*/ 2462916 h 2616848"/>
              <a:gd name="connsiteX38" fmla="*/ 2540178 w 2937883"/>
              <a:gd name="connsiteY38" fmla="*/ 2424432 h 2616848"/>
              <a:gd name="connsiteX39" fmla="*/ 2629982 w 2937883"/>
              <a:gd name="connsiteY39" fmla="*/ 2360294 h 2616848"/>
              <a:gd name="connsiteX40" fmla="*/ 2668470 w 2937883"/>
              <a:gd name="connsiteY40" fmla="*/ 2347466 h 2616848"/>
              <a:gd name="connsiteX41" fmla="*/ 2706957 w 2937883"/>
              <a:gd name="connsiteY41" fmla="*/ 2321811 h 2616848"/>
              <a:gd name="connsiteX42" fmla="*/ 2758274 w 2937883"/>
              <a:gd name="connsiteY42" fmla="*/ 2270500 h 2616848"/>
              <a:gd name="connsiteX43" fmla="*/ 2796762 w 2937883"/>
              <a:gd name="connsiteY43" fmla="*/ 2257673 h 2616848"/>
              <a:gd name="connsiteX44" fmla="*/ 2860908 w 2937883"/>
              <a:gd name="connsiteY44" fmla="*/ 2193534 h 2616848"/>
              <a:gd name="connsiteX45" fmla="*/ 2899395 w 2937883"/>
              <a:gd name="connsiteY45" fmla="*/ 2065257 h 2616848"/>
              <a:gd name="connsiteX46" fmla="*/ 2912224 w 2937883"/>
              <a:gd name="connsiteY46" fmla="*/ 2026774 h 2616848"/>
              <a:gd name="connsiteX47" fmla="*/ 2937883 w 2937883"/>
              <a:gd name="connsiteY47" fmla="*/ 1988291 h 2616848"/>
              <a:gd name="connsiteX48" fmla="*/ 2912224 w 2937883"/>
              <a:gd name="connsiteY48" fmla="*/ 1641944 h 2616848"/>
              <a:gd name="connsiteX49" fmla="*/ 2886566 w 2937883"/>
              <a:gd name="connsiteY49" fmla="*/ 1180147 h 2616848"/>
              <a:gd name="connsiteX50" fmla="*/ 2860908 w 2937883"/>
              <a:gd name="connsiteY50" fmla="*/ 295037 h 2616848"/>
              <a:gd name="connsiteX51" fmla="*/ 2873737 w 2937883"/>
              <a:gd name="connsiteY51" fmla="*/ 38483 h 2616848"/>
              <a:gd name="connsiteX52" fmla="*/ 2860908 w 2937883"/>
              <a:gd name="connsiteY52" fmla="*/ 0 h 2616848"/>
              <a:gd name="connsiteX53" fmla="*/ 2860908 w 2937883"/>
              <a:gd name="connsiteY53" fmla="*/ 0 h 2616848"/>
              <a:gd name="connsiteX54" fmla="*/ 2860908 w 2937883"/>
              <a:gd name="connsiteY54" fmla="*/ 0 h 261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37883" h="2616848">
                <a:moveTo>
                  <a:pt x="2899395" y="1898497"/>
                </a:moveTo>
                <a:lnTo>
                  <a:pt x="2899395" y="1898497"/>
                </a:lnTo>
                <a:cubicBezTo>
                  <a:pt x="2858336" y="1869759"/>
                  <a:pt x="2780091" y="1805659"/>
                  <a:pt x="2719787" y="1783048"/>
                </a:cubicBezTo>
                <a:cubicBezTo>
                  <a:pt x="2703277" y="1776858"/>
                  <a:pt x="2685197" y="1775796"/>
                  <a:pt x="2668470" y="1770221"/>
                </a:cubicBezTo>
                <a:cubicBezTo>
                  <a:pt x="2646623" y="1762939"/>
                  <a:pt x="2626171" y="1751847"/>
                  <a:pt x="2604324" y="1744565"/>
                </a:cubicBezTo>
                <a:cubicBezTo>
                  <a:pt x="2587597" y="1738990"/>
                  <a:pt x="2569895" y="1736804"/>
                  <a:pt x="2553007" y="1731738"/>
                </a:cubicBezTo>
                <a:cubicBezTo>
                  <a:pt x="2527101" y="1723967"/>
                  <a:pt x="2502553" y="1711385"/>
                  <a:pt x="2476032" y="1706082"/>
                </a:cubicBezTo>
                <a:cubicBezTo>
                  <a:pt x="2434017" y="1697680"/>
                  <a:pt x="2361663" y="1681979"/>
                  <a:pt x="2322082" y="1680427"/>
                </a:cubicBezTo>
                <a:cubicBezTo>
                  <a:pt x="2134017" y="1673053"/>
                  <a:pt x="1945759" y="1671875"/>
                  <a:pt x="1757598" y="1667599"/>
                </a:cubicBezTo>
                <a:cubicBezTo>
                  <a:pt x="1522214" y="1656391"/>
                  <a:pt x="1256244" y="1641944"/>
                  <a:pt x="1026334" y="1641944"/>
                </a:cubicBezTo>
                <a:cubicBezTo>
                  <a:pt x="829574" y="1641944"/>
                  <a:pt x="632906" y="1650495"/>
                  <a:pt x="436192" y="1654771"/>
                </a:cubicBezTo>
                <a:cubicBezTo>
                  <a:pt x="406257" y="1663323"/>
                  <a:pt x="376723" y="1673427"/>
                  <a:pt x="346388" y="1680427"/>
                </a:cubicBezTo>
                <a:cubicBezTo>
                  <a:pt x="321042" y="1686276"/>
                  <a:pt x="294328" y="1685781"/>
                  <a:pt x="269413" y="1693255"/>
                </a:cubicBezTo>
                <a:cubicBezTo>
                  <a:pt x="251095" y="1698750"/>
                  <a:pt x="235853" y="1711808"/>
                  <a:pt x="218096" y="1718910"/>
                </a:cubicBezTo>
                <a:cubicBezTo>
                  <a:pt x="192984" y="1728953"/>
                  <a:pt x="141121" y="1744565"/>
                  <a:pt x="141121" y="1744565"/>
                </a:cubicBezTo>
                <a:cubicBezTo>
                  <a:pt x="132568" y="1753117"/>
                  <a:pt x="121686" y="1759850"/>
                  <a:pt x="115463" y="1770221"/>
                </a:cubicBezTo>
                <a:cubicBezTo>
                  <a:pt x="108505" y="1781815"/>
                  <a:pt x="112195" y="1799143"/>
                  <a:pt x="102633" y="1808704"/>
                </a:cubicBezTo>
                <a:cubicBezTo>
                  <a:pt x="93070" y="1818265"/>
                  <a:pt x="76975" y="1817255"/>
                  <a:pt x="64146" y="1821531"/>
                </a:cubicBezTo>
                <a:cubicBezTo>
                  <a:pt x="55593" y="1834359"/>
                  <a:pt x="45383" y="1846224"/>
                  <a:pt x="38487" y="1860014"/>
                </a:cubicBezTo>
                <a:cubicBezTo>
                  <a:pt x="32439" y="1872108"/>
                  <a:pt x="29544" y="1885546"/>
                  <a:pt x="25658" y="1898497"/>
                </a:cubicBezTo>
                <a:cubicBezTo>
                  <a:pt x="16712" y="1928313"/>
                  <a:pt x="8553" y="1958360"/>
                  <a:pt x="0" y="1988291"/>
                </a:cubicBezTo>
                <a:cubicBezTo>
                  <a:pt x="8553" y="2069533"/>
                  <a:pt x="11659" y="2151534"/>
                  <a:pt x="25658" y="2232017"/>
                </a:cubicBezTo>
                <a:cubicBezTo>
                  <a:pt x="29623" y="2254810"/>
                  <a:pt x="74789" y="2321294"/>
                  <a:pt x="89804" y="2334639"/>
                </a:cubicBezTo>
                <a:cubicBezTo>
                  <a:pt x="138320" y="2377759"/>
                  <a:pt x="173712" y="2390153"/>
                  <a:pt x="230925" y="2411605"/>
                </a:cubicBezTo>
                <a:cubicBezTo>
                  <a:pt x="243587" y="2416353"/>
                  <a:pt x="256751" y="2419684"/>
                  <a:pt x="269413" y="2424432"/>
                </a:cubicBezTo>
                <a:cubicBezTo>
                  <a:pt x="312785" y="2440694"/>
                  <a:pt x="331284" y="2451271"/>
                  <a:pt x="372046" y="2462916"/>
                </a:cubicBezTo>
                <a:cubicBezTo>
                  <a:pt x="413668" y="2474806"/>
                  <a:pt x="457504" y="2483532"/>
                  <a:pt x="500338" y="2488571"/>
                </a:cubicBezTo>
                <a:cubicBezTo>
                  <a:pt x="547249" y="2494089"/>
                  <a:pt x="594419" y="2497123"/>
                  <a:pt x="641459" y="2501399"/>
                </a:cubicBezTo>
                <a:cubicBezTo>
                  <a:pt x="808095" y="2534720"/>
                  <a:pt x="600967" y="2489253"/>
                  <a:pt x="769751" y="2539882"/>
                </a:cubicBezTo>
                <a:cubicBezTo>
                  <a:pt x="803851" y="2550111"/>
                  <a:pt x="895096" y="2561451"/>
                  <a:pt x="923701" y="2565537"/>
                </a:cubicBezTo>
                <a:cubicBezTo>
                  <a:pt x="996795" y="2589899"/>
                  <a:pt x="943932" y="2575075"/>
                  <a:pt x="1064822" y="2591192"/>
                </a:cubicBezTo>
                <a:cubicBezTo>
                  <a:pt x="1271947" y="2618805"/>
                  <a:pt x="1059756" y="2599896"/>
                  <a:pt x="1449698" y="2616848"/>
                </a:cubicBezTo>
                <a:lnTo>
                  <a:pt x="2116815" y="2591192"/>
                </a:lnTo>
                <a:cubicBezTo>
                  <a:pt x="2168676" y="2588463"/>
                  <a:pt x="2176117" y="2577353"/>
                  <a:pt x="2219448" y="2565537"/>
                </a:cubicBezTo>
                <a:cubicBezTo>
                  <a:pt x="2253470" y="2556259"/>
                  <a:pt x="2288627" y="2551032"/>
                  <a:pt x="2322082" y="2539882"/>
                </a:cubicBezTo>
                <a:cubicBezTo>
                  <a:pt x="2334911" y="2535606"/>
                  <a:pt x="2348474" y="2533101"/>
                  <a:pt x="2360570" y="2527054"/>
                </a:cubicBezTo>
                <a:cubicBezTo>
                  <a:pt x="2514647" y="2450025"/>
                  <a:pt x="2305373" y="2547340"/>
                  <a:pt x="2424715" y="2475743"/>
                </a:cubicBezTo>
                <a:cubicBezTo>
                  <a:pt x="2436311" y="2468786"/>
                  <a:pt x="2450374" y="2467192"/>
                  <a:pt x="2463203" y="2462916"/>
                </a:cubicBezTo>
                <a:cubicBezTo>
                  <a:pt x="2573495" y="2389396"/>
                  <a:pt x="2433956" y="2477537"/>
                  <a:pt x="2540178" y="2424432"/>
                </a:cubicBezTo>
                <a:cubicBezTo>
                  <a:pt x="2579908" y="2404569"/>
                  <a:pt x="2589279" y="2383550"/>
                  <a:pt x="2629982" y="2360294"/>
                </a:cubicBezTo>
                <a:cubicBezTo>
                  <a:pt x="2641724" y="2353585"/>
                  <a:pt x="2656374" y="2353513"/>
                  <a:pt x="2668470" y="2347466"/>
                </a:cubicBezTo>
                <a:cubicBezTo>
                  <a:pt x="2682261" y="2340572"/>
                  <a:pt x="2695250" y="2331844"/>
                  <a:pt x="2706957" y="2321811"/>
                </a:cubicBezTo>
                <a:cubicBezTo>
                  <a:pt x="2725324" y="2306070"/>
                  <a:pt x="2735325" y="2278148"/>
                  <a:pt x="2758274" y="2270500"/>
                </a:cubicBezTo>
                <a:lnTo>
                  <a:pt x="2796762" y="2257673"/>
                </a:lnTo>
                <a:cubicBezTo>
                  <a:pt x="2818144" y="2236293"/>
                  <a:pt x="2853574" y="2222868"/>
                  <a:pt x="2860908" y="2193534"/>
                </a:cubicBezTo>
                <a:cubicBezTo>
                  <a:pt x="2880297" y="2115987"/>
                  <a:pt x="2868161" y="2158948"/>
                  <a:pt x="2899395" y="2065257"/>
                </a:cubicBezTo>
                <a:cubicBezTo>
                  <a:pt x="2903671" y="2052429"/>
                  <a:pt x="2904723" y="2038024"/>
                  <a:pt x="2912224" y="2026774"/>
                </a:cubicBezTo>
                <a:lnTo>
                  <a:pt x="2937883" y="1988291"/>
                </a:lnTo>
                <a:cubicBezTo>
                  <a:pt x="2929330" y="1872842"/>
                  <a:pt x="2918893" y="1757517"/>
                  <a:pt x="2912224" y="1641944"/>
                </a:cubicBezTo>
                <a:cubicBezTo>
                  <a:pt x="2879690" y="1078087"/>
                  <a:pt x="2916948" y="1514311"/>
                  <a:pt x="2886566" y="1180147"/>
                </a:cubicBezTo>
                <a:cubicBezTo>
                  <a:pt x="2883089" y="1068903"/>
                  <a:pt x="2860908" y="377668"/>
                  <a:pt x="2860908" y="295037"/>
                </a:cubicBezTo>
                <a:cubicBezTo>
                  <a:pt x="2860908" y="209412"/>
                  <a:pt x="2873737" y="38483"/>
                  <a:pt x="2873737" y="38483"/>
                </a:cubicBezTo>
                <a:lnTo>
                  <a:pt x="2860908" y="0"/>
                </a:lnTo>
                <a:lnTo>
                  <a:pt x="2860908" y="0"/>
                </a:lnTo>
                <a:lnTo>
                  <a:pt x="2860908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/>
          <p:cNvCxnSpPr/>
          <p:nvPr/>
        </p:nvCxnSpPr>
        <p:spPr>
          <a:xfrm flipH="1" flipV="1">
            <a:off x="5041869" y="4582376"/>
            <a:ext cx="846726" cy="7924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9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0.1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953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dirty="0" err="1" smtClean="0"/>
              <a:t>What</a:t>
            </a:r>
            <a:r>
              <a:rPr lang="pl-PL" dirty="0" smtClean="0"/>
              <a:t> </a:t>
            </a:r>
            <a:r>
              <a:rPr lang="pl-PL" dirty="0" err="1" smtClean="0"/>
              <a:t>should</a:t>
            </a:r>
            <a:r>
              <a:rPr lang="pl-PL" dirty="0" smtClean="0"/>
              <a:t> </a:t>
            </a:r>
            <a:r>
              <a:rPr lang="pl-PL" dirty="0" err="1" smtClean="0"/>
              <a:t>scale</a:t>
            </a:r>
            <a:r>
              <a:rPr lang="pl-PL" dirty="0" smtClean="0"/>
              <a:t> in </a:t>
            </a:r>
            <a:r>
              <a:rPr lang="pl-PL" dirty="0" err="1" smtClean="0"/>
              <a:t>pp</a:t>
            </a:r>
            <a:r>
              <a:rPr lang="pl-PL" dirty="0" smtClean="0"/>
              <a:t>?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4" y="2083193"/>
            <a:ext cx="4449113" cy="461607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801" y="2207836"/>
            <a:ext cx="4565942" cy="45058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578" y="6359280"/>
            <a:ext cx="1739031" cy="412140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837018" y="1746068"/>
            <a:ext cx="773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>
                <a:solidFill>
                  <a:srgbClr val="FF0000"/>
                </a:solidFill>
              </a:rPr>
              <a:t>m</a:t>
            </a:r>
            <a:r>
              <a:rPr lang="pl-PL" sz="2400" dirty="0" err="1" smtClean="0">
                <a:solidFill>
                  <a:srgbClr val="FF0000"/>
                </a:solidFill>
              </a:rPr>
              <a:t>ultiplicity</a:t>
            </a:r>
            <a:r>
              <a:rPr lang="pl-PL" sz="2400" dirty="0" smtClean="0">
                <a:solidFill>
                  <a:srgbClr val="FF0000"/>
                </a:solidFill>
              </a:rPr>
              <a:t>                                                                 cross-</a:t>
            </a:r>
            <a:r>
              <a:rPr lang="pl-PL" sz="2400" dirty="0" err="1" smtClean="0">
                <a:solidFill>
                  <a:srgbClr val="FF0000"/>
                </a:solidFill>
              </a:rPr>
              <a:t>section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71" y="1295649"/>
            <a:ext cx="3979414" cy="871524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3496335" y="2036608"/>
            <a:ext cx="74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MB</a:t>
            </a:r>
            <a:endParaRPr lang="pl-PL" sz="2400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Łącznik prosty ze strzałką 9"/>
          <p:cNvCxnSpPr/>
          <p:nvPr/>
        </p:nvCxnSpPr>
        <p:spPr>
          <a:xfrm flipV="1">
            <a:off x="3717980" y="1865380"/>
            <a:ext cx="0" cy="332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39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50000"/>
                  </a:schemeClr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50000"/>
                  </a:schemeClr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  <a:cs typeface="Times New Roman"/>
              </a:rPr>
              <a:t> with DIS</a:t>
            </a:r>
          </a:p>
        </p:txBody>
      </p:sp>
    </p:spTree>
    <p:extLst>
      <p:ext uri="{BB962C8B-B14F-4D97-AF65-F5344CB8AC3E}">
        <p14:creationId xmlns:p14="http://schemas.microsoft.com/office/powerpoint/2010/main" val="113332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6370" y="2465477"/>
            <a:ext cx="7671278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ontinue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with 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multiplicity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scaling</a:t>
            </a:r>
            <a:r>
              <a:rPr lang="is-I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585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61829" y="2491085"/>
            <a:ext cx="662036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Violation</a:t>
            </a: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</a:t>
            </a:r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Geometrical</a:t>
            </a: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Scaling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85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Violation of GS for </a:t>
            </a:r>
            <a:r>
              <a:rPr lang="pl-PL" i="1"/>
              <a:t>y </a:t>
            </a:r>
            <a:r>
              <a:rPr lang="pl-PL"/>
              <a:t>≠ 0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48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204864"/>
            <a:ext cx="2880320" cy="1296144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1115616" y="4653136"/>
            <a:ext cx="5635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>
                <a:solidFill>
                  <a:srgbClr val="000090"/>
                </a:solidFill>
                <a:latin typeface="Times New Roman"/>
                <a:cs typeface="Times New Roman"/>
              </a:rPr>
              <a:t>x</a:t>
            </a:r>
            <a:r>
              <a:rPr lang="pl-PL" sz="2400" baseline="-25000">
                <a:solidFill>
                  <a:srgbClr val="000090"/>
                </a:solidFill>
                <a:latin typeface="Times New Roman"/>
                <a:cs typeface="Times New Roman"/>
              </a:rPr>
              <a:t>1 </a:t>
            </a:r>
            <a:r>
              <a:rPr lang="pl-PL" sz="2400">
                <a:solidFill>
                  <a:srgbClr val="000090"/>
                </a:solidFill>
                <a:latin typeface="Times New Roman"/>
                <a:cs typeface="Times New Roman"/>
              </a:rPr>
              <a:t>can be large, so that gluons in 1 are dilute</a:t>
            </a:r>
          </a:p>
          <a:p>
            <a:r>
              <a:rPr lang="pl-PL" sz="2400" i="1">
                <a:solidFill>
                  <a:srgbClr val="000090"/>
                </a:solidFill>
                <a:latin typeface="Times New Roman"/>
                <a:cs typeface="Times New Roman"/>
              </a:rPr>
              <a:t>x</a:t>
            </a:r>
            <a:r>
              <a:rPr lang="pl-PL" sz="2400" baseline="-25000">
                <a:solidFill>
                  <a:srgbClr val="000090"/>
                </a:solidFill>
                <a:latin typeface="Times New Roman"/>
                <a:cs typeface="Times New Roman"/>
              </a:rPr>
              <a:t>2</a:t>
            </a:r>
            <a:r>
              <a:rPr lang="pl-PL" sz="2400">
                <a:solidFill>
                  <a:srgbClr val="000090"/>
                </a:solidFill>
                <a:latin typeface="Times New Roman"/>
                <a:cs typeface="Times New Roman"/>
              </a:rPr>
              <a:t> is then small in the dense region</a:t>
            </a:r>
            <a:endParaRPr lang="pl-PL" sz="2400" i="1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39552" y="12687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77933C"/>
                </a:solidFill>
                <a:latin typeface="Cambria"/>
                <a:cs typeface="Cambria"/>
              </a:rPr>
              <a:t>M. </a:t>
            </a:r>
            <a:r>
              <a:rPr lang="pl-PL" dirty="0" err="1">
                <a:solidFill>
                  <a:srgbClr val="77933C"/>
                </a:solidFill>
                <a:latin typeface="Cambria"/>
                <a:cs typeface="Cambria"/>
              </a:rPr>
              <a:t>P.</a:t>
            </a:r>
            <a:r>
              <a:rPr lang="pl-PL" dirty="0">
                <a:solidFill>
                  <a:srgbClr val="77933C"/>
                </a:solidFill>
                <a:latin typeface="Cambria"/>
                <a:cs typeface="Cambria"/>
              </a:rPr>
              <a:t> </a:t>
            </a:r>
            <a:r>
              <a:rPr lang="pl-PL">
                <a:solidFill>
                  <a:srgbClr val="77933C"/>
                </a:solidFill>
                <a:latin typeface="Cambria"/>
                <a:cs typeface="Cambria"/>
              </a:rPr>
              <a:t>Phys.Rev. D87 (2013) 071502(R)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6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780928"/>
            <a:ext cx="6261100" cy="1016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Kinematical range of GS in pp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0" y="1400448"/>
            <a:ext cx="2387600" cy="660400"/>
          </a:xfrm>
          <a:prstGeom prst="rect">
            <a:avLst/>
          </a:prstGeom>
        </p:spPr>
      </p:pic>
      <p:sp>
        <p:nvSpPr>
          <p:cNvPr id="5" name="Strzałka w dół 4"/>
          <p:cNvSpPr/>
          <p:nvPr/>
        </p:nvSpPr>
        <p:spPr>
          <a:xfrm>
            <a:off x="4067944" y="2132856"/>
            <a:ext cx="720080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169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BK Equation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583"/>
            <a:ext cx="9144000" cy="1531088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579320" y="3064960"/>
            <a:ext cx="409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CA1A0F"/>
                </a:solidFill>
                <a:latin typeface="Cambria"/>
                <a:cs typeface="Cambria"/>
              </a:rPr>
              <a:t>rewrite in terms of a Fourier transform: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256" y="2851646"/>
            <a:ext cx="4000500" cy="81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168" y="3878837"/>
            <a:ext cx="6438900" cy="736600"/>
          </a:xfrm>
          <a:prstGeom prst="rect">
            <a:avLst/>
          </a:prstGeom>
        </p:spPr>
      </p:pic>
      <p:sp>
        <p:nvSpPr>
          <p:cNvPr id="13" name="Ramka 12"/>
          <p:cNvSpPr/>
          <p:nvPr/>
        </p:nvSpPr>
        <p:spPr>
          <a:xfrm>
            <a:off x="1492744" y="3701079"/>
            <a:ext cx="6665109" cy="106120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610619" y="4982086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CA1A0F"/>
                </a:solidFill>
                <a:latin typeface="Cambria"/>
                <a:cs typeface="Cambria"/>
              </a:rPr>
              <a:t>here</a:t>
            </a:r>
            <a:r>
              <a:rPr lang="pl-PL" dirty="0">
                <a:solidFill>
                  <a:srgbClr val="CA1A0F"/>
                </a:solidFill>
                <a:latin typeface="Cambria"/>
                <a:cs typeface="Cambria"/>
              </a:rPr>
              <a:t> </a:t>
            </a:r>
            <a:r>
              <a:rPr lang="pl-PL" dirty="0" err="1">
                <a:solidFill>
                  <a:srgbClr val="CA1A0F"/>
                </a:solidFill>
                <a:latin typeface="Cambria"/>
                <a:cs typeface="Cambria"/>
              </a:rPr>
              <a:t>χ</a:t>
            </a:r>
            <a:r>
              <a:rPr lang="pl-PL" dirty="0">
                <a:solidFill>
                  <a:srgbClr val="CA1A0F"/>
                </a:solidFill>
                <a:latin typeface="Cambria"/>
                <a:cs typeface="Cambria"/>
              </a:rPr>
              <a:t> </a:t>
            </a:r>
            <a:r>
              <a:rPr lang="pl-PL" dirty="0" err="1">
                <a:solidFill>
                  <a:srgbClr val="CA1A0F"/>
                </a:solidFill>
                <a:latin typeface="Cambria"/>
                <a:cs typeface="Cambria"/>
              </a:rPr>
              <a:t>is</a:t>
            </a:r>
            <a:r>
              <a:rPr lang="pl-PL" dirty="0">
                <a:solidFill>
                  <a:srgbClr val="CA1A0F"/>
                </a:solidFill>
                <a:latin typeface="Cambria"/>
                <a:cs typeface="Cambria"/>
              </a:rPr>
              <a:t> a BFKL </a:t>
            </a:r>
            <a:r>
              <a:rPr lang="pl-PL" dirty="0" err="1">
                <a:solidFill>
                  <a:srgbClr val="CA1A0F"/>
                </a:solidFill>
                <a:latin typeface="Cambria"/>
                <a:cs typeface="Cambria"/>
              </a:rPr>
              <a:t>characteristic</a:t>
            </a:r>
            <a:r>
              <a:rPr lang="pl-PL" dirty="0">
                <a:solidFill>
                  <a:srgbClr val="CA1A0F"/>
                </a:solidFill>
                <a:latin typeface="Cambria"/>
                <a:cs typeface="Cambria"/>
              </a:rPr>
              <a:t> </a:t>
            </a:r>
            <a:r>
              <a:rPr lang="pl-PL" dirty="0" err="1" smtClean="0">
                <a:solidFill>
                  <a:srgbClr val="CA1A0F"/>
                </a:solidFill>
                <a:latin typeface="Cambria"/>
                <a:cs typeface="Cambria"/>
              </a:rPr>
              <a:t>function</a:t>
            </a:r>
            <a:endParaRPr lang="pl-PL" dirty="0">
              <a:solidFill>
                <a:srgbClr val="CA1A0F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800" y="5484834"/>
            <a:ext cx="3695700" cy="406400"/>
          </a:xfrm>
          <a:prstGeom prst="rect">
            <a:avLst/>
          </a:prstGeom>
        </p:spPr>
      </p:pic>
      <p:sp>
        <p:nvSpPr>
          <p:cNvPr id="16" name="PoleTekstowe 15"/>
          <p:cNvSpPr txBox="1"/>
          <p:nvPr/>
        </p:nvSpPr>
        <p:spPr>
          <a:xfrm>
            <a:off x="586195" y="5946754"/>
            <a:ext cx="828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there exists a theorem from the  ‘30 (Fisher, Kolomogorov, Petrovsky, Piscounov)</a:t>
            </a:r>
          </a:p>
          <a:p>
            <a:r>
              <a:rPr lang="pl-PL">
                <a:latin typeface="Cambria"/>
                <a:cs typeface="Cambria"/>
              </a:rPr>
              <a:t>that non-linear equations of this sort have asymptotically travelling wave solutions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149710" y="2474579"/>
            <a:ext cx="483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>
                <a:solidFill>
                  <a:srgbClr val="948A54"/>
                </a:solidFill>
                <a:latin typeface="Cambria"/>
                <a:cs typeface="Cambria"/>
              </a:rPr>
              <a:t>Y.V. Kovchegov,</a:t>
            </a:r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 Phys. Rev. D 61 (2000) 074018</a:t>
            </a:r>
          </a:p>
        </p:txBody>
      </p:sp>
    </p:spTree>
    <p:extLst>
      <p:ext uri="{BB962C8B-B14F-4D97-AF65-F5344CB8AC3E}">
        <p14:creationId xmlns:p14="http://schemas.microsoft.com/office/powerpoint/2010/main" val="74949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780928"/>
            <a:ext cx="6261100" cy="1016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Kinematical range of GS in pp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0" y="1400448"/>
            <a:ext cx="2387600" cy="660400"/>
          </a:xfrm>
          <a:prstGeom prst="rect">
            <a:avLst/>
          </a:prstGeom>
        </p:spPr>
      </p:pic>
      <p:sp>
        <p:nvSpPr>
          <p:cNvPr id="5" name="Strzałka w dół 4"/>
          <p:cNvSpPr/>
          <p:nvPr/>
        </p:nvSpPr>
        <p:spPr>
          <a:xfrm>
            <a:off x="4067944" y="2132856"/>
            <a:ext cx="720080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Tekstowe 6"/>
          <p:cNvSpPr txBox="1"/>
          <p:nvPr/>
        </p:nvSpPr>
        <p:spPr>
          <a:xfrm>
            <a:off x="1835696" y="4005064"/>
            <a:ext cx="5698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solidFill>
                  <a:srgbClr val="FF0000"/>
                </a:solidFill>
              </a:rPr>
              <a:t>transverse momentum schould be larger </a:t>
            </a:r>
          </a:p>
          <a:p>
            <a:r>
              <a:rPr lang="pl-PL" sz="2400">
                <a:solidFill>
                  <a:srgbClr val="FF0000"/>
                </a:solidFill>
              </a:rPr>
              <a:t>than some nonperturbative scale </a:t>
            </a:r>
            <a:r>
              <a:rPr lang="pl-PL" sz="2400">
                <a:solidFill>
                  <a:srgbClr val="FF0000"/>
                </a:solidFill>
                <a:latin typeface="Times New Roman"/>
                <a:cs typeface="Times New Roman"/>
              </a:rPr>
              <a:t>Λ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085184"/>
            <a:ext cx="2743200" cy="1155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2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               NA61 Shine data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35042"/>
            <a:ext cx="2880320" cy="65878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16" y="2612504"/>
            <a:ext cx="5984284" cy="24006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071" y="4653136"/>
            <a:ext cx="6061433" cy="18002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340768"/>
            <a:ext cx="4932040" cy="138141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886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92912"/>
            <a:ext cx="9036496" cy="6742367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92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73520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3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10244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99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28"/>
            <a:ext cx="9144000" cy="6580832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8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HE</a:t>
            </a:r>
          </a:p>
        </p:txBody>
      </p:sp>
      <p:pic>
        <p:nvPicPr>
          <p:cNvPr id="3" name="sh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16632"/>
            <a:ext cx="6816413" cy="5830707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2555776" y="1412776"/>
            <a:ext cx="86409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2555776" y="1700808"/>
            <a:ext cx="864096" cy="0"/>
          </a:xfrm>
          <a:prstGeom prst="line">
            <a:avLst/>
          </a:prstGeom>
          <a:ln w="38100">
            <a:solidFill>
              <a:srgbClr val="39FF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2555776" y="1988840"/>
            <a:ext cx="86409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2555776" y="2276872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Tekstowe 7"/>
          <p:cNvSpPr txBox="1"/>
          <p:nvPr/>
        </p:nvSpPr>
        <p:spPr>
          <a:xfrm>
            <a:off x="3635896" y="1220559"/>
            <a:ext cx="762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  6.28</a:t>
            </a:r>
          </a:p>
          <a:p>
            <a:r>
              <a:rPr lang="pl-PL"/>
              <a:t>  7.75</a:t>
            </a:r>
          </a:p>
          <a:p>
            <a:r>
              <a:rPr lang="pl-PL"/>
              <a:t>  8.77</a:t>
            </a:r>
          </a:p>
          <a:p>
            <a:r>
              <a:rPr lang="pl-PL"/>
              <a:t>12.36</a:t>
            </a:r>
          </a:p>
        </p:txBody>
      </p:sp>
    </p:spTree>
    <p:extLst>
      <p:ext uri="{BB962C8B-B14F-4D97-AF65-F5344CB8AC3E}">
        <p14:creationId xmlns:p14="http://schemas.microsoft.com/office/powerpoint/2010/main" val="340366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57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5820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4580514" y="5949280"/>
            <a:ext cx="71156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i="1">
                <a:latin typeface="Times New Roman"/>
                <a:cs typeface="Times New Roman"/>
              </a:rPr>
              <a:t>p</a:t>
            </a:r>
            <a:r>
              <a:rPr lang="pl-PL" sz="2400" baseline="-25000">
                <a:latin typeface="Times New Roman"/>
                <a:cs typeface="Times New Roman"/>
              </a:rPr>
              <a:t>T</a:t>
            </a:r>
          </a:p>
          <a:p>
            <a:endParaRPr lang="pl-PL" sz="2400" i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057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58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34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1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59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6011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4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Travelling waves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757166" y="1599640"/>
            <a:ext cx="94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identify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32" y="1589037"/>
            <a:ext cx="4368800" cy="431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08" y="2113607"/>
            <a:ext cx="7289800" cy="1079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64" y="3115901"/>
            <a:ext cx="5321300" cy="406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67" y="3445958"/>
            <a:ext cx="6687027" cy="3308685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7009891" y="6422983"/>
            <a:ext cx="1006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Cambria"/>
                <a:cs typeface="Cambria"/>
              </a:rPr>
              <a:t>© G. Soyez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32566" y="120866"/>
            <a:ext cx="274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rgbClr val="948A54"/>
                </a:solidFill>
                <a:latin typeface="Cambria"/>
                <a:cs typeface="Cambria"/>
              </a:rPr>
              <a:t>S. Munier, R.B. Peschanski</a:t>
            </a:r>
          </a:p>
          <a:p>
            <a:r>
              <a:rPr lang="hu-HU">
                <a:solidFill>
                  <a:srgbClr val="948A54"/>
                </a:solidFill>
                <a:latin typeface="Cambria"/>
                <a:cs typeface="Cambria"/>
              </a:rPr>
              <a:t>PRL 91 (2003) 232001</a:t>
            </a:r>
          </a:p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PRD 69 (2004) 034008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6545093" y="31203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1937</a:t>
            </a:r>
          </a:p>
        </p:txBody>
      </p:sp>
      <p:sp>
        <p:nvSpPr>
          <p:cNvPr id="12" name="Trapez 11"/>
          <p:cNvSpPr/>
          <p:nvPr/>
        </p:nvSpPr>
        <p:spPr>
          <a:xfrm rot="10800000">
            <a:off x="1572487" y="3737406"/>
            <a:ext cx="6727656" cy="2496473"/>
          </a:xfrm>
          <a:prstGeom prst="trapezoid">
            <a:avLst>
              <a:gd name="adj" fmla="val 5248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457200" y="5941896"/>
            <a:ext cx="3571926" cy="841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/>
              <a:cs typeface="Times New Roman"/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2525606" y="5835526"/>
            <a:ext cx="37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latin typeface="Times New Roman"/>
                <a:cs typeface="Times New Roman"/>
              </a:rPr>
              <a:t>x</a:t>
            </a:r>
            <a:endParaRPr lang="pl-PL" i="1" dirty="0">
              <a:latin typeface="Times New Roman"/>
              <a:cs typeface="Times New Roman"/>
            </a:endParaRPr>
          </a:p>
        </p:txBody>
      </p:sp>
      <p:sp>
        <p:nvSpPr>
          <p:cNvPr id="16" name="PoleTekstowe 15"/>
          <p:cNvSpPr txBox="1"/>
          <p:nvPr/>
        </p:nvSpPr>
        <p:spPr>
          <a:xfrm>
            <a:off x="160581" y="3752015"/>
            <a:ext cx="7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latin typeface="Times New Roman"/>
                <a:cs typeface="Times New Roman"/>
              </a:rPr>
              <a:t>u</a:t>
            </a:r>
            <a:r>
              <a:rPr lang="pl-PL" dirty="0" smtClean="0">
                <a:latin typeface="Times New Roman"/>
                <a:cs typeface="Times New Roman"/>
              </a:rPr>
              <a:t>(</a:t>
            </a:r>
            <a:r>
              <a:rPr lang="pl-PL" i="1" dirty="0" err="1" smtClean="0">
                <a:latin typeface="Times New Roman"/>
                <a:cs typeface="Times New Roman"/>
              </a:rPr>
              <a:t>x</a:t>
            </a:r>
            <a:r>
              <a:rPr lang="pl-PL" dirty="0" err="1" smtClean="0">
                <a:latin typeface="Times New Roman"/>
                <a:cs typeface="Times New Roman"/>
              </a:rPr>
              <a:t>,</a:t>
            </a:r>
            <a:r>
              <a:rPr lang="pl-PL" i="1" dirty="0" err="1" smtClean="0">
                <a:latin typeface="Times New Roman"/>
                <a:cs typeface="Times New Roman"/>
              </a:rPr>
              <a:t>t</a:t>
            </a:r>
            <a:r>
              <a:rPr lang="pl-PL" dirty="0" smtClean="0">
                <a:latin typeface="Times New Roman"/>
                <a:cs typeface="Times New Roman"/>
              </a:rPr>
              <a:t>)</a:t>
            </a:r>
            <a:endParaRPr lang="pl-PL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634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60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25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6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61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4443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Michal Praszalowicz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62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21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8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395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272142" y="2316460"/>
            <a:ext cx="6599733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Fluctuations</a:t>
            </a:r>
            <a:endParaRPr lang="pl-PL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the 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saturation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scale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052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</a:t>
            </a:r>
            <a:r>
              <a:rPr lang="pl-PL" dirty="0" err="1" smtClean="0"/>
              <a:t>stat</a:t>
            </a:r>
            <a:r>
              <a:rPr lang="pl-PL" dirty="0" smtClean="0"/>
              <a:t>. </a:t>
            </a:r>
            <a:r>
              <a:rPr lang="pl-PL" dirty="0" err="1"/>
              <a:t>p</a:t>
            </a:r>
            <a:r>
              <a:rPr lang="pl-PL" dirty="0" err="1" smtClean="0"/>
              <a:t>hys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" y="1320114"/>
            <a:ext cx="8170333" cy="5537886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6858000" y="1876778"/>
            <a:ext cx="227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S. </a:t>
            </a:r>
            <a:r>
              <a:rPr lang="pl-PL" dirty="0" err="1" smtClean="0">
                <a:solidFill>
                  <a:schemeClr val="accent3">
                    <a:lumMod val="50000"/>
                  </a:schemeClr>
                </a:solidFill>
              </a:rPr>
              <a:t>Munier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accent3">
                    <a:lumMod val="50000"/>
                  </a:schemeClr>
                </a:solidFill>
              </a:rPr>
              <a:t>habilitation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" name="Łącznik prosty 5"/>
          <p:cNvCxnSpPr/>
          <p:nvPr/>
        </p:nvCxnSpPr>
        <p:spPr>
          <a:xfrm flipV="1">
            <a:off x="457200" y="6589890"/>
            <a:ext cx="6287911" cy="141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5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8686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QCD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48561"/>
            <a:ext cx="6477000" cy="17653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56" y="4023077"/>
            <a:ext cx="1511300" cy="787400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flipH="1">
            <a:off x="3287889" y="4023077"/>
            <a:ext cx="1171223" cy="224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oleTekstowe 6"/>
          <p:cNvSpPr txBox="1"/>
          <p:nvPr/>
        </p:nvSpPr>
        <p:spPr>
          <a:xfrm>
            <a:off x="4487334" y="3838225"/>
            <a:ext cx="4001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3366FF"/>
                </a:solidFill>
              </a:rPr>
              <a:t>Fluctuating</a:t>
            </a:r>
            <a:r>
              <a:rPr lang="pl-PL" dirty="0" smtClean="0">
                <a:solidFill>
                  <a:srgbClr val="3366FF"/>
                </a:solidFill>
              </a:rPr>
              <a:t> </a:t>
            </a:r>
            <a:r>
              <a:rPr lang="pl-PL" dirty="0" err="1" smtClean="0">
                <a:solidFill>
                  <a:srgbClr val="3366FF"/>
                </a:solidFill>
              </a:rPr>
              <a:t>saturation</a:t>
            </a:r>
            <a:r>
              <a:rPr lang="pl-PL" dirty="0" smtClean="0">
                <a:solidFill>
                  <a:srgbClr val="3366FF"/>
                </a:solidFill>
              </a:rPr>
              <a:t> </a:t>
            </a:r>
            <a:r>
              <a:rPr lang="pl-PL" dirty="0" err="1" smtClean="0">
                <a:solidFill>
                  <a:srgbClr val="3366FF"/>
                </a:solidFill>
              </a:rPr>
              <a:t>scale</a:t>
            </a:r>
            <a:endParaRPr lang="pl-PL" dirty="0" smtClean="0">
              <a:solidFill>
                <a:srgbClr val="3366FF"/>
              </a:solidFill>
            </a:endParaRPr>
          </a:p>
          <a:p>
            <a:endParaRPr lang="pl-PL" dirty="0">
              <a:solidFill>
                <a:srgbClr val="3366FF"/>
              </a:solidFill>
            </a:endParaRPr>
          </a:p>
          <a:p>
            <a:r>
              <a:rPr lang="pl-PL" dirty="0" smtClean="0">
                <a:solidFill>
                  <a:srgbClr val="3366FF"/>
                </a:solidFill>
              </a:rPr>
              <a:t>„</a:t>
            </a:r>
            <a:r>
              <a:rPr lang="pl-PL" dirty="0" err="1" smtClean="0">
                <a:solidFill>
                  <a:srgbClr val="3366FF"/>
                </a:solidFill>
              </a:rPr>
              <a:t>average</a:t>
            </a:r>
            <a:r>
              <a:rPr lang="pl-PL" dirty="0" smtClean="0">
                <a:solidFill>
                  <a:srgbClr val="3366FF"/>
                </a:solidFill>
              </a:rPr>
              <a:t>” (</a:t>
            </a:r>
            <a:r>
              <a:rPr lang="pl-PL" dirty="0" err="1" smtClean="0">
                <a:solidFill>
                  <a:srgbClr val="3366FF"/>
                </a:solidFill>
              </a:rPr>
              <a:t>fixed</a:t>
            </a:r>
            <a:r>
              <a:rPr lang="pl-PL" dirty="0" smtClean="0">
                <a:solidFill>
                  <a:srgbClr val="3366FF"/>
                </a:solidFill>
              </a:rPr>
              <a:t>) proton </a:t>
            </a:r>
            <a:r>
              <a:rPr lang="pl-PL" dirty="0" err="1" smtClean="0">
                <a:solidFill>
                  <a:srgbClr val="3366FF"/>
                </a:solidFill>
              </a:rPr>
              <a:t>saturation</a:t>
            </a:r>
            <a:r>
              <a:rPr lang="pl-PL" dirty="0" smtClean="0">
                <a:solidFill>
                  <a:srgbClr val="3366FF"/>
                </a:solidFill>
              </a:rPr>
              <a:t> </a:t>
            </a:r>
            <a:r>
              <a:rPr lang="pl-PL" dirty="0" err="1" smtClean="0">
                <a:solidFill>
                  <a:srgbClr val="3366FF"/>
                </a:solidFill>
              </a:rPr>
              <a:t>scale</a:t>
            </a:r>
            <a:endParaRPr lang="pl-PL" dirty="0">
              <a:solidFill>
                <a:srgbClr val="3366FF"/>
              </a:solidFill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 flipH="1">
            <a:off x="3299179" y="4653842"/>
            <a:ext cx="987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790222" y="5319889"/>
            <a:ext cx="6545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What</a:t>
            </a:r>
            <a:r>
              <a:rPr lang="pl-PL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pl-PL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sigma?  </a:t>
            </a:r>
            <a:r>
              <a:rPr lang="pl-PL" sz="24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Iancu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 Mueller and </a:t>
            </a:r>
            <a:r>
              <a:rPr lang="pl-PL" sz="24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Munier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				   (</a:t>
            </a:r>
            <a:r>
              <a:rPr lang="is-IS" sz="24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Phys.Lett. B606 (2005) 342-350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):</a:t>
            </a:r>
            <a:r>
              <a:rPr lang="pl-PL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endParaRPr lang="pl-PL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278" y="6249808"/>
            <a:ext cx="36703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on </a:t>
            </a:r>
            <a:r>
              <a:rPr lang="pl-PL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461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QCD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50046"/>
            <a:ext cx="6388100" cy="4152900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flipH="1">
            <a:off x="4569263" y="1883304"/>
            <a:ext cx="1445230" cy="83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Tekstowe 7"/>
          <p:cNvSpPr txBox="1"/>
          <p:nvPr/>
        </p:nvSpPr>
        <p:spPr>
          <a:xfrm>
            <a:off x="6189672" y="1698638"/>
            <a:ext cx="127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3366FF"/>
                </a:solidFill>
              </a:rPr>
              <a:t>s</a:t>
            </a:r>
            <a:r>
              <a:rPr lang="pl-PL" dirty="0" smtClean="0">
                <a:solidFill>
                  <a:srgbClr val="3366FF"/>
                </a:solidFill>
              </a:rPr>
              <a:t>mall sigma</a:t>
            </a:r>
            <a:endParaRPr lang="pl-PL" dirty="0">
              <a:solidFill>
                <a:srgbClr val="3366FF"/>
              </a:solidFill>
            </a:endParaRPr>
          </a:p>
        </p:txBody>
      </p:sp>
      <p:cxnSp>
        <p:nvCxnSpPr>
          <p:cNvPr id="10" name="Łącznik prosty ze strzałką 9"/>
          <p:cNvCxnSpPr/>
          <p:nvPr/>
        </p:nvCxnSpPr>
        <p:spPr>
          <a:xfrm flipH="1">
            <a:off x="5853912" y="3693612"/>
            <a:ext cx="1167863" cy="715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7153160" y="3460028"/>
            <a:ext cx="1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FF0000"/>
                </a:solidFill>
              </a:rPr>
              <a:t>l</a:t>
            </a:r>
            <a:r>
              <a:rPr lang="pl-PL" dirty="0" err="1" smtClean="0">
                <a:solidFill>
                  <a:srgbClr val="FF0000"/>
                </a:solidFill>
              </a:rPr>
              <a:t>arge</a:t>
            </a:r>
            <a:r>
              <a:rPr lang="pl-PL" dirty="0" smtClean="0">
                <a:solidFill>
                  <a:srgbClr val="FF0000"/>
                </a:solidFill>
              </a:rPr>
              <a:t> sigma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01" y="4662821"/>
            <a:ext cx="38227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Travelling waves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757166" y="1599640"/>
            <a:ext cx="94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mbria"/>
                <a:cs typeface="Cambria"/>
              </a:rPr>
              <a:t>identify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32" y="1589037"/>
            <a:ext cx="4368800" cy="431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08" y="2113607"/>
            <a:ext cx="7289800" cy="1079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64" y="3115901"/>
            <a:ext cx="5321300" cy="406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67" y="3445958"/>
            <a:ext cx="6687027" cy="3308685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7009891" y="6422983"/>
            <a:ext cx="1006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Cambria"/>
                <a:cs typeface="Cambria"/>
              </a:rPr>
              <a:t>© G. Soyez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32566" y="120866"/>
            <a:ext cx="274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rgbClr val="948A54"/>
                </a:solidFill>
                <a:latin typeface="Cambria"/>
                <a:cs typeface="Cambria"/>
              </a:rPr>
              <a:t>S. Munier, R.B. Peschanski</a:t>
            </a:r>
          </a:p>
          <a:p>
            <a:r>
              <a:rPr lang="hu-HU">
                <a:solidFill>
                  <a:srgbClr val="948A54"/>
                </a:solidFill>
                <a:latin typeface="Cambria"/>
                <a:cs typeface="Cambria"/>
              </a:rPr>
              <a:t>PRL 91 (2003) 232001</a:t>
            </a:r>
          </a:p>
          <a:p>
            <a:r>
              <a:rPr lang="pl-PL">
                <a:solidFill>
                  <a:srgbClr val="948A54"/>
                </a:solidFill>
                <a:latin typeface="Cambria"/>
                <a:cs typeface="Cambria"/>
              </a:rPr>
              <a:t>PRD 69 (2004) 034008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6545093" y="31203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1937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160581" y="3752015"/>
            <a:ext cx="7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latin typeface="Times New Roman"/>
                <a:cs typeface="Times New Roman"/>
              </a:rPr>
              <a:t>u</a:t>
            </a:r>
            <a:r>
              <a:rPr lang="pl-PL" dirty="0" smtClean="0">
                <a:latin typeface="Times New Roman"/>
                <a:cs typeface="Times New Roman"/>
              </a:rPr>
              <a:t>(</a:t>
            </a:r>
            <a:r>
              <a:rPr lang="pl-PL" i="1" dirty="0" err="1" smtClean="0">
                <a:latin typeface="Times New Roman"/>
                <a:cs typeface="Times New Roman"/>
              </a:rPr>
              <a:t>x</a:t>
            </a:r>
            <a:r>
              <a:rPr lang="pl-PL" dirty="0" err="1" smtClean="0">
                <a:latin typeface="Times New Roman"/>
                <a:cs typeface="Times New Roman"/>
              </a:rPr>
              <a:t>,</a:t>
            </a:r>
            <a:r>
              <a:rPr lang="pl-PL" i="1" dirty="0" err="1" smtClean="0">
                <a:latin typeface="Times New Roman"/>
                <a:cs typeface="Times New Roman"/>
              </a:rPr>
              <a:t>t</a:t>
            </a:r>
            <a:r>
              <a:rPr lang="pl-PL" dirty="0" smtClean="0">
                <a:latin typeface="Times New Roman"/>
                <a:cs typeface="Times New Roman"/>
              </a:rPr>
              <a:t>)</a:t>
            </a:r>
            <a:endParaRPr lang="pl-PL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431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QCD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16" y="1596976"/>
            <a:ext cx="3822700" cy="673100"/>
          </a:xfrm>
          <a:prstGeom prst="rect">
            <a:avLst/>
          </a:prstGeom>
        </p:spPr>
      </p:pic>
      <p:sp>
        <p:nvSpPr>
          <p:cNvPr id="4" name="Strzałka w dół 3"/>
          <p:cNvSpPr/>
          <p:nvPr/>
        </p:nvSpPr>
        <p:spPr>
          <a:xfrm>
            <a:off x="2992648" y="2511072"/>
            <a:ext cx="656923" cy="106574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12" y="3785215"/>
            <a:ext cx="56642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QCD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16" y="1596976"/>
            <a:ext cx="3822700" cy="673100"/>
          </a:xfrm>
          <a:prstGeom prst="rect">
            <a:avLst/>
          </a:prstGeom>
        </p:spPr>
      </p:pic>
      <p:sp>
        <p:nvSpPr>
          <p:cNvPr id="4" name="Strzałka w dół 3"/>
          <p:cNvSpPr/>
          <p:nvPr/>
        </p:nvSpPr>
        <p:spPr>
          <a:xfrm>
            <a:off x="2992648" y="2511072"/>
            <a:ext cx="656923" cy="106574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12" y="3785215"/>
            <a:ext cx="5664200" cy="26162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011" y="2133149"/>
            <a:ext cx="3822700" cy="11557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5299172" y="1970909"/>
            <a:ext cx="213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FF0000"/>
                </a:solidFill>
              </a:rPr>
              <a:t>n</a:t>
            </a:r>
            <a:r>
              <a:rPr lang="pl-PL" dirty="0" err="1" smtClean="0">
                <a:solidFill>
                  <a:srgbClr val="FF0000"/>
                </a:solidFill>
              </a:rPr>
              <a:t>ew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scaling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variable</a:t>
            </a:r>
            <a:r>
              <a:rPr lang="pl-PL" dirty="0" smtClean="0">
                <a:solidFill>
                  <a:srgbClr val="FF0000"/>
                </a:solidFill>
              </a:rPr>
              <a:t>: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5469885" y="3235113"/>
            <a:ext cx="37581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σ</a:t>
            </a:r>
            <a:r>
              <a:rPr lang="pl-PL" sz="20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pl-PL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~ log(1/</a:t>
            </a:r>
            <a:r>
              <a:rPr lang="pl-PL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</a:t>
            </a:r>
            <a:r>
              <a:rPr lang="pl-PL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– </a:t>
            </a:r>
            <a:r>
              <a:rPr lang="pl-PL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dffusive</a:t>
            </a:r>
            <a:r>
              <a:rPr lang="pl-PL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pl-PL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scaling</a:t>
            </a:r>
            <a:endParaRPr lang="pl-PL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pl-PL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l-GR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σ</a:t>
            </a:r>
            <a:r>
              <a:rPr lang="pl-PL" sz="20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pl-PL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</a:t>
            </a:r>
            <a:r>
              <a:rPr lang="pl-PL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const</a:t>
            </a:r>
            <a:r>
              <a:rPr lang="pl-PL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– </a:t>
            </a:r>
            <a:r>
              <a:rPr lang="pl-PL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regular</a:t>
            </a:r>
            <a:r>
              <a:rPr lang="pl-PL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pl-PL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geom</a:t>
            </a:r>
            <a:r>
              <a:rPr lang="pl-PL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</a:t>
            </a:r>
            <a:r>
              <a:rPr lang="pl-PL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scaling</a:t>
            </a:r>
            <a:endParaRPr lang="pl-PL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076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preserved</a:t>
            </a:r>
            <a:endParaRPr lang="pl-PL" sz="2400" i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1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88201" y="2295781"/>
            <a:ext cx="6567611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Application to 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particle</a:t>
            </a:r>
            <a:endParaRPr lang="pl-PL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l-PL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roduction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 LHC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92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Color</a:t>
            </a:r>
            <a:r>
              <a:rPr lang="pl-PL" dirty="0" smtClean="0"/>
              <a:t> Glass </a:t>
            </a:r>
            <a:r>
              <a:rPr lang="pl-PL" dirty="0" err="1" smtClean="0"/>
              <a:t>Condensate</a:t>
            </a:r>
            <a:r>
              <a:rPr lang="pl-PL" dirty="0" smtClean="0"/>
              <a:t> in </a:t>
            </a:r>
            <a:r>
              <a:rPr lang="pl-PL" dirty="0" err="1" smtClean="0"/>
              <a:t>pPB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63487" y="1313937"/>
            <a:ext cx="2287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 smtClean="0">
                <a:solidFill>
                  <a:schemeClr val="accent3">
                    <a:lumMod val="75000"/>
                  </a:schemeClr>
                </a:solidFill>
              </a:rPr>
              <a:t>stolen</a:t>
            </a:r>
            <a:r>
              <a:rPr lang="pl-PL" sz="1200" dirty="0" smtClean="0">
                <a:solidFill>
                  <a:schemeClr val="accent3">
                    <a:lumMod val="75000"/>
                  </a:schemeClr>
                </a:solidFill>
              </a:rPr>
              <a:t> from </a:t>
            </a:r>
            <a:r>
              <a:rPr lang="pl-PL" sz="1200" dirty="0" err="1" smtClean="0">
                <a:solidFill>
                  <a:schemeClr val="accent3">
                    <a:lumMod val="75000"/>
                  </a:schemeClr>
                </a:solidFill>
              </a:rPr>
              <a:t>Bozek</a:t>
            </a:r>
            <a:r>
              <a:rPr lang="pl-PL" sz="1200" dirty="0" smtClean="0">
                <a:solidFill>
                  <a:schemeClr val="accent3">
                    <a:lumMod val="75000"/>
                  </a:schemeClr>
                </a:solidFill>
              </a:rPr>
              <a:t>, Bzdak, </a:t>
            </a:r>
            <a:r>
              <a:rPr lang="pl-PL" sz="1200" dirty="0" err="1" smtClean="0">
                <a:solidFill>
                  <a:schemeClr val="accent3">
                    <a:lumMod val="75000"/>
                  </a:schemeClr>
                </a:solidFill>
              </a:rPr>
              <a:t>Skokov</a:t>
            </a:r>
            <a:endParaRPr lang="pl-PL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022865"/>
            <a:ext cx="6616700" cy="9017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716788" y="1129271"/>
            <a:ext cx="5427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77933C"/>
                </a:solidFill>
              </a:rPr>
              <a:t>Gribov, Levin Ryskin</a:t>
            </a:r>
            <a:r>
              <a:rPr lang="pl-PL" i="1" dirty="0" smtClean="0">
                <a:solidFill>
                  <a:srgbClr val="77933C"/>
                </a:solidFill>
              </a:rPr>
              <a:t>, </a:t>
            </a:r>
          </a:p>
          <a:p>
            <a:r>
              <a:rPr lang="pl-PL" i="1" dirty="0" smtClean="0">
                <a:solidFill>
                  <a:srgbClr val="77933C"/>
                </a:solidFill>
              </a:rPr>
              <a:t>High p</a:t>
            </a:r>
            <a:r>
              <a:rPr lang="pl-PL" baseline="-25000" dirty="0" smtClean="0">
                <a:solidFill>
                  <a:srgbClr val="77933C"/>
                </a:solidFill>
              </a:rPr>
              <a:t>T</a:t>
            </a:r>
            <a:r>
              <a:rPr lang="pl-PL" i="1" dirty="0" smtClean="0">
                <a:solidFill>
                  <a:srgbClr val="77933C"/>
                </a:solidFill>
              </a:rPr>
              <a:t> </a:t>
            </a:r>
            <a:r>
              <a:rPr lang="pl-PL" i="1" dirty="0" err="1" smtClean="0">
                <a:solidFill>
                  <a:srgbClr val="77933C"/>
                </a:solidFill>
              </a:rPr>
              <a:t>Hadrons</a:t>
            </a:r>
            <a:r>
              <a:rPr lang="pl-PL" i="1" dirty="0" smtClean="0">
                <a:solidFill>
                  <a:srgbClr val="77933C"/>
                </a:solidFill>
              </a:rPr>
              <a:t> In The </a:t>
            </a:r>
            <a:r>
              <a:rPr lang="pl-PL" i="1" dirty="0" err="1" smtClean="0">
                <a:solidFill>
                  <a:srgbClr val="77933C"/>
                </a:solidFill>
              </a:rPr>
              <a:t>Pionization</a:t>
            </a:r>
            <a:r>
              <a:rPr lang="pl-PL" i="1" dirty="0" smtClean="0">
                <a:solidFill>
                  <a:srgbClr val="77933C"/>
                </a:solidFill>
              </a:rPr>
              <a:t> Region In QCD</a:t>
            </a:r>
            <a:r>
              <a:rPr lang="pl-PL" dirty="0" smtClean="0">
                <a:solidFill>
                  <a:srgbClr val="77933C"/>
                </a:solidFill>
              </a:rPr>
              <a:t>. </a:t>
            </a:r>
          </a:p>
          <a:p>
            <a:r>
              <a:rPr lang="pl-PL" dirty="0" smtClean="0">
                <a:solidFill>
                  <a:srgbClr val="77933C"/>
                </a:solidFill>
              </a:rPr>
              <a:t>Phys.Lett.B100:173-176,1981. </a:t>
            </a:r>
            <a:endParaRPr lang="pl-PL" dirty="0">
              <a:solidFill>
                <a:srgbClr val="77933C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3163972"/>
            <a:ext cx="4838700" cy="17145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680288" y="5024462"/>
            <a:ext cx="3975100" cy="1117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288" y="5024462"/>
            <a:ext cx="3975100" cy="11176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55" y="3591971"/>
            <a:ext cx="1422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Color</a:t>
            </a:r>
            <a:r>
              <a:rPr lang="pl-PL" dirty="0" smtClean="0"/>
              <a:t> Glass </a:t>
            </a:r>
            <a:r>
              <a:rPr lang="pl-PL" dirty="0" err="1" smtClean="0"/>
              <a:t>Condensate</a:t>
            </a:r>
            <a:r>
              <a:rPr lang="pl-PL" dirty="0" smtClean="0"/>
              <a:t> in </a:t>
            </a:r>
            <a:r>
              <a:rPr lang="pl-PL" dirty="0" err="1" smtClean="0"/>
              <a:t>pPB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63487" y="1313937"/>
            <a:ext cx="2287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 smtClean="0">
                <a:solidFill>
                  <a:schemeClr val="accent3">
                    <a:lumMod val="75000"/>
                  </a:schemeClr>
                </a:solidFill>
              </a:rPr>
              <a:t>stolen</a:t>
            </a:r>
            <a:r>
              <a:rPr lang="pl-PL" sz="1200" dirty="0" smtClean="0">
                <a:solidFill>
                  <a:schemeClr val="accent3">
                    <a:lumMod val="75000"/>
                  </a:schemeClr>
                </a:solidFill>
              </a:rPr>
              <a:t> from </a:t>
            </a:r>
            <a:r>
              <a:rPr lang="pl-PL" sz="1200" dirty="0" err="1" smtClean="0">
                <a:solidFill>
                  <a:schemeClr val="accent3">
                    <a:lumMod val="75000"/>
                  </a:schemeClr>
                </a:solidFill>
              </a:rPr>
              <a:t>Bozek</a:t>
            </a:r>
            <a:r>
              <a:rPr lang="pl-PL" sz="1200" dirty="0" smtClean="0">
                <a:solidFill>
                  <a:schemeClr val="accent3">
                    <a:lumMod val="75000"/>
                  </a:schemeClr>
                </a:solidFill>
              </a:rPr>
              <a:t>, Bzdak, </a:t>
            </a:r>
            <a:r>
              <a:rPr lang="pl-PL" sz="1200" dirty="0" err="1" smtClean="0">
                <a:solidFill>
                  <a:schemeClr val="accent3">
                    <a:lumMod val="75000"/>
                  </a:schemeClr>
                </a:solidFill>
              </a:rPr>
              <a:t>Skokov</a:t>
            </a:r>
            <a:endParaRPr lang="pl-PL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80288" y="1739630"/>
            <a:ext cx="3975100" cy="1117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88" y="1739630"/>
            <a:ext cx="3975100" cy="11176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3217844"/>
            <a:ext cx="5803900" cy="20574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0" y="5611176"/>
            <a:ext cx="152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4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Color</a:t>
            </a:r>
            <a:r>
              <a:rPr lang="pl-PL" dirty="0" smtClean="0"/>
              <a:t> Glass </a:t>
            </a:r>
            <a:r>
              <a:rPr lang="pl-PL" dirty="0" err="1" smtClean="0"/>
              <a:t>Condensate</a:t>
            </a:r>
            <a:r>
              <a:rPr lang="pl-PL" dirty="0" smtClean="0"/>
              <a:t> in </a:t>
            </a:r>
            <a:r>
              <a:rPr lang="pl-PL" dirty="0" err="1" smtClean="0"/>
              <a:t>pPB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4" y="1591319"/>
            <a:ext cx="8988936" cy="5155991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656923" y="1299339"/>
            <a:ext cx="201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77933C"/>
                </a:solidFill>
              </a:rPr>
              <a:t>L.McLerran</a:t>
            </a:r>
            <a:r>
              <a:rPr lang="pl-PL" dirty="0" smtClean="0">
                <a:solidFill>
                  <a:srgbClr val="77933C"/>
                </a:solidFill>
              </a:rPr>
              <a:t> and MP</a:t>
            </a:r>
            <a:endParaRPr lang="pl-PL" dirty="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2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for </a:t>
            </a:r>
            <a:r>
              <a:rPr lang="pl-PL" dirty="0" err="1" smtClean="0"/>
              <a:t>pPb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505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548395" y="5595201"/>
            <a:ext cx="6047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without</a:t>
            </a:r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fluctuations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22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for </a:t>
            </a:r>
            <a:r>
              <a:rPr lang="pl-PL" dirty="0" err="1" smtClean="0"/>
              <a:t>pPb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1117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805546" y="5595201"/>
            <a:ext cx="5532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ith   </a:t>
            </a:r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fluctuations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4270375" y="5191125"/>
            <a:ext cx="1303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err="1" smtClean="0"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latin typeface="Times New Roman"/>
                <a:cs typeface="Times New Roman"/>
              </a:rPr>
              <a:t> = 1.55</a:t>
            </a:r>
            <a:endParaRPr lang="pl-PL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150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1.5</a:t>
            </a:r>
            <a:endParaRPr lang="pl-PL" sz="2400" i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54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Travelling waves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7" y="1222204"/>
            <a:ext cx="7289800" cy="107950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7009891" y="6422983"/>
            <a:ext cx="1006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Cambria"/>
                <a:cs typeface="Cambria"/>
              </a:rPr>
              <a:t>© G. Soyez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01704"/>
            <a:ext cx="3340100" cy="28321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332" y="2573225"/>
            <a:ext cx="1651000" cy="13081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205" y="2466762"/>
            <a:ext cx="4102100" cy="4953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205" y="2986484"/>
            <a:ext cx="2247900" cy="736600"/>
          </a:xfrm>
          <a:prstGeom prst="rect">
            <a:avLst/>
          </a:prstGeom>
        </p:spPr>
      </p:pic>
      <p:sp>
        <p:nvSpPr>
          <p:cNvPr id="15" name="PoleTekstowe 14"/>
          <p:cNvSpPr txBox="1"/>
          <p:nvPr/>
        </p:nvSpPr>
        <p:spPr>
          <a:xfrm>
            <a:off x="7266355" y="315043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same as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286" y="3150437"/>
            <a:ext cx="635000" cy="4445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1400" y="5280336"/>
            <a:ext cx="6375400" cy="863600"/>
          </a:xfrm>
          <a:prstGeom prst="rect">
            <a:avLst/>
          </a:prstGeom>
        </p:spPr>
      </p:pic>
      <p:sp>
        <p:nvSpPr>
          <p:cNvPr id="19" name="PoleTekstowe 18"/>
          <p:cNvSpPr txBox="1"/>
          <p:nvPr/>
        </p:nvSpPr>
        <p:spPr>
          <a:xfrm>
            <a:off x="4591843" y="4298270"/>
            <a:ext cx="1073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initial</a:t>
            </a:r>
          </a:p>
          <a:p>
            <a:r>
              <a:rPr lang="pl-PL">
                <a:latin typeface="Cambria"/>
                <a:cs typeface="Cambria"/>
              </a:rPr>
              <a:t>contition</a:t>
            </a:r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5739806" y="4505857"/>
            <a:ext cx="0" cy="9036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6008478" y="1489740"/>
            <a:ext cx="1758579" cy="54949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224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Normalization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321"/>
            <a:ext cx="9144000" cy="3630870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1299247" y="1883306"/>
            <a:ext cx="489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ATLAS                                                                     ALICE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99" y="5041690"/>
            <a:ext cx="4356100" cy="10541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5304592"/>
            <a:ext cx="2247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1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</a:t>
            </a:r>
            <a:r>
              <a:rPr lang="pl-PL" dirty="0" err="1" smtClean="0"/>
              <a:t>pp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19692" y="1417638"/>
            <a:ext cx="153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77933C"/>
                </a:solidFill>
              </a:rPr>
              <a:t>Bzdak, </a:t>
            </a:r>
            <a:r>
              <a:rPr lang="pl-PL" dirty="0" err="1" smtClean="0">
                <a:solidFill>
                  <a:srgbClr val="77933C"/>
                </a:solidFill>
              </a:rPr>
              <a:t>Dusling</a:t>
            </a:r>
            <a:endParaRPr lang="pl-PL" dirty="0">
              <a:solidFill>
                <a:srgbClr val="77933C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392" y="1311209"/>
            <a:ext cx="4305300" cy="990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92" y="5211934"/>
            <a:ext cx="5715000" cy="12065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508" y="2404004"/>
            <a:ext cx="3991184" cy="28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</a:t>
            </a:r>
            <a:r>
              <a:rPr lang="pl-PL" dirty="0" err="1" smtClean="0"/>
              <a:t>pp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919692" y="1417638"/>
            <a:ext cx="153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77933C"/>
                </a:solidFill>
              </a:rPr>
              <a:t>Bzdak, </a:t>
            </a:r>
            <a:r>
              <a:rPr lang="pl-PL" dirty="0" err="1" smtClean="0">
                <a:solidFill>
                  <a:srgbClr val="77933C"/>
                </a:solidFill>
              </a:rPr>
              <a:t>Dusling</a:t>
            </a:r>
            <a:endParaRPr lang="pl-PL" dirty="0">
              <a:solidFill>
                <a:srgbClr val="77933C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92" y="5211934"/>
            <a:ext cx="5715000" cy="12065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379" y="1417638"/>
            <a:ext cx="5303421" cy="36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3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1.5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Two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particle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correlations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explained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by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855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Fluctuations</a:t>
            </a:r>
            <a:r>
              <a:rPr lang="pl-PL" dirty="0" smtClean="0"/>
              <a:t> in </a:t>
            </a:r>
            <a:r>
              <a:rPr lang="pl-PL" dirty="0" err="1" smtClean="0"/>
              <a:t>pp</a:t>
            </a:r>
            <a:r>
              <a:rPr lang="pl-PL" dirty="0" smtClean="0"/>
              <a:t>: CGC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457200" y="1357734"/>
            <a:ext cx="216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77933C"/>
                </a:solidFill>
              </a:rPr>
              <a:t>McLerran</a:t>
            </a:r>
            <a:r>
              <a:rPr lang="pl-PL" dirty="0" smtClean="0">
                <a:solidFill>
                  <a:srgbClr val="77933C"/>
                </a:solidFill>
              </a:rPr>
              <a:t>, </a:t>
            </a:r>
            <a:r>
              <a:rPr lang="pl-PL" dirty="0" err="1" smtClean="0">
                <a:solidFill>
                  <a:srgbClr val="77933C"/>
                </a:solidFill>
              </a:rPr>
              <a:t>Tribeddy</a:t>
            </a:r>
            <a:endParaRPr lang="pl-PL" dirty="0">
              <a:solidFill>
                <a:srgbClr val="77933C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0638"/>
            <a:ext cx="9144000" cy="4434965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3211622" y="1474527"/>
            <a:ext cx="3698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latin typeface="Times New Roman"/>
                <a:cs typeface="Times New Roman"/>
              </a:rPr>
              <a:t>Other</a:t>
            </a:r>
            <a:r>
              <a:rPr lang="pl-PL" dirty="0" smtClean="0">
                <a:latin typeface="Times New Roman"/>
                <a:cs typeface="Times New Roman"/>
              </a:rPr>
              <a:t> </a:t>
            </a:r>
            <a:r>
              <a:rPr lang="pl-PL" dirty="0" err="1" smtClean="0">
                <a:latin typeface="Times New Roman"/>
                <a:cs typeface="Times New Roman"/>
              </a:rPr>
              <a:t>fluctuation</a:t>
            </a:r>
            <a:r>
              <a:rPr lang="pl-PL" dirty="0" smtClean="0">
                <a:latin typeface="Times New Roman"/>
                <a:cs typeface="Times New Roman"/>
              </a:rPr>
              <a:t> </a:t>
            </a:r>
            <a:r>
              <a:rPr lang="pl-PL" dirty="0" err="1" smtClean="0">
                <a:latin typeface="Times New Roman"/>
                <a:cs typeface="Times New Roman"/>
              </a:rPr>
              <a:t>sources</a:t>
            </a:r>
            <a:r>
              <a:rPr lang="pl-PL" dirty="0" smtClean="0">
                <a:latin typeface="Times New Roman"/>
                <a:cs typeface="Times New Roman"/>
              </a:rPr>
              <a:t> </a:t>
            </a:r>
            <a:r>
              <a:rPr lang="pl-PL" dirty="0" err="1" smtClean="0">
                <a:latin typeface="Times New Roman"/>
                <a:cs typeface="Times New Roman"/>
              </a:rPr>
              <a:t>are</a:t>
            </a:r>
            <a:r>
              <a:rPr lang="pl-PL" dirty="0" smtClean="0">
                <a:latin typeface="Times New Roman"/>
                <a:cs typeface="Times New Roman"/>
              </a:rPr>
              <a:t> </a:t>
            </a:r>
            <a:r>
              <a:rPr lang="pl-PL" dirty="0" err="1" smtClean="0">
                <a:latin typeface="Times New Roman"/>
                <a:cs typeface="Times New Roman"/>
              </a:rPr>
              <a:t>built</a:t>
            </a:r>
            <a:r>
              <a:rPr lang="pl-PL" dirty="0" smtClean="0">
                <a:latin typeface="Times New Roman"/>
                <a:cs typeface="Times New Roman"/>
              </a:rPr>
              <a:t> in:</a:t>
            </a:r>
          </a:p>
          <a:p>
            <a:pPr marL="285750" indent="-285750">
              <a:buFontTx/>
              <a:buChar char="-"/>
            </a:pPr>
            <a:r>
              <a:rPr lang="pl-PL" i="1" dirty="0" err="1" smtClean="0">
                <a:latin typeface="Times New Roman"/>
                <a:cs typeface="Times New Roman"/>
              </a:rPr>
              <a:t>Q</a:t>
            </a:r>
            <a:r>
              <a:rPr lang="pl-PL" baseline="-25000" dirty="0" err="1" smtClean="0">
                <a:latin typeface="Times New Roman"/>
                <a:cs typeface="Times New Roman"/>
              </a:rPr>
              <a:t>sat</a:t>
            </a:r>
            <a:r>
              <a:rPr lang="pl-PL" dirty="0" smtClean="0">
                <a:latin typeface="Times New Roman"/>
                <a:cs typeface="Times New Roman"/>
              </a:rPr>
              <a:t> vs. </a:t>
            </a:r>
            <a:r>
              <a:rPr lang="pl-PL" i="1" dirty="0" smtClean="0">
                <a:latin typeface="Times New Roman"/>
                <a:cs typeface="Times New Roman"/>
              </a:rPr>
              <a:t>S</a:t>
            </a:r>
            <a:r>
              <a:rPr lang="pl-PL" baseline="-25000" dirty="0" smtClean="0">
                <a:latin typeface="Times New Roman"/>
                <a:cs typeface="Times New Roman"/>
              </a:rPr>
              <a:t>T</a:t>
            </a:r>
            <a:endParaRPr lang="pl-PL" dirty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pl-PL" dirty="0" err="1">
                <a:latin typeface="Times New Roman"/>
                <a:cs typeface="Times New Roman"/>
              </a:rPr>
              <a:t>f</a:t>
            </a:r>
            <a:r>
              <a:rPr lang="pl-PL" dirty="0" err="1" smtClean="0">
                <a:latin typeface="Times New Roman"/>
                <a:cs typeface="Times New Roman"/>
              </a:rPr>
              <a:t>luctuations</a:t>
            </a:r>
            <a:r>
              <a:rPr lang="pl-PL" dirty="0" smtClean="0">
                <a:latin typeface="Times New Roman"/>
                <a:cs typeface="Times New Roman"/>
              </a:rPr>
              <a:t> in </a:t>
            </a:r>
            <a:r>
              <a:rPr lang="pl-PL" dirty="0" err="1" smtClean="0">
                <a:latin typeface="Times New Roman"/>
                <a:cs typeface="Times New Roman"/>
              </a:rPr>
              <a:t>impact</a:t>
            </a:r>
            <a:r>
              <a:rPr lang="pl-PL" dirty="0" smtClean="0">
                <a:latin typeface="Times New Roman"/>
                <a:cs typeface="Times New Roman"/>
              </a:rPr>
              <a:t> </a:t>
            </a:r>
            <a:r>
              <a:rPr lang="pl-PL" dirty="0" err="1" smtClean="0">
                <a:latin typeface="Times New Roman"/>
                <a:cs typeface="Times New Roman"/>
              </a:rPr>
              <a:t>parameter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91901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rgbClr val="C6D9F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rgbClr val="C6D9F1"/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20000"/>
                  <a:lumOff val="80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rgbClr val="C6D9F1"/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~ 1.5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Two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particle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correlations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be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explained</a:t>
            </a:r>
            <a:r>
              <a:rPr lang="pl-PL" sz="2400" dirty="0" smtClean="0">
                <a:solidFill>
                  <a:srgbClr val="C6D9F1"/>
                </a:solidFill>
                <a:cs typeface="Times New Roman"/>
              </a:rPr>
              <a:t> by </a:t>
            </a:r>
            <a:r>
              <a:rPr lang="pl-PL" sz="2400" i="1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rgbClr val="C6D9F1"/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rgbClr val="C6D9F1"/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C6D9F1"/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rgbClr val="C6D9F1"/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CGC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requires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i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363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1.5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Two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particle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correlations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explained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by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CGC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requires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i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3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Conlusions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82575" y="1317625"/>
            <a:ext cx="861004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Nonlinear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BK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equation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generates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sauration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</a:rPr>
              <a:t>scale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the region with no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other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Geometrical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Scaling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emerges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well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DIS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up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to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relatively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0.08 with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0.33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works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for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distributions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0.22 (!)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As a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consequence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total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multiplicity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grows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energy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baseline="30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0.1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diff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. cross-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section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scales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better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λ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compatible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DIS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violation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seen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as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expected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expects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of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that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depend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on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For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– independent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width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GS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preserved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One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can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dN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pPb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with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large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p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fluctuations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: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σ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~ 1.5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Two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particle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correlations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may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be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explained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by 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pl-PL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pl-PL" sz="2400" baseline="-250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in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pp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in CGC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also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requires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pl-PL" sz="2400" baseline="-250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cs typeface="Times New Roman"/>
              </a:rPr>
              <a:t>flctuations</a:t>
            </a:r>
            <a:endParaRPr lang="pl-PL" sz="2400" dirty="0" smtClean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GS for </a:t>
            </a:r>
            <a:r>
              <a:rPr lang="pl-PL" sz="2400" dirty="0" err="1" smtClean="0">
                <a:solidFill>
                  <a:srgbClr val="FF0000"/>
                </a:solidFill>
                <a:cs typeface="Times New Roman"/>
              </a:rPr>
              <a:t>average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FF0000"/>
                </a:solidFill>
                <a:cs typeface="Times New Roman"/>
              </a:rPr>
              <a:t>transverse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FF0000"/>
                </a:solidFill>
                <a:cs typeface="Times New Roman"/>
              </a:rPr>
              <a:t>momentum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 and the </a:t>
            </a:r>
            <a:r>
              <a:rPr lang="pl-PL" sz="2400" dirty="0" err="1" smtClean="0">
                <a:solidFill>
                  <a:srgbClr val="FF0000"/>
                </a:solidFill>
                <a:cs typeface="Times New Roman"/>
              </a:rPr>
              <a:t>interaction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 radius</a:t>
            </a:r>
          </a:p>
          <a:p>
            <a:pPr marL="342900" indent="-342900">
              <a:buFont typeface="Arial"/>
              <a:buChar char="•"/>
            </a:pP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GS 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in 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HI for </a:t>
            </a:r>
            <a:r>
              <a:rPr lang="pl-PL" sz="2400" dirty="0" err="1" smtClean="0">
                <a:solidFill>
                  <a:srgbClr val="FF0000"/>
                </a:solidFill>
                <a:cs typeface="Times New Roman"/>
              </a:rPr>
              <a:t>different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FF0000"/>
                </a:solidFill>
                <a:cs typeface="Times New Roman"/>
              </a:rPr>
              <a:t>centrality</a:t>
            </a:r>
            <a:r>
              <a:rPr lang="pl-PL" sz="2400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pl-PL" sz="2400" dirty="0" err="1" smtClean="0">
                <a:solidFill>
                  <a:srgbClr val="FF0000"/>
                </a:solidFill>
                <a:cs typeface="Times New Roman"/>
              </a:rPr>
              <a:t>classes</a:t>
            </a:r>
            <a:endParaRPr lang="pl-PL" sz="2400" dirty="0">
              <a:solidFill>
                <a:srgbClr val="FF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251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92678" y="2268835"/>
            <a:ext cx="675865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Average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transverse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momentum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67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Average transverse momentum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19068"/>
            <a:ext cx="2692400" cy="914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2450332"/>
            <a:ext cx="7340600" cy="1790700"/>
          </a:xfrm>
          <a:prstGeom prst="rect">
            <a:avLst/>
          </a:prstGeom>
        </p:spPr>
      </p:pic>
      <p:sp>
        <p:nvSpPr>
          <p:cNvPr id="5" name="Strzałka w prawo 4"/>
          <p:cNvSpPr/>
          <p:nvPr/>
        </p:nvSpPr>
        <p:spPr>
          <a:xfrm>
            <a:off x="3643488" y="1526493"/>
            <a:ext cx="975018" cy="5131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>
            <a:off x="828382" y="3025800"/>
            <a:ext cx="975018" cy="5131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Travelling waves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7" y="1222204"/>
            <a:ext cx="7289800" cy="107950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7009891" y="6422983"/>
            <a:ext cx="1006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Cambria"/>
                <a:cs typeface="Cambria"/>
              </a:rPr>
              <a:t>© G. Soyez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01704"/>
            <a:ext cx="3340100" cy="28321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332" y="2573225"/>
            <a:ext cx="1651000" cy="13081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205" y="2466762"/>
            <a:ext cx="4102100" cy="4953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205" y="2986484"/>
            <a:ext cx="2247900" cy="736600"/>
          </a:xfrm>
          <a:prstGeom prst="rect">
            <a:avLst/>
          </a:prstGeom>
        </p:spPr>
      </p:pic>
      <p:sp>
        <p:nvSpPr>
          <p:cNvPr id="15" name="PoleTekstowe 14"/>
          <p:cNvSpPr txBox="1"/>
          <p:nvPr/>
        </p:nvSpPr>
        <p:spPr>
          <a:xfrm>
            <a:off x="7266355" y="315043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same as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286" y="3150437"/>
            <a:ext cx="635000" cy="4445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632" y="5280336"/>
            <a:ext cx="6375400" cy="863600"/>
          </a:xfrm>
          <a:prstGeom prst="rect">
            <a:avLst/>
          </a:prstGeom>
        </p:spPr>
      </p:pic>
      <p:sp>
        <p:nvSpPr>
          <p:cNvPr id="19" name="PoleTekstowe 18"/>
          <p:cNvSpPr txBox="1"/>
          <p:nvPr/>
        </p:nvSpPr>
        <p:spPr>
          <a:xfrm>
            <a:off x="4591843" y="4298270"/>
            <a:ext cx="1073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initial</a:t>
            </a:r>
          </a:p>
          <a:p>
            <a:r>
              <a:rPr lang="pl-PL">
                <a:latin typeface="Cambria"/>
                <a:cs typeface="Cambria"/>
              </a:rPr>
              <a:t>contition</a:t>
            </a:r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4591843" y="4505857"/>
            <a:ext cx="0" cy="9036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Obraz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9726" y="4427480"/>
            <a:ext cx="1524000" cy="901700"/>
          </a:xfrm>
          <a:prstGeom prst="rect">
            <a:avLst/>
          </a:prstGeom>
        </p:spPr>
      </p:pic>
      <p:sp>
        <p:nvSpPr>
          <p:cNvPr id="24" name="PoleTekstowe 23"/>
          <p:cNvSpPr txBox="1"/>
          <p:nvPr/>
        </p:nvSpPr>
        <p:spPr>
          <a:xfrm>
            <a:off x="6264938" y="4322692"/>
            <a:ext cx="10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Cambria"/>
                <a:cs typeface="Cambria"/>
              </a:rPr>
              <a:t>velocity: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6008478" y="1489740"/>
            <a:ext cx="1758579" cy="54949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4362" y="5243138"/>
            <a:ext cx="3149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Average transverse momentum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25" y="1181678"/>
            <a:ext cx="7174521" cy="56121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5059648"/>
            <a:ext cx="1727200" cy="304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 </a:t>
            </a:r>
            <a:r>
              <a:rPr lang="pl-PL"/>
              <a:t>as a function of </a:t>
            </a:r>
            <a:r>
              <a:rPr lang="pl-PL" i="1"/>
              <a:t>N</a:t>
            </a:r>
            <a:r>
              <a:rPr lang="pl-PL" baseline="-25000"/>
              <a:t>ch</a:t>
            </a:r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8555"/>
            <a:ext cx="5805714" cy="259671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745239" y="1557649"/>
            <a:ext cx="33987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>
                <a:solidFill>
                  <a:schemeClr val="tx2">
                    <a:lumMod val="75000"/>
                  </a:schemeClr>
                </a:solidFill>
              </a:rPr>
              <a:t>&lt;</a:t>
            </a:r>
            <a:r>
              <a:rPr lang="pl-PL" i="1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pl-PL" baseline="-2500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pl-PL">
                <a:solidFill>
                  <a:schemeClr val="tx2">
                    <a:lumMod val="75000"/>
                  </a:schemeClr>
                </a:solidFill>
              </a:rPr>
              <a:t>&gt;(</a:t>
            </a:r>
            <a:r>
              <a:rPr lang="pl-PL" i="1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pl-PL" baseline="-25000">
                <a:solidFill>
                  <a:schemeClr val="tx2">
                    <a:lumMod val="75000"/>
                  </a:schemeClr>
                </a:solidFill>
              </a:rPr>
              <a:t>ch</a:t>
            </a:r>
            <a:r>
              <a:rPr lang="pl-PL">
                <a:solidFill>
                  <a:schemeClr val="tx2">
                    <a:lumMod val="75000"/>
                  </a:schemeClr>
                </a:solidFill>
              </a:rPr>
              <a:t>) – correlations are sensitive to the fine details of dynamics</a:t>
            </a:r>
          </a:p>
          <a:p>
            <a:pPr marL="342900" indent="-342900">
              <a:buFont typeface="Arial"/>
              <a:buChar char="•"/>
            </a:pPr>
            <a:r>
              <a:rPr lang="pl-PL">
                <a:solidFill>
                  <a:schemeClr val="tx2">
                    <a:lumMod val="75000"/>
                  </a:schemeClr>
                </a:solidFill>
              </a:rPr>
              <a:t>difficult to describe by untuned MonteCarlos</a:t>
            </a:r>
          </a:p>
          <a:p>
            <a:pPr marL="342900" indent="-342900">
              <a:buFont typeface="Arial"/>
              <a:buChar char="•"/>
            </a:pPr>
            <a:r>
              <a:rPr lang="pl-PL">
                <a:solidFill>
                  <a:schemeClr val="tx2">
                    <a:lumMod val="75000"/>
                  </a:schemeClr>
                </a:solidFill>
              </a:rPr>
              <a:t>possible sign of phase transition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56" y="3832183"/>
            <a:ext cx="4648179" cy="301372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260" y="3728945"/>
            <a:ext cx="360980" cy="69789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415" y="5321191"/>
            <a:ext cx="4111385" cy="11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3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 </a:t>
            </a:r>
            <a:r>
              <a:rPr lang="pl-PL"/>
              <a:t>as a function of </a:t>
            </a:r>
            <a:r>
              <a:rPr lang="pl-PL" i="1"/>
              <a:t>N</a:t>
            </a:r>
            <a:r>
              <a:rPr lang="pl-PL" baseline="-25000"/>
              <a:t>ch</a:t>
            </a:r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16" y="1524000"/>
            <a:ext cx="22098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 </a:t>
            </a:r>
            <a:r>
              <a:rPr lang="pl-PL"/>
              <a:t>as a function of </a:t>
            </a:r>
            <a:r>
              <a:rPr lang="pl-PL" i="1"/>
              <a:t>N</a:t>
            </a:r>
            <a:r>
              <a:rPr lang="pl-PL" baseline="-25000"/>
              <a:t>ch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16" y="1524000"/>
            <a:ext cx="2209800" cy="1270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216" y="1524000"/>
            <a:ext cx="3263900" cy="12319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4492775" y="3052531"/>
            <a:ext cx="1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00FF"/>
                </a:solidFill>
              </a:rPr>
              <a:t>interaction radius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 flipV="1">
            <a:off x="5523104" y="2621449"/>
            <a:ext cx="0" cy="407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2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 </a:t>
            </a:r>
            <a:r>
              <a:rPr lang="pl-PL"/>
              <a:t>as a function of </a:t>
            </a:r>
            <a:r>
              <a:rPr lang="pl-PL" i="1"/>
              <a:t>N</a:t>
            </a:r>
            <a:r>
              <a:rPr lang="pl-PL" baseline="-25000"/>
              <a:t>ch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16" y="1524000"/>
            <a:ext cx="2209800" cy="1270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216" y="1524000"/>
            <a:ext cx="3263900" cy="123190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4497713" y="3052531"/>
            <a:ext cx="1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00FF"/>
                </a:solidFill>
              </a:rPr>
              <a:t>interaction radius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 flipV="1">
            <a:off x="5523104" y="2621449"/>
            <a:ext cx="0" cy="407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078416" y="3329530"/>
            <a:ext cx="278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phenomenological formula: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216" y="3742844"/>
            <a:ext cx="3505200" cy="1181100"/>
          </a:xfrm>
          <a:prstGeom prst="rect">
            <a:avLst/>
          </a:prstGeom>
        </p:spPr>
      </p:pic>
      <p:cxnSp>
        <p:nvCxnSpPr>
          <p:cNvPr id="9" name="Łącznik prosty ze strzałką 8"/>
          <p:cNvCxnSpPr/>
          <p:nvPr/>
        </p:nvCxnSpPr>
        <p:spPr>
          <a:xfrm>
            <a:off x="5722113" y="3698862"/>
            <a:ext cx="0" cy="419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3087814" y="5196293"/>
            <a:ext cx="5934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8F006F"/>
                </a:solidFill>
              </a:rPr>
              <a:t>nonperturbaitive</a:t>
            </a:r>
          </a:p>
          <a:p>
            <a:r>
              <a:rPr lang="pl-PL">
                <a:solidFill>
                  <a:srgbClr val="8F006F"/>
                </a:solidFill>
              </a:rPr>
              <a:t>coefficient</a:t>
            </a:r>
          </a:p>
          <a:p>
            <a:endParaRPr lang="pl-PL">
              <a:solidFill>
                <a:srgbClr val="8F006F"/>
              </a:solidFill>
            </a:endParaRPr>
          </a:p>
          <a:p>
            <a:r>
              <a:rPr lang="pl-PL">
                <a:solidFill>
                  <a:srgbClr val="8F006F"/>
                </a:solidFill>
              </a:rPr>
              <a:t>α,  β do not depend on energy, do depend on particle species</a:t>
            </a:r>
          </a:p>
        </p:txBody>
      </p:sp>
      <p:cxnSp>
        <p:nvCxnSpPr>
          <p:cNvPr id="13" name="Łącznik prosty ze strzałką 12"/>
          <p:cNvCxnSpPr/>
          <p:nvPr/>
        </p:nvCxnSpPr>
        <p:spPr>
          <a:xfrm flipV="1">
            <a:off x="4684152" y="4590447"/>
            <a:ext cx="0" cy="45438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2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Interaction radius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6434" y="1243787"/>
            <a:ext cx="89575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4F6228"/>
                </a:solidFill>
              </a:rPr>
              <a:t>A. Bzdak, B. Schenke, P. Tribedy and R. Venugopalan,</a:t>
            </a:r>
          </a:p>
          <a:p>
            <a:r>
              <a:rPr lang="en-US" sz="1400" i="1">
                <a:solidFill>
                  <a:srgbClr val="4F6228"/>
                </a:solidFill>
              </a:rPr>
              <a:t>Initial state geometry and the role of hydrodynamics in proton-proton, proton-nucleus and deuteron-nucleus collisions</a:t>
            </a:r>
            <a:r>
              <a:rPr lang="en-US" sz="1400">
                <a:solidFill>
                  <a:srgbClr val="4F6228"/>
                </a:solidFill>
              </a:rPr>
              <a:t>,</a:t>
            </a:r>
          </a:p>
          <a:p>
            <a:r>
              <a:rPr lang="pl-PL" sz="1400">
                <a:solidFill>
                  <a:srgbClr val="4F6228"/>
                </a:solidFill>
              </a:rPr>
              <a:t>Phys. Rev. C 87 (2013) 064906, </a:t>
            </a:r>
            <a:r>
              <a:rPr lang="en-US" sz="1400">
                <a:solidFill>
                  <a:srgbClr val="4F6228"/>
                </a:solidFill>
              </a:rPr>
              <a:t>[arXiv:1304.3403 [nucl-th]].</a:t>
            </a:r>
            <a:endParaRPr lang="pl-PL" sz="1400">
              <a:solidFill>
                <a:srgbClr val="4F6228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2" y="2203820"/>
            <a:ext cx="6487317" cy="43310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569" y="2769759"/>
            <a:ext cx="2744822" cy="10925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5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Scaling of mean </a:t>
            </a:r>
            <a:r>
              <a:rPr lang="pl-PL" i="1"/>
              <a:t>p</a:t>
            </a:r>
            <a:r>
              <a:rPr lang="pl-PL" baseline="-25000"/>
              <a:t>T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44" y="1555932"/>
            <a:ext cx="3162300" cy="1016000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605347" y="260093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8F006F"/>
                </a:solidFill>
              </a:rPr>
              <a:t>parton-hadron duality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 flipV="1">
            <a:off x="2903115" y="2528349"/>
            <a:ext cx="0" cy="344235"/>
          </a:xfrm>
          <a:prstGeom prst="straightConnector1">
            <a:avLst/>
          </a:prstGeom>
          <a:ln>
            <a:solidFill>
              <a:srgbClr val="8F006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owolny kształt 4"/>
          <p:cNvSpPr/>
          <p:nvPr/>
        </p:nvSpPr>
        <p:spPr>
          <a:xfrm>
            <a:off x="2421387" y="1421288"/>
            <a:ext cx="1472009" cy="1150163"/>
          </a:xfrm>
          <a:custGeom>
            <a:avLst/>
            <a:gdLst>
              <a:gd name="connsiteX0" fmla="*/ 1198823 w 1472009"/>
              <a:gd name="connsiteY0" fmla="*/ 157447 h 1150163"/>
              <a:gd name="connsiteX1" fmla="*/ 1020780 w 1472009"/>
              <a:gd name="connsiteY1" fmla="*/ 15005 h 1150163"/>
              <a:gd name="connsiteX2" fmla="*/ 759650 w 1472009"/>
              <a:gd name="connsiteY2" fmla="*/ 3134 h 1150163"/>
              <a:gd name="connsiteX3" fmla="*/ 545999 w 1472009"/>
              <a:gd name="connsiteY3" fmla="*/ 3134 h 1150163"/>
              <a:gd name="connsiteX4" fmla="*/ 391694 w 1472009"/>
              <a:gd name="connsiteY4" fmla="*/ 38745 h 1150163"/>
              <a:gd name="connsiteX5" fmla="*/ 225521 w 1472009"/>
              <a:gd name="connsiteY5" fmla="*/ 109966 h 1150163"/>
              <a:gd name="connsiteX6" fmla="*/ 47478 w 1472009"/>
              <a:gd name="connsiteY6" fmla="*/ 347370 h 1150163"/>
              <a:gd name="connsiteX7" fmla="*/ 0 w 1472009"/>
              <a:gd name="connsiteY7" fmla="*/ 513552 h 1150163"/>
              <a:gd name="connsiteX8" fmla="*/ 0 w 1472009"/>
              <a:gd name="connsiteY8" fmla="*/ 703475 h 1150163"/>
              <a:gd name="connsiteX9" fmla="*/ 47478 w 1472009"/>
              <a:gd name="connsiteY9" fmla="*/ 1000230 h 1150163"/>
              <a:gd name="connsiteX10" fmla="*/ 118695 w 1472009"/>
              <a:gd name="connsiteY10" fmla="*/ 1035841 h 1150163"/>
              <a:gd name="connsiteX11" fmla="*/ 569738 w 1472009"/>
              <a:gd name="connsiteY11" fmla="*/ 1095191 h 1150163"/>
              <a:gd name="connsiteX12" fmla="*/ 890215 w 1472009"/>
              <a:gd name="connsiteY12" fmla="*/ 1142672 h 1150163"/>
              <a:gd name="connsiteX13" fmla="*/ 1175084 w 1472009"/>
              <a:gd name="connsiteY13" fmla="*/ 1142672 h 1150163"/>
              <a:gd name="connsiteX14" fmla="*/ 1329388 w 1472009"/>
              <a:gd name="connsiteY14" fmla="*/ 1071451 h 1150163"/>
              <a:gd name="connsiteX15" fmla="*/ 1436214 w 1472009"/>
              <a:gd name="connsiteY15" fmla="*/ 917139 h 1150163"/>
              <a:gd name="connsiteX16" fmla="*/ 1471823 w 1472009"/>
              <a:gd name="connsiteY16" fmla="*/ 667865 h 1150163"/>
              <a:gd name="connsiteX17" fmla="*/ 1424345 w 1472009"/>
              <a:gd name="connsiteY17" fmla="*/ 477942 h 1150163"/>
              <a:gd name="connsiteX18" fmla="*/ 1353128 w 1472009"/>
              <a:gd name="connsiteY18" fmla="*/ 371110 h 1150163"/>
              <a:gd name="connsiteX19" fmla="*/ 1281910 w 1472009"/>
              <a:gd name="connsiteY19" fmla="*/ 204927 h 1150163"/>
              <a:gd name="connsiteX20" fmla="*/ 1270041 w 1472009"/>
              <a:gd name="connsiteY20" fmla="*/ 145577 h 1150163"/>
              <a:gd name="connsiteX21" fmla="*/ 1258171 w 1472009"/>
              <a:gd name="connsiteY21" fmla="*/ 109966 h 1150163"/>
              <a:gd name="connsiteX22" fmla="*/ 1246302 w 1472009"/>
              <a:gd name="connsiteY22" fmla="*/ 50615 h 1150163"/>
              <a:gd name="connsiteX23" fmla="*/ 1246302 w 1472009"/>
              <a:gd name="connsiteY23" fmla="*/ 50615 h 115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72009" h="1150163">
                <a:moveTo>
                  <a:pt x="1198823" y="157447"/>
                </a:moveTo>
                <a:cubicBezTo>
                  <a:pt x="1146399" y="99085"/>
                  <a:pt x="1093976" y="40724"/>
                  <a:pt x="1020780" y="15005"/>
                </a:cubicBezTo>
                <a:cubicBezTo>
                  <a:pt x="947584" y="-10714"/>
                  <a:pt x="838780" y="5112"/>
                  <a:pt x="759650" y="3134"/>
                </a:cubicBezTo>
                <a:cubicBezTo>
                  <a:pt x="680520" y="1156"/>
                  <a:pt x="607325" y="-2801"/>
                  <a:pt x="545999" y="3134"/>
                </a:cubicBezTo>
                <a:cubicBezTo>
                  <a:pt x="484673" y="9069"/>
                  <a:pt x="445107" y="20940"/>
                  <a:pt x="391694" y="38745"/>
                </a:cubicBezTo>
                <a:cubicBezTo>
                  <a:pt x="338281" y="56550"/>
                  <a:pt x="282890" y="58529"/>
                  <a:pt x="225521" y="109966"/>
                </a:cubicBezTo>
                <a:cubicBezTo>
                  <a:pt x="168152" y="161403"/>
                  <a:pt x="85065" y="280106"/>
                  <a:pt x="47478" y="347370"/>
                </a:cubicBezTo>
                <a:cubicBezTo>
                  <a:pt x="9891" y="414634"/>
                  <a:pt x="7913" y="454201"/>
                  <a:pt x="0" y="513552"/>
                </a:cubicBezTo>
                <a:cubicBezTo>
                  <a:pt x="-7913" y="572903"/>
                  <a:pt x="-7913" y="622362"/>
                  <a:pt x="0" y="703475"/>
                </a:cubicBezTo>
                <a:cubicBezTo>
                  <a:pt x="7913" y="784588"/>
                  <a:pt x="27695" y="944836"/>
                  <a:pt x="47478" y="1000230"/>
                </a:cubicBezTo>
                <a:cubicBezTo>
                  <a:pt x="67261" y="1055624"/>
                  <a:pt x="31652" y="1020014"/>
                  <a:pt x="118695" y="1035841"/>
                </a:cubicBezTo>
                <a:cubicBezTo>
                  <a:pt x="205738" y="1051668"/>
                  <a:pt x="569738" y="1095191"/>
                  <a:pt x="569738" y="1095191"/>
                </a:cubicBezTo>
                <a:cubicBezTo>
                  <a:pt x="698325" y="1112996"/>
                  <a:pt x="789324" y="1134759"/>
                  <a:pt x="890215" y="1142672"/>
                </a:cubicBezTo>
                <a:cubicBezTo>
                  <a:pt x="991106" y="1150586"/>
                  <a:pt x="1101889" y="1154542"/>
                  <a:pt x="1175084" y="1142672"/>
                </a:cubicBezTo>
                <a:cubicBezTo>
                  <a:pt x="1248279" y="1130802"/>
                  <a:pt x="1285866" y="1109040"/>
                  <a:pt x="1329388" y="1071451"/>
                </a:cubicBezTo>
                <a:cubicBezTo>
                  <a:pt x="1372910" y="1033862"/>
                  <a:pt x="1412475" y="984403"/>
                  <a:pt x="1436214" y="917139"/>
                </a:cubicBezTo>
                <a:cubicBezTo>
                  <a:pt x="1459953" y="849875"/>
                  <a:pt x="1473801" y="741064"/>
                  <a:pt x="1471823" y="667865"/>
                </a:cubicBezTo>
                <a:cubicBezTo>
                  <a:pt x="1469845" y="594666"/>
                  <a:pt x="1444127" y="527401"/>
                  <a:pt x="1424345" y="477942"/>
                </a:cubicBezTo>
                <a:cubicBezTo>
                  <a:pt x="1404563" y="428483"/>
                  <a:pt x="1376867" y="416612"/>
                  <a:pt x="1353128" y="371110"/>
                </a:cubicBezTo>
                <a:cubicBezTo>
                  <a:pt x="1329389" y="325608"/>
                  <a:pt x="1295758" y="242516"/>
                  <a:pt x="1281910" y="204927"/>
                </a:cubicBezTo>
                <a:cubicBezTo>
                  <a:pt x="1268062" y="167338"/>
                  <a:pt x="1273997" y="161404"/>
                  <a:pt x="1270041" y="145577"/>
                </a:cubicBezTo>
                <a:cubicBezTo>
                  <a:pt x="1266085" y="129750"/>
                  <a:pt x="1262127" y="125793"/>
                  <a:pt x="1258171" y="109966"/>
                </a:cubicBezTo>
                <a:cubicBezTo>
                  <a:pt x="1254215" y="94139"/>
                  <a:pt x="1246302" y="50615"/>
                  <a:pt x="1246302" y="50615"/>
                </a:cubicBezTo>
                <a:lnTo>
                  <a:pt x="1246302" y="50615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Tekstowe 6"/>
          <p:cNvSpPr txBox="1"/>
          <p:nvPr/>
        </p:nvSpPr>
        <p:spPr>
          <a:xfrm>
            <a:off x="4261164" y="1875493"/>
            <a:ext cx="161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scaling variable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754" y="2872584"/>
            <a:ext cx="4216207" cy="384571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63" y="2982132"/>
            <a:ext cx="4165738" cy="3782771"/>
          </a:xfrm>
          <a:prstGeom prst="rect">
            <a:avLst/>
          </a:prstGeom>
        </p:spPr>
      </p:pic>
      <p:sp>
        <p:nvSpPr>
          <p:cNvPr id="13" name="PoleTekstowe 12"/>
          <p:cNvSpPr txBox="1"/>
          <p:nvPr/>
        </p:nvSpPr>
        <p:spPr>
          <a:xfrm>
            <a:off x="3680301" y="2600930"/>
            <a:ext cx="500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solidFill>
                  <a:schemeClr val="accent3">
                    <a:lumMod val="50000"/>
                  </a:schemeClr>
                </a:solidFill>
              </a:rPr>
              <a:t>CMS Collaboration, Eur. Phys. J. C72 (2013) 2164, C74 (2014) 2847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8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Energy dependence of mean </a:t>
            </a:r>
            <a:r>
              <a:rPr lang="pl-PL" i="1"/>
              <a:t>p</a:t>
            </a:r>
            <a:r>
              <a:rPr lang="pl-PL" baseline="-25000"/>
              <a:t>T</a:t>
            </a:r>
            <a:r>
              <a:rPr lang="pl-PL"/>
              <a:t>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512" y="2935070"/>
            <a:ext cx="4241800" cy="12827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656" y="2922625"/>
            <a:ext cx="4991100" cy="13335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5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Energy dependence of mean </a:t>
            </a:r>
            <a:r>
              <a:rPr lang="pl-PL" i="1"/>
              <a:t>p</a:t>
            </a:r>
            <a:r>
              <a:rPr lang="pl-PL" baseline="-25000"/>
              <a:t>T</a:t>
            </a:r>
            <a:r>
              <a:rPr lang="pl-PL"/>
              <a:t>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512" y="2935070"/>
            <a:ext cx="4241800" cy="12827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656" y="2922625"/>
            <a:ext cx="4991100" cy="13335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  <p:sp>
        <p:nvSpPr>
          <p:cNvPr id="4" name="Dowolny kształt 3"/>
          <p:cNvSpPr/>
          <p:nvPr/>
        </p:nvSpPr>
        <p:spPr>
          <a:xfrm>
            <a:off x="5337684" y="2652376"/>
            <a:ext cx="3729949" cy="1832551"/>
          </a:xfrm>
          <a:custGeom>
            <a:avLst/>
            <a:gdLst>
              <a:gd name="connsiteX0" fmla="*/ 2057903 w 3729949"/>
              <a:gd name="connsiteY0" fmla="*/ 0 h 1832551"/>
              <a:gd name="connsiteX1" fmla="*/ 401934 w 3729949"/>
              <a:gd name="connsiteY1" fmla="*/ 32150 h 1832551"/>
              <a:gd name="connsiteX2" fmla="*/ 128619 w 3729949"/>
              <a:gd name="connsiteY2" fmla="*/ 241125 h 1832551"/>
              <a:gd name="connsiteX3" fmla="*/ 0 w 3729949"/>
              <a:gd name="connsiteY3" fmla="*/ 626925 h 1832551"/>
              <a:gd name="connsiteX4" fmla="*/ 0 w 3729949"/>
              <a:gd name="connsiteY4" fmla="*/ 996651 h 1832551"/>
              <a:gd name="connsiteX5" fmla="*/ 80387 w 3729949"/>
              <a:gd name="connsiteY5" fmla="*/ 1462826 h 1832551"/>
              <a:gd name="connsiteX6" fmla="*/ 787791 w 3729949"/>
              <a:gd name="connsiteY6" fmla="*/ 1736101 h 1832551"/>
              <a:gd name="connsiteX7" fmla="*/ 1639891 w 3729949"/>
              <a:gd name="connsiteY7" fmla="*/ 1832551 h 1832551"/>
              <a:gd name="connsiteX8" fmla="*/ 2861771 w 3729949"/>
              <a:gd name="connsiteY8" fmla="*/ 1720026 h 1832551"/>
              <a:gd name="connsiteX9" fmla="*/ 3585252 w 3729949"/>
              <a:gd name="connsiteY9" fmla="*/ 1559276 h 1832551"/>
              <a:gd name="connsiteX10" fmla="*/ 3729949 w 3729949"/>
              <a:gd name="connsiteY10" fmla="*/ 1205626 h 1832551"/>
              <a:gd name="connsiteX11" fmla="*/ 3713871 w 3729949"/>
              <a:gd name="connsiteY11" fmla="*/ 578700 h 1832551"/>
              <a:gd name="connsiteX12" fmla="*/ 3311937 w 3729949"/>
              <a:gd name="connsiteY12" fmla="*/ 257200 h 1832551"/>
              <a:gd name="connsiteX13" fmla="*/ 2813539 w 3729949"/>
              <a:gd name="connsiteY13" fmla="*/ 128600 h 1832551"/>
              <a:gd name="connsiteX14" fmla="*/ 2315141 w 3729949"/>
              <a:gd name="connsiteY14" fmla="*/ 64300 h 1832551"/>
              <a:gd name="connsiteX15" fmla="*/ 1768510 w 3729949"/>
              <a:gd name="connsiteY15" fmla="*/ 48225 h 1832551"/>
              <a:gd name="connsiteX16" fmla="*/ 1768510 w 3729949"/>
              <a:gd name="connsiteY16" fmla="*/ 48225 h 1832551"/>
              <a:gd name="connsiteX17" fmla="*/ 1752433 w 3729949"/>
              <a:gd name="connsiteY17" fmla="*/ 48225 h 1832551"/>
              <a:gd name="connsiteX18" fmla="*/ 1607737 w 3729949"/>
              <a:gd name="connsiteY18" fmla="*/ 64300 h 1832551"/>
              <a:gd name="connsiteX19" fmla="*/ 1511272 w 3729949"/>
              <a:gd name="connsiteY19" fmla="*/ 96450 h 183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29949" h="1832551">
                <a:moveTo>
                  <a:pt x="2057903" y="0"/>
                </a:moveTo>
                <a:lnTo>
                  <a:pt x="401934" y="32150"/>
                </a:lnTo>
                <a:lnTo>
                  <a:pt x="128619" y="241125"/>
                </a:lnTo>
                <a:lnTo>
                  <a:pt x="0" y="626925"/>
                </a:lnTo>
                <a:lnTo>
                  <a:pt x="0" y="996651"/>
                </a:lnTo>
                <a:lnTo>
                  <a:pt x="80387" y="1462826"/>
                </a:lnTo>
                <a:lnTo>
                  <a:pt x="787791" y="1736101"/>
                </a:lnTo>
                <a:lnTo>
                  <a:pt x="1639891" y="1832551"/>
                </a:lnTo>
                <a:lnTo>
                  <a:pt x="2861771" y="1720026"/>
                </a:lnTo>
                <a:lnTo>
                  <a:pt x="3585252" y="1559276"/>
                </a:lnTo>
                <a:lnTo>
                  <a:pt x="3729949" y="1205626"/>
                </a:lnTo>
                <a:lnTo>
                  <a:pt x="3713871" y="578700"/>
                </a:lnTo>
                <a:lnTo>
                  <a:pt x="3311937" y="257200"/>
                </a:lnTo>
                <a:lnTo>
                  <a:pt x="2813539" y="128600"/>
                </a:lnTo>
                <a:lnTo>
                  <a:pt x="2315141" y="64300"/>
                </a:lnTo>
                <a:lnTo>
                  <a:pt x="1768510" y="48225"/>
                </a:lnTo>
                <a:lnTo>
                  <a:pt x="1768510" y="48225"/>
                </a:lnTo>
                <a:lnTo>
                  <a:pt x="1752433" y="48225"/>
                </a:lnTo>
                <a:cubicBezTo>
                  <a:pt x="1704201" y="53583"/>
                  <a:pt x="1654817" y="52532"/>
                  <a:pt x="1607737" y="64300"/>
                </a:cubicBezTo>
                <a:cubicBezTo>
                  <a:pt x="1443444" y="105367"/>
                  <a:pt x="1664270" y="96450"/>
                  <a:pt x="1511272" y="964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29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Mean </a:t>
            </a:r>
            <a:r>
              <a:rPr lang="pl-PL" i="1"/>
              <a:t>p</a:t>
            </a:r>
            <a:r>
              <a:rPr lang="pl-PL" baseline="-25000"/>
              <a:t>T</a:t>
            </a:r>
            <a:r>
              <a:rPr lang="pl-PL"/>
              <a:t> scaling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51" y="1884947"/>
            <a:ext cx="6024227" cy="4181897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7299158" y="2286000"/>
            <a:ext cx="1418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pp 7 TeV</a:t>
            </a:r>
          </a:p>
          <a:p>
            <a:r>
              <a:rPr lang="pl-PL">
                <a:solidFill>
                  <a:srgbClr val="FF0000"/>
                </a:solidFill>
              </a:rPr>
              <a:t>pp 2.76 TeV</a:t>
            </a:r>
          </a:p>
          <a:p>
            <a:r>
              <a:rPr lang="pl-PL">
                <a:solidFill>
                  <a:schemeClr val="accent6">
                    <a:lumMod val="50000"/>
                  </a:schemeClr>
                </a:solidFill>
              </a:rPr>
              <a:t>pPb 5.02 TeV</a:t>
            </a:r>
          </a:p>
          <a:p>
            <a:r>
              <a:rPr lang="pl-PL">
                <a:solidFill>
                  <a:srgbClr val="3366FF"/>
                </a:solidFill>
              </a:rPr>
              <a:t>pp 0.9 TeV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1587500" y="1248073"/>
            <a:ext cx="5705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3">
                    <a:lumMod val="50000"/>
                  </a:schemeClr>
                </a:solidFill>
              </a:rPr>
              <a:t>ALICE Collaboration, Phys. Lett. B727 (2013) 371 [arXiv:1307.1094 [nucl-ex]]</a:t>
            </a:r>
            <a:endParaRPr lang="pl-PL" sz="14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92" y="91232"/>
            <a:ext cx="664344" cy="9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4583</TotalTime>
  <Words>3614</Words>
  <Application>Microsoft Macintosh PowerPoint</Application>
  <PresentationFormat>Pokaz na ekranie (4:3)</PresentationFormat>
  <Paragraphs>556</Paragraphs>
  <Slides>123</Slides>
  <Notes>4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123</vt:i4>
      </vt:variant>
    </vt:vector>
  </HeadingPairs>
  <TitlesOfParts>
    <vt:vector size="124" baseType="lpstr">
      <vt:lpstr>Motyw pakietu Office</vt:lpstr>
      <vt:lpstr>Geometrical scaling  in hadronic collisions</vt:lpstr>
      <vt:lpstr>DGLAP vs BFKL Evolution</vt:lpstr>
      <vt:lpstr>Dipole Picture</vt:lpstr>
      <vt:lpstr>Gluon Emission in the Dipole Picture</vt:lpstr>
      <vt:lpstr>BK Equation</vt:lpstr>
      <vt:lpstr>Travelling waves</vt:lpstr>
      <vt:lpstr>Travelling waves</vt:lpstr>
      <vt:lpstr>Travelling waves</vt:lpstr>
      <vt:lpstr>Travelling waves</vt:lpstr>
      <vt:lpstr>Travelling waves</vt:lpstr>
      <vt:lpstr>Travelling waves in QCD</vt:lpstr>
      <vt:lpstr>Travelling waves in QCD</vt:lpstr>
      <vt:lpstr>Travelling waves in QCD</vt:lpstr>
      <vt:lpstr>Conlusions</vt:lpstr>
      <vt:lpstr>Travelling waves in QCD imply Geometrical Scaling</vt:lpstr>
      <vt:lpstr>Conlusions</vt:lpstr>
      <vt:lpstr>Prezentacja programu PowerPoint</vt:lpstr>
      <vt:lpstr>Saturation scale:  energy and x dependence</vt:lpstr>
      <vt:lpstr>Saturation scale:  energy and x dependence</vt:lpstr>
      <vt:lpstr>Conlusions</vt:lpstr>
      <vt:lpstr>Prezentacja programu PowerPoint</vt:lpstr>
      <vt:lpstr>Basics of geometrical scaling</vt:lpstr>
      <vt:lpstr>Basics of geometrical scaling</vt:lpstr>
      <vt:lpstr>Basics of geometrical scaling</vt:lpstr>
      <vt:lpstr>Basics of geometrical scaling</vt:lpstr>
      <vt:lpstr>Basics of geometrical scaling</vt:lpstr>
      <vt:lpstr>Basics of geometrical scaling</vt:lpstr>
      <vt:lpstr>Basics of geometrical scaling</vt:lpstr>
      <vt:lpstr>Basics of geometrical scaling</vt:lpstr>
      <vt:lpstr>Basics of geometrical scaling</vt:lpstr>
      <vt:lpstr>Prezentacja programu PowerPoint</vt:lpstr>
      <vt:lpstr>Prezentacja programu PowerPoint</vt:lpstr>
      <vt:lpstr>Prezentacja programu PowerPoint</vt:lpstr>
      <vt:lpstr>Geometrical scaling of pT distributions</vt:lpstr>
      <vt:lpstr>Determination of lambda</vt:lpstr>
      <vt:lpstr>Determination of lambda</vt:lpstr>
      <vt:lpstr>Determination of lambda</vt:lpstr>
      <vt:lpstr>Determination of lambda</vt:lpstr>
      <vt:lpstr>Determination of lambda</vt:lpstr>
      <vt:lpstr>Determination of lambda</vt:lpstr>
      <vt:lpstr>Conlusions</vt:lpstr>
      <vt:lpstr>Power-like growth of multiplicity</vt:lpstr>
      <vt:lpstr>Conlusions</vt:lpstr>
      <vt:lpstr>What should scale in pp?</vt:lpstr>
      <vt:lpstr>Conlusions</vt:lpstr>
      <vt:lpstr>Prezentacja programu PowerPoint</vt:lpstr>
      <vt:lpstr>Prezentacja programu PowerPoint</vt:lpstr>
      <vt:lpstr>Violation of GS for y ≠ 0</vt:lpstr>
      <vt:lpstr>Kinematical range of GS in pp</vt:lpstr>
      <vt:lpstr>Kinematical range of GS in pp</vt:lpstr>
      <vt:lpstr>               NA61 Shine data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Conlusions</vt:lpstr>
      <vt:lpstr>Prezentacja programu PowerPoint</vt:lpstr>
      <vt:lpstr>Fluctuations in stat. phys.</vt:lpstr>
      <vt:lpstr>Prezentacja programu PowerPoint</vt:lpstr>
      <vt:lpstr>Fluctuations in QCD</vt:lpstr>
      <vt:lpstr>Conlusions</vt:lpstr>
      <vt:lpstr>Fluctuations in QCD</vt:lpstr>
      <vt:lpstr>Fluctuations in QCD</vt:lpstr>
      <vt:lpstr>Fluctuations in QCD</vt:lpstr>
      <vt:lpstr>Conlusions</vt:lpstr>
      <vt:lpstr>Prezentacja programu PowerPoint</vt:lpstr>
      <vt:lpstr>Color Glass Condensate in pPB</vt:lpstr>
      <vt:lpstr>Color Glass Condensate in pPB</vt:lpstr>
      <vt:lpstr>Color Glass Condensate in pPB</vt:lpstr>
      <vt:lpstr>Fluctuations for pPb</vt:lpstr>
      <vt:lpstr>Fluctuations for pPb</vt:lpstr>
      <vt:lpstr>Conlusions</vt:lpstr>
      <vt:lpstr>Normalization</vt:lpstr>
      <vt:lpstr>Fluctuations in pp</vt:lpstr>
      <vt:lpstr>Fluctuations in pp</vt:lpstr>
      <vt:lpstr>Conlusions</vt:lpstr>
      <vt:lpstr>Fluctuations in pp: CGC</vt:lpstr>
      <vt:lpstr>Conlusions</vt:lpstr>
      <vt:lpstr>Conlusions</vt:lpstr>
      <vt:lpstr>Conlusions</vt:lpstr>
      <vt:lpstr>Prezentacja programu PowerPoint</vt:lpstr>
      <vt:lpstr>Average transverse momentum</vt:lpstr>
      <vt:lpstr>Average transverse momentum</vt:lpstr>
      <vt:lpstr>Mean pT as a function of Nch</vt:lpstr>
      <vt:lpstr>Mean pT as a function of Nch</vt:lpstr>
      <vt:lpstr>Mean pT as a function of Nch</vt:lpstr>
      <vt:lpstr>Mean pT as a function of Nch</vt:lpstr>
      <vt:lpstr>Interaction radius</vt:lpstr>
      <vt:lpstr>Scaling of mean pT</vt:lpstr>
      <vt:lpstr>Energy dependence of mean pT </vt:lpstr>
      <vt:lpstr>Energy dependence of mean pT </vt:lpstr>
      <vt:lpstr>Mean pT scaling</vt:lpstr>
      <vt:lpstr>Mean pT scaling</vt:lpstr>
      <vt:lpstr>Effective R dependence on W</vt:lpstr>
      <vt:lpstr>Mean pT vs. interaction radius R</vt:lpstr>
      <vt:lpstr>Mean pT vs. interaction radius R</vt:lpstr>
      <vt:lpstr>Effective R dependence on W</vt:lpstr>
      <vt:lpstr>Mean pT vs. interaction radius R</vt:lpstr>
      <vt:lpstr>Conlusions</vt:lpstr>
      <vt:lpstr>Prezentacja programu PowerPoint</vt:lpstr>
      <vt:lpstr>GS in HI: centrality</vt:lpstr>
      <vt:lpstr>GS in HI: centrality dependence</vt:lpstr>
      <vt:lpstr>GS in HI</vt:lpstr>
      <vt:lpstr>Energy Scaling in HI</vt:lpstr>
      <vt:lpstr>Centrality Scaling in HI</vt:lpstr>
      <vt:lpstr>Conlusions</vt:lpstr>
      <vt:lpstr>Conlusions</vt:lpstr>
      <vt:lpstr>BACKUP SLIDES</vt:lpstr>
      <vt:lpstr>BK Equation in the Dipole Picture</vt:lpstr>
      <vt:lpstr>Gluon Emission in the Dipole Picture</vt:lpstr>
      <vt:lpstr>BFKL Eq. in the Dipole Picture</vt:lpstr>
      <vt:lpstr>BFKL Eq. in the Dipole Picture</vt:lpstr>
      <vt:lpstr>BK Equation</vt:lpstr>
      <vt:lpstr>Wounded Nucleon Model in pPb </vt:lpstr>
      <vt:lpstr>Wounded Nucleon Model in pPb </vt:lpstr>
      <vt:lpstr>Prezentacja programu PowerPoint</vt:lpstr>
    </vt:vector>
  </TitlesOfParts>
  <Company>michal@if.uj.edu.pl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Praszalowicz</dc:creator>
  <cp:lastModifiedBy>Michal Praszalowicz</cp:lastModifiedBy>
  <cp:revision>162</cp:revision>
  <cp:lastPrinted>2015-11-21T15:38:18Z</cp:lastPrinted>
  <dcterms:created xsi:type="dcterms:W3CDTF">2014-04-03T08:36:14Z</dcterms:created>
  <dcterms:modified xsi:type="dcterms:W3CDTF">2016-01-20T14:14:32Z</dcterms:modified>
</cp:coreProperties>
</file>