
<file path=[Content_Types].xml><?xml version="1.0" encoding="utf-8"?>
<Types xmlns="http://schemas.openxmlformats.org/package/2006/content-types">
  <Default Extension="png" ContentType="image/png"/>
  <Default Extension="wmf" ContentType="image/x-e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7"/>
  </p:notesMasterIdLst>
  <p:sldIdLst>
    <p:sldId id="336" r:id="rId2"/>
    <p:sldId id="403" r:id="rId3"/>
    <p:sldId id="491" r:id="rId4"/>
    <p:sldId id="490" r:id="rId5"/>
    <p:sldId id="489" r:id="rId6"/>
    <p:sldId id="472" r:id="rId7"/>
    <p:sldId id="445" r:id="rId8"/>
    <p:sldId id="446" r:id="rId9"/>
    <p:sldId id="455" r:id="rId10"/>
    <p:sldId id="456" r:id="rId11"/>
    <p:sldId id="457" r:id="rId12"/>
    <p:sldId id="458" r:id="rId13"/>
    <p:sldId id="459" r:id="rId14"/>
    <p:sldId id="460" r:id="rId15"/>
    <p:sldId id="474" r:id="rId16"/>
    <p:sldId id="461" r:id="rId17"/>
    <p:sldId id="462" r:id="rId18"/>
    <p:sldId id="463" r:id="rId19"/>
    <p:sldId id="497" r:id="rId20"/>
    <p:sldId id="464" r:id="rId21"/>
    <p:sldId id="465" r:id="rId22"/>
    <p:sldId id="466" r:id="rId23"/>
    <p:sldId id="467" r:id="rId24"/>
    <p:sldId id="468" r:id="rId25"/>
    <p:sldId id="447" r:id="rId26"/>
    <p:sldId id="469" r:id="rId27"/>
    <p:sldId id="470" r:id="rId28"/>
    <p:sldId id="471" r:id="rId29"/>
    <p:sldId id="449" r:id="rId30"/>
    <p:sldId id="480" r:id="rId31"/>
    <p:sldId id="476" r:id="rId32"/>
    <p:sldId id="450" r:id="rId33"/>
    <p:sldId id="451" r:id="rId34"/>
    <p:sldId id="416" r:id="rId35"/>
    <p:sldId id="477" r:id="rId36"/>
    <p:sldId id="473" r:id="rId37"/>
    <p:sldId id="452" r:id="rId38"/>
    <p:sldId id="492" r:id="rId39"/>
    <p:sldId id="481" r:id="rId40"/>
    <p:sldId id="453" r:id="rId41"/>
    <p:sldId id="485" r:id="rId42"/>
    <p:sldId id="479" r:id="rId43"/>
    <p:sldId id="486" r:id="rId44"/>
    <p:sldId id="487" r:id="rId45"/>
    <p:sldId id="488" r:id="rId46"/>
    <p:sldId id="493" r:id="rId47"/>
    <p:sldId id="495" r:id="rId48"/>
    <p:sldId id="429" r:id="rId49"/>
    <p:sldId id="431" r:id="rId50"/>
    <p:sldId id="433" r:id="rId51"/>
    <p:sldId id="484" r:id="rId52"/>
    <p:sldId id="494" r:id="rId53"/>
    <p:sldId id="496" r:id="rId54"/>
    <p:sldId id="408" r:id="rId55"/>
    <p:sldId id="411" r:id="rId56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0CD2"/>
    <a:srgbClr val="EF80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813" autoAdjust="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88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87ECD4-41B7-4B38-9896-A2E1291C8364}" type="datetimeFigureOut">
              <a:rPr lang="sv-SE" smtClean="0"/>
              <a:t>2016-01-20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71259E-9AC5-4093-ABBC-1DFBBDE2421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4585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236"/>
            <a:ext cx="5486082" cy="4032655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en-GB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800" y="4343236"/>
            <a:ext cx="5486399" cy="276999"/>
          </a:xfrm>
        </p:spPr>
        <p:txBody>
          <a:bodyPr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en-GB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en-GB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en-GB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en-GB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236"/>
            <a:ext cx="5486082" cy="4032655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en-GB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en-GB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236"/>
            <a:ext cx="5486082" cy="4114800"/>
          </a:xfrm>
        </p:spPr>
        <p:txBody>
          <a:bodyPr wrap="square" anchor="t"/>
          <a:lstStyle/>
          <a:p>
            <a:pPr lvl="0"/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2360" y="-26571"/>
            <a:ext cx="1152128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/>
            </a:lvl1pPr>
          </a:lstStyle>
          <a:p>
            <a:fld id="{BEB2B400-DCCD-4E4A-8997-0CBA26C25F6A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800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2360" y="-26571"/>
            <a:ext cx="1152128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4282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2360" y="-26571"/>
            <a:ext cx="1152128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82232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r>
              <a:rPr lang="en-US" dirty="0" smtClean="0"/>
              <a:t>Click to edit Master title style</a:t>
            </a:r>
            <a:endParaRPr lang="sv-SE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838830" y="288580"/>
            <a:ext cx="2130111" cy="472697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chemeClr val="tx1"/>
                </a:solidFill>
                <a:latin typeface="Liberation Sans" pitchFamily="34" charset="0"/>
              </a:defRPr>
            </a:lvl1pPr>
          </a:lstStyle>
          <a:p>
            <a:fld id="{B26617F3-0699-4321-B4EF-CFB4E3E82DC4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>
          <a:xfrm>
            <a:off x="129011" y="6358556"/>
            <a:ext cx="2130111" cy="472697"/>
          </a:xfrm>
          <a:prstGeom prst="rect">
            <a:avLst/>
          </a:prstGeom>
        </p:spPr>
        <p:txBody>
          <a:bodyPr/>
          <a:lstStyle>
            <a:lvl1pPr>
              <a:defRPr sz="1300">
                <a:solidFill>
                  <a:schemeClr val="bg1"/>
                </a:solidFill>
                <a:latin typeface="Liberation Sans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1566449" y="6344850"/>
            <a:ext cx="6272455" cy="472697"/>
          </a:xfrm>
          <a:prstGeom prst="rect">
            <a:avLst/>
          </a:prstGeom>
        </p:spPr>
        <p:txBody>
          <a:bodyPr/>
          <a:lstStyle>
            <a:lvl1pPr>
              <a:defRPr sz="1300">
                <a:solidFill>
                  <a:schemeClr val="bg1"/>
                </a:solidFill>
                <a:latin typeface="Liberation Sans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Text Placeholder 5"/>
          <p:cNvSpPr txBox="1">
            <a:spLocks noGrp="1"/>
          </p:cNvSpPr>
          <p:nvPr>
            <p:ph idx="1"/>
          </p:nvPr>
        </p:nvSpPr>
        <p:spPr>
          <a:xfrm>
            <a:off x="456989" y="1604494"/>
            <a:ext cx="8228743" cy="452555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391867" marR="0" lvl="0" indent="-293900">
              <a:spcBef>
                <a:spcPts val="0"/>
              </a:spcBef>
              <a:spcAft>
                <a:spcPts val="1285"/>
              </a:spcAft>
              <a:buSzPct val="45000"/>
              <a:buFont typeface="StarSymbol"/>
              <a:buNone/>
              <a:defRPr lang="en-US" sz="2900" b="0" i="0" u="none" strike="noStrike" kern="1200">
                <a:ln>
                  <a:noFill/>
                </a:ln>
                <a:latin typeface="Liberation Sans" pitchFamily="18"/>
                <a:ea typeface="Droid Sans Fallback" pitchFamily="2"/>
                <a:cs typeface="DejaVu Sans" pitchFamily="2"/>
              </a:defRPr>
            </a:defPPr>
            <a:lvl1pPr marL="391867" marR="0" lvl="0" indent="-293900">
              <a:spcBef>
                <a:spcPts val="0"/>
              </a:spcBef>
              <a:spcAft>
                <a:spcPts val="1285"/>
              </a:spcAft>
              <a:buSzPct val="45000"/>
              <a:buFont typeface="StarSymbol"/>
              <a:buChar char="●"/>
              <a:defRPr lang="en-US" sz="2900" b="0" i="0" u="none" strike="noStrike" kern="1200">
                <a:ln>
                  <a:noFill/>
                </a:ln>
                <a:latin typeface="Liberation Sans" pitchFamily="18"/>
                <a:ea typeface="Droid Sans Fallback" pitchFamily="2"/>
                <a:cs typeface="DejaVu Sans" pitchFamily="2"/>
              </a:defRPr>
            </a:lvl1pPr>
            <a:lvl2pPr marL="783734" marR="0" lvl="1" indent="-293900">
              <a:spcBef>
                <a:spcPts val="0"/>
              </a:spcBef>
              <a:spcAft>
                <a:spcPts val="1029"/>
              </a:spcAft>
              <a:buSzPct val="45000"/>
              <a:buFont typeface="StarSymbol"/>
              <a:buChar char="●"/>
              <a:defRPr lang="en-US" sz="2500" b="0" i="0" u="none" strike="noStrike" kern="1200">
                <a:ln>
                  <a:noFill/>
                </a:ln>
                <a:latin typeface="Liberation Sans" pitchFamily="18"/>
                <a:ea typeface="Droid Sans Fallback" pitchFamily="2"/>
                <a:cs typeface="DejaVu Sans" pitchFamily="2"/>
              </a:defRPr>
            </a:lvl2pPr>
            <a:lvl3pPr marL="1175601" marR="0" lvl="2" indent="-261245">
              <a:spcBef>
                <a:spcPts val="0"/>
              </a:spcBef>
              <a:spcAft>
                <a:spcPts val="771"/>
              </a:spcAft>
              <a:buSzPct val="75000"/>
              <a:buFont typeface="StarSymbol"/>
              <a:buChar char="–"/>
              <a:defRPr lang="en-US" sz="2200" b="0" i="0" u="none" strike="noStrike" kern="1200">
                <a:ln>
                  <a:noFill/>
                </a:ln>
                <a:latin typeface="Liberation Sans" pitchFamily="18"/>
                <a:ea typeface="Droid Sans Fallback" pitchFamily="2"/>
                <a:cs typeface="DejaVu Sans" pitchFamily="2"/>
              </a:defRPr>
            </a:lvl3pPr>
            <a:lvl4pPr marL="1567469" marR="0" lvl="3" indent="-195934">
              <a:spcBef>
                <a:spcPts val="0"/>
              </a:spcBef>
              <a:spcAft>
                <a:spcPts val="514"/>
              </a:spcAft>
              <a:buSzPct val="45000"/>
              <a:buFont typeface="StarSymbol"/>
              <a:buChar char="●"/>
              <a:defRPr lang="en-US" sz="1800" b="0" i="0" u="none" strike="noStrike" kern="1200">
                <a:ln>
                  <a:noFill/>
                </a:ln>
                <a:latin typeface="Liberation Sans" pitchFamily="18"/>
                <a:ea typeface="Droid Sans Fallback" pitchFamily="2"/>
                <a:cs typeface="DejaVu Sans" pitchFamily="2"/>
              </a:defRPr>
            </a:lvl4pPr>
            <a:lvl5pPr marL="1959336" marR="0" lvl="4" indent="-195934">
              <a:spcBef>
                <a:spcPts val="0"/>
              </a:spcBef>
              <a:spcAft>
                <a:spcPts val="257"/>
              </a:spcAft>
              <a:buSzPct val="75000"/>
              <a:buFont typeface="StarSymbol"/>
              <a:buChar char="–"/>
              <a:defRPr lang="en-US" sz="1800" b="0" i="0" u="none" strike="noStrike" kern="1200">
                <a:ln>
                  <a:noFill/>
                </a:ln>
                <a:latin typeface="Liberation Sans" pitchFamily="18"/>
                <a:ea typeface="Droid Sans Fallback" pitchFamily="2"/>
                <a:cs typeface="DejaVu Sans" pitchFamily="2"/>
              </a:defRPr>
            </a:lvl5pPr>
            <a:lvl6pPr marL="2351203" marR="0" lvl="5" indent="-195934">
              <a:spcBef>
                <a:spcPts val="0"/>
              </a:spcBef>
              <a:spcAft>
                <a:spcPts val="257"/>
              </a:spcAft>
              <a:buSzPct val="45000"/>
              <a:buFont typeface="StarSymbol"/>
              <a:buChar char="●"/>
              <a:defRPr lang="en-US" sz="1800" b="0" i="0" u="none" strike="noStrike" kern="1200">
                <a:ln>
                  <a:noFill/>
                </a:ln>
                <a:latin typeface="Liberation Sans" pitchFamily="18"/>
                <a:ea typeface="Droid Sans Fallback" pitchFamily="2"/>
                <a:cs typeface="DejaVu Sans" pitchFamily="2"/>
              </a:defRPr>
            </a:lvl6pPr>
            <a:lvl7pPr marL="2743070" marR="0" lvl="6" indent="-195934">
              <a:spcBef>
                <a:spcPts val="0"/>
              </a:spcBef>
              <a:spcAft>
                <a:spcPts val="257"/>
              </a:spcAft>
              <a:buSzPct val="45000"/>
              <a:buFont typeface="StarSymbol"/>
              <a:buChar char="●"/>
              <a:defRPr lang="en-US" sz="1800" b="0" i="0" u="none" strike="noStrike" kern="1200">
                <a:ln>
                  <a:noFill/>
                </a:ln>
                <a:latin typeface="Liberation Sans" pitchFamily="18"/>
                <a:ea typeface="Droid Sans Fallback" pitchFamily="2"/>
                <a:cs typeface="DejaVu Sans" pitchFamily="2"/>
              </a:defRPr>
            </a:lvl7pPr>
            <a:lvl8pPr marL="3134938" marR="0" lvl="7" indent="-195934">
              <a:spcBef>
                <a:spcPts val="0"/>
              </a:spcBef>
              <a:spcAft>
                <a:spcPts val="257"/>
              </a:spcAft>
              <a:buSzPct val="45000"/>
              <a:buFont typeface="StarSymbol"/>
              <a:buChar char="●"/>
              <a:defRPr lang="en-US" sz="1800" b="0" i="0" u="none" strike="noStrike" kern="1200">
                <a:ln>
                  <a:noFill/>
                </a:ln>
                <a:latin typeface="Liberation Sans" pitchFamily="18"/>
                <a:ea typeface="Droid Sans Fallback" pitchFamily="2"/>
                <a:cs typeface="DejaVu Sans" pitchFamily="2"/>
              </a:defRPr>
            </a:lvl8pPr>
            <a:lvl9pPr marL="3526804" marR="0" lvl="8" indent="-195934">
              <a:spcBef>
                <a:spcPts val="0"/>
              </a:spcBef>
              <a:spcAft>
                <a:spcPts val="257"/>
              </a:spcAft>
              <a:buSzPct val="45000"/>
              <a:buFont typeface="StarSymbol"/>
              <a:buChar char="●"/>
              <a:defRPr lang="en-US" sz="1800" b="0" i="0" u="none" strike="noStrike" kern="1200">
                <a:ln>
                  <a:noFill/>
                </a:ln>
                <a:latin typeface="Liberation Sans" pitchFamily="18"/>
                <a:ea typeface="Droid Sans Fallback" pitchFamily="2"/>
                <a:cs typeface="DejaVu Sans" pitchFamily="2"/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9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2360" y="-26571"/>
            <a:ext cx="1152128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84070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2360" y="-26571"/>
            <a:ext cx="1152128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1911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14116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514116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2360" y="-26571"/>
            <a:ext cx="1152128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130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812360" y="-26571"/>
            <a:ext cx="1152128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50333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812360" y="-26571"/>
            <a:ext cx="1152128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866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812360" y="-26571"/>
            <a:ext cx="1152128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47463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2360" y="-26571"/>
            <a:ext cx="1152128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8761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2360" y="-26571"/>
            <a:ext cx="1152128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5220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3"/>
          <p:cNvSpPr/>
          <p:nvPr/>
        </p:nvSpPr>
        <p:spPr>
          <a:xfrm>
            <a:off x="-15026" y="0"/>
            <a:ext cx="9159026" cy="32821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BC8731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dirty="0">
              <a:ln>
                <a:noFill/>
              </a:ln>
              <a:latin typeface="Liberation Sans" pitchFamily="18"/>
              <a:ea typeface="Droid Sans Fallback" pitchFamily="2"/>
              <a:cs typeface="DejaVu Sans" pitchFamily="2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27040" y="274638"/>
            <a:ext cx="72597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1560" y="1600200"/>
            <a:ext cx="8075240" cy="5141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02896" y="-2657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fld id="{BEB2B400-DCCD-4E4A-8997-0CBA26C25F6A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9" name="Rectangle 23"/>
          <p:cNvSpPr/>
          <p:nvPr/>
        </p:nvSpPr>
        <p:spPr>
          <a:xfrm>
            <a:off x="0" y="1196752"/>
            <a:ext cx="432000" cy="567217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BC8731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dirty="0">
              <a:ln>
                <a:noFill/>
              </a:ln>
              <a:latin typeface="Liberation Sans" pitchFamily="18"/>
              <a:ea typeface="Droid Sans Fallback" pitchFamily="2"/>
              <a:cs typeface="DejaVu Sans" pitchFamily="2"/>
            </a:endParaRPr>
          </a:p>
        </p:txBody>
      </p:sp>
      <p:pic>
        <p:nvPicPr>
          <p:cNvPr id="10" name="Picture 24"/>
          <p:cNvPicPr>
            <a:picLocks noChangeAspect="1"/>
          </p:cNvPicPr>
          <p:nvPr/>
        </p:nvPicPr>
        <p:blipFill>
          <a:blip r:embed="rId14">
            <a:lum/>
            <a:alphaModFix/>
          </a:blip>
          <a:srcRect/>
          <a:stretch>
            <a:fillRect/>
          </a:stretch>
        </p:blipFill>
        <p:spPr>
          <a:xfrm>
            <a:off x="397181" y="1860901"/>
            <a:ext cx="34279" cy="553572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 rot="16200000">
            <a:off x="-1882568" y="3960256"/>
            <a:ext cx="4073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i="0" u="none" strike="noStrike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QGP in pp collisions? </a:t>
            </a:r>
            <a:r>
              <a:rPr lang="sv-SE" sz="1600" b="0" baseline="0" dirty="0" smtClean="0">
                <a:solidFill>
                  <a:schemeClr val="bg1"/>
                </a:solidFill>
              </a:rPr>
              <a:t> (P. Christiansen, Lund)</a:t>
            </a:r>
            <a:endParaRPr lang="en-US" sz="1600" b="0" dirty="0" smtClean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71950" y="0"/>
            <a:ext cx="29604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600" b="1" dirty="0" smtClean="0">
                <a:solidFill>
                  <a:schemeClr val="bg1"/>
                </a:solidFill>
              </a:rPr>
              <a:t>QCD Challenges@LHC 18/1-2016</a:t>
            </a:r>
            <a:endParaRPr lang="en-US" sz="1600" b="1" dirty="0" smtClean="0">
              <a:solidFill>
                <a:schemeClr val="bg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08" r="23108" b="19150"/>
          <a:stretch/>
        </p:blipFill>
        <p:spPr>
          <a:xfrm>
            <a:off x="-15025" y="-1"/>
            <a:ext cx="1346666" cy="1293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96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g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8.jpg"/><Relationship Id="rId5" Type="http://schemas.openxmlformats.org/officeDocument/2006/relationships/image" Target="../media/image47.jpg"/><Relationship Id="rId4" Type="http://schemas.openxmlformats.org/officeDocument/2006/relationships/image" Target="../media/image46.gi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gi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1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 idx="4294967295"/>
          </p:nvPr>
        </p:nvSpPr>
        <p:spPr>
          <a:xfrm>
            <a:off x="611560" y="3617739"/>
            <a:ext cx="8207375" cy="3195637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 contourW="12700" prstMaterial="dkEdge">
              <a:bevelT w="38100" h="38100" prst="convex"/>
              <a:bevelB w="38100" h="38100" prst="relaxedInset"/>
              <a:extrusionClr>
                <a:srgbClr val="FFC000"/>
              </a:extrusionClr>
              <a:contourClr>
                <a:schemeClr val="accent1">
                  <a:lumMod val="60000"/>
                  <a:lumOff val="40000"/>
                </a:schemeClr>
              </a:contourClr>
            </a:sp3d>
          </a:bodyPr>
          <a:lstStyle/>
          <a:p>
            <a:pPr algn="l"/>
            <a:r>
              <a:rPr lang="en-US" dirty="0" smtClean="0">
                <a:solidFill>
                  <a:srgbClr val="C00000"/>
                </a:solidFill>
                <a:effectLst/>
              </a:rPr>
              <a:t>Q</a:t>
            </a:r>
            <a:r>
              <a:rPr lang="en-US" dirty="0" smtClean="0">
                <a:solidFill>
                  <a:srgbClr val="00B050"/>
                </a:solidFill>
                <a:effectLst/>
              </a:rPr>
              <a:t>G</a:t>
            </a:r>
            <a:r>
              <a:rPr lang="en-US" dirty="0" smtClean="0">
                <a:solidFill>
                  <a:srgbClr val="002060"/>
                </a:solidFill>
                <a:effectLst/>
              </a:rPr>
              <a:t>P</a:t>
            </a:r>
            <a:r>
              <a:rPr lang="en-US" dirty="0" smtClean="0">
                <a:solidFill>
                  <a:srgbClr val="C00000"/>
                </a:solidFill>
                <a:effectLst/>
              </a:rPr>
              <a:t> in </a:t>
            </a:r>
            <a:r>
              <a:rPr lang="en-US" dirty="0">
                <a:solidFill>
                  <a:srgbClr val="C00000"/>
                </a:solidFill>
                <a:effectLst/>
              </a:rPr>
              <a:t>pp collisions? </a:t>
            </a:r>
            <a:br>
              <a:rPr lang="en-US" dirty="0">
                <a:solidFill>
                  <a:srgbClr val="C00000"/>
                </a:solidFill>
                <a:effectLst/>
              </a:rPr>
            </a:br>
            <a:r>
              <a:rPr lang="en-US" dirty="0" smtClean="0">
                <a:solidFill>
                  <a:srgbClr val="C00000"/>
                </a:solidFill>
              </a:rPr>
              <a:t>E</a:t>
            </a:r>
            <a:r>
              <a:rPr lang="en-US" dirty="0" smtClean="0">
                <a:solidFill>
                  <a:srgbClr val="C00000"/>
                </a:solidFill>
                <a:effectLst/>
              </a:rPr>
              <a:t>xperimental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smtClean="0">
                <a:solidFill>
                  <a:srgbClr val="C00000"/>
                </a:solidFill>
                <a:effectLst/>
              </a:rPr>
              <a:t>and </a:t>
            </a:r>
            <a:br>
              <a:rPr lang="en-US" dirty="0" smtClean="0">
                <a:solidFill>
                  <a:srgbClr val="C00000"/>
                </a:solidFill>
                <a:effectLst/>
              </a:rPr>
            </a:br>
            <a:r>
              <a:rPr lang="en-US" dirty="0" smtClean="0">
                <a:solidFill>
                  <a:srgbClr val="C00000"/>
                </a:solidFill>
                <a:effectLst/>
              </a:rPr>
              <a:t>theoretical questions</a:t>
            </a:r>
            <a:r>
              <a:rPr lang="en-US" sz="2000" dirty="0" smtClean="0">
                <a:solidFill>
                  <a:srgbClr val="C00000"/>
                </a:solidFill>
                <a:effectLst/>
              </a:rPr>
              <a:t/>
            </a:r>
            <a:br>
              <a:rPr lang="en-US" sz="2000" dirty="0" smtClean="0">
                <a:solidFill>
                  <a:srgbClr val="C00000"/>
                </a:solidFill>
                <a:effectLst/>
              </a:rPr>
            </a:br>
            <a:r>
              <a:rPr lang="en-US" sz="2200" dirty="0" smtClean="0">
                <a:solidFill>
                  <a:srgbClr val="C00000"/>
                </a:solidFill>
                <a:effectLst/>
              </a:rPr>
              <a:t/>
            </a:r>
            <a:br>
              <a:rPr lang="en-US" sz="2200" dirty="0" smtClean="0">
                <a:solidFill>
                  <a:srgbClr val="C00000"/>
                </a:solidFill>
                <a:effectLst/>
              </a:rPr>
            </a:br>
            <a:r>
              <a:rPr lang="en-US" dirty="0" smtClean="0">
                <a:solidFill>
                  <a:srgbClr val="C00000"/>
                </a:solidFill>
                <a:effectLst/>
              </a:rPr>
              <a:t>P. Christiansen (Lund University)</a:t>
            </a:r>
            <a:endParaRPr lang="en-US" dirty="0">
              <a:solidFill>
                <a:srgbClr val="C00000"/>
              </a:solidFill>
              <a:effectLst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0"/>
            <a:ext cx="6732240" cy="3765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416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 noGrp="1"/>
          </p:cNvSpPr>
          <p:nvPr>
            <p:ph type="title"/>
          </p:nvPr>
        </p:nvSpPr>
        <p:spPr>
          <a:xfrm>
            <a:off x="1427040" y="122863"/>
            <a:ext cx="7259760" cy="1446550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 dirty="0" smtClean="0"/>
              <a:t>Particle production in AA, pp, and </a:t>
            </a:r>
            <a:r>
              <a:rPr lang="en-US" dirty="0" err="1"/>
              <a:t>e</a:t>
            </a:r>
            <a:r>
              <a:rPr lang="en-US" baseline="30000" dirty="0" err="1"/>
              <a:t>+</a:t>
            </a:r>
            <a:r>
              <a:rPr lang="en-US" dirty="0" err="1"/>
              <a:t>e</a:t>
            </a:r>
            <a:r>
              <a:rPr lang="en-US" baseline="30000" dirty="0"/>
              <a:t>-</a:t>
            </a:r>
            <a:r>
              <a:rPr lang="en-US" dirty="0"/>
              <a:t> → </a:t>
            </a:r>
            <a:r>
              <a:rPr lang="en-US" dirty="0" err="1" smtClean="0"/>
              <a:t>qq</a:t>
            </a:r>
            <a:r>
              <a:rPr lang="en-US" dirty="0" smtClean="0"/>
              <a:t>̅</a:t>
            </a:r>
            <a:endParaRPr lang="en-US" dirty="0"/>
          </a:p>
        </p:txBody>
      </p:sp>
      <p:sp>
        <p:nvSpPr>
          <p:cNvPr id="2" name="Text Placeholder 1"/>
          <p:cNvSpPr txBox="1">
            <a:spLocks noGrp="1"/>
          </p:cNvSpPr>
          <p:nvPr>
            <p:ph sz="half" idx="1"/>
          </p:nvPr>
        </p:nvSpPr>
        <p:spPr>
          <a:xfrm>
            <a:off x="457200" y="1340768"/>
            <a:ext cx="4038600" cy="5534849"/>
          </a:xfrm>
        </p:spPr>
        <p:txBody>
          <a:bodyPr>
            <a:spAutoFit/>
          </a:bodyPr>
          <a:lstStyle>
            <a:def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GB" sz="32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GB" sz="32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1pPr>
            <a:lvl2pPr marL="864000" marR="0" lvl="1" indent="-288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GB" sz="28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2pPr>
            <a:lvl3pPr marL="1296000" marR="0" lvl="2" indent="-216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GB" sz="24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GB" sz="20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9pPr>
          </a:lstStyle>
          <a:p>
            <a:pPr marL="457200" indent="-457200"/>
            <a:r>
              <a:rPr lang="en-US" sz="2400" dirty="0" smtClean="0">
                <a:latin typeface="+mn-lt"/>
              </a:rPr>
              <a:t>Particle production in pp and AA collisions are not that different</a:t>
            </a:r>
          </a:p>
          <a:p>
            <a:pPr marL="889200" lvl="1" indent="-457200"/>
            <a:r>
              <a:rPr lang="en-US" sz="2400" dirty="0" smtClean="0">
                <a:latin typeface="+mn-lt"/>
              </a:rPr>
              <a:t>Is this because entropy is only generated in the initial state?</a:t>
            </a:r>
          </a:p>
          <a:p>
            <a:pPr marL="457200" indent="-457200"/>
            <a:r>
              <a:rPr lang="en-US" sz="2400" dirty="0" smtClean="0">
                <a:latin typeface="+mn-lt"/>
              </a:rPr>
              <a:t>Surprisingly AA is like  e</a:t>
            </a:r>
            <a:r>
              <a:rPr lang="en-US" sz="2400" baseline="30000" dirty="0" smtClean="0">
                <a:latin typeface="+mn-lt"/>
              </a:rPr>
              <a:t>+</a:t>
            </a:r>
            <a:r>
              <a:rPr lang="en-US" sz="2400" dirty="0" smtClean="0">
                <a:latin typeface="+mn-lt"/>
              </a:rPr>
              <a:t>e</a:t>
            </a:r>
            <a:r>
              <a:rPr lang="en-US" sz="2400" baseline="30000" dirty="0" smtClean="0">
                <a:latin typeface="+mn-lt"/>
              </a:rPr>
              <a:t>-</a:t>
            </a:r>
            <a:r>
              <a:rPr lang="en-US" sz="2400" dirty="0" smtClean="0">
                <a:latin typeface="+mn-lt"/>
              </a:rPr>
              <a:t> → qq̅ at the same energy</a:t>
            </a:r>
          </a:p>
          <a:p>
            <a:pPr marL="889200" lvl="1" indent="-457200"/>
            <a:r>
              <a:rPr lang="en-US" sz="2400" dirty="0">
                <a:latin typeface="+mn-lt"/>
                <a:ea typeface="DejaVu Sans" pitchFamily="32"/>
                <a:cs typeface="DejaVu Sans" pitchFamily="32"/>
              </a:rPr>
              <a:t>when </a:t>
            </a:r>
            <a:r>
              <a:rPr lang="en-US" sz="2400" dirty="0" err="1">
                <a:latin typeface="+mn-lt"/>
                <a:ea typeface="DejaVu Sans" pitchFamily="32"/>
                <a:cs typeface="DejaVu Sans" pitchFamily="32"/>
              </a:rPr>
              <a:t>ee</a:t>
            </a:r>
            <a:r>
              <a:rPr lang="en-US" sz="2400" dirty="0">
                <a:latin typeface="+mn-lt"/>
                <a:ea typeface="DejaVu Sans" pitchFamily="32"/>
                <a:cs typeface="DejaVu Sans" pitchFamily="32"/>
              </a:rPr>
              <a:t> is analyzed along “jet” axis(=“beam” axis</a:t>
            </a:r>
            <a:r>
              <a:rPr lang="en-US" sz="2400" dirty="0" smtClean="0">
                <a:latin typeface="+mn-lt"/>
                <a:ea typeface="DejaVu Sans" pitchFamily="32"/>
                <a:cs typeface="DejaVu Sans" pitchFamily="32"/>
              </a:rPr>
              <a:t>)</a:t>
            </a:r>
            <a:endParaRPr lang="en-US" sz="2400" dirty="0" smtClean="0">
              <a:latin typeface="+mn-lt"/>
            </a:endParaRPr>
          </a:p>
          <a:p>
            <a:pPr marL="889200" lvl="1" indent="-457200"/>
            <a:r>
              <a:rPr lang="en-US" sz="2400" dirty="0" smtClean="0">
                <a:latin typeface="+mn-lt"/>
              </a:rPr>
              <a:t>Let us start to see how they compare at LHC!</a:t>
            </a:r>
            <a:endParaRPr lang="en-US" sz="2400" dirty="0">
              <a:latin typeface="+mn-lt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C22692D-A808-49AE-9123-9406B4D05688}" type="slidenum">
              <a:rPr lang="en-US" smtClean="0"/>
              <a:t>10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501508" y="1549648"/>
            <a:ext cx="4458077" cy="45362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7316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 dirty="0" smtClean="0"/>
              <a:t>e</a:t>
            </a:r>
            <a:r>
              <a:rPr lang="en-US" baseline="30000" dirty="0" smtClean="0"/>
              <a:t>+</a:t>
            </a:r>
            <a:r>
              <a:rPr lang="en-US" dirty="0" smtClean="0"/>
              <a:t>e</a:t>
            </a:r>
            <a:r>
              <a:rPr lang="en-US" baseline="30000" dirty="0" smtClean="0"/>
              <a:t>-</a:t>
            </a:r>
            <a:r>
              <a:rPr lang="en-US" dirty="0" smtClean="0"/>
              <a:t>→qq̅ vs pp/AA</a:t>
            </a:r>
            <a:endParaRPr lang="en-US" dirty="0"/>
          </a:p>
        </p:txBody>
      </p:sp>
      <p:sp>
        <p:nvSpPr>
          <p:cNvPr id="3" name="Text Placeholder 2"/>
          <p:cNvSpPr txBox="1"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def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GB" sz="32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GB" sz="32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1pPr>
            <a:lvl2pPr marL="864000" marR="0" lvl="1" indent="-288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GB" sz="28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2pPr>
            <a:lvl3pPr marL="1296000" marR="0" lvl="2" indent="-216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GB" sz="24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GB" sz="20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9pPr>
          </a:lstStyle>
          <a:p>
            <a:pPr lvl="0"/>
            <a:r>
              <a:rPr lang="en-US" dirty="0" smtClean="0">
                <a:latin typeface="+mn-lt"/>
              </a:rPr>
              <a:t>Since the CERN ISR days people have speculated on the relationship between ee (short for e</a:t>
            </a:r>
            <a:r>
              <a:rPr lang="en-US" baseline="30000" dirty="0" smtClean="0">
                <a:latin typeface="+mn-lt"/>
              </a:rPr>
              <a:t>+</a:t>
            </a:r>
            <a:r>
              <a:rPr lang="en-US" dirty="0" smtClean="0">
                <a:latin typeface="+mn-lt"/>
              </a:rPr>
              <a:t>e</a:t>
            </a:r>
            <a:r>
              <a:rPr lang="en-US" baseline="30000" dirty="0" smtClean="0">
                <a:latin typeface="+mn-lt"/>
              </a:rPr>
              <a:t>-</a:t>
            </a:r>
            <a:r>
              <a:rPr lang="en-US" dirty="0" smtClean="0">
                <a:latin typeface="+mn-lt"/>
              </a:rPr>
              <a:t>→qq̅) and pp</a:t>
            </a:r>
          </a:p>
          <a:p>
            <a:pPr marL="576000" lvl="1" indent="0">
              <a:buNone/>
            </a:pPr>
            <a:r>
              <a:rPr lang="en-US" dirty="0" smtClean="0">
                <a:latin typeface="+mn-lt"/>
              </a:rPr>
              <a:t>http://cerncourier.com/cws/article/cern/46540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01FC039-2491-44E7-B4BD-6EBE520319C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85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53B114A-282D-4F75-BC3F-C4658ABBCE38}" type="slidenum">
              <a:rPr lang="en-US" smtClean="0"/>
              <a:t>12</a:t>
            </a:fld>
            <a:endParaRPr lang="en-US" dirty="0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 dirty="0" smtClean="0"/>
              <a:t>PYTHIA vs AA at LHC: dN/dη</a:t>
            </a:r>
            <a:endParaRPr lang="en-US" dirty="0">
              <a:latin typeface="DejaVu Sans" pitchFamily="34"/>
              <a:ea typeface="DejaVu Sans" pitchFamily="34"/>
              <a:cs typeface="DejaVu Sans" pitchFamily="34"/>
            </a:endParaRPr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827584" y="1484784"/>
            <a:ext cx="3859160" cy="2773406"/>
          </a:xfrm>
        </p:spPr>
      </p:pic>
      <p:pic>
        <p:nvPicPr>
          <p:cNvPr id="4" name="Picture Placeholder 3"/>
          <p:cNvPicPr>
            <a:picLocks noGrp="1" noChangeAspect="1"/>
          </p:cNvPicPr>
          <p:nvPr>
            <p:ph type="pic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484909"/>
            <a:ext cx="4007930" cy="2880070"/>
          </a:xfrm>
        </p:spPr>
      </p:pic>
      <p:sp>
        <p:nvSpPr>
          <p:cNvPr id="5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457171" y="4365104"/>
            <a:ext cx="8228110" cy="2448272"/>
          </a:xfrm>
        </p:spPr>
        <p:txBody>
          <a:bodyPr>
            <a:noAutofit/>
          </a:bodyPr>
          <a:lstStyle>
            <a:def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GB" sz="32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GB" sz="32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1pPr>
            <a:lvl2pPr marL="864000" marR="0" lvl="1" indent="-288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GB" sz="28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2pPr>
            <a:lvl3pPr marL="1296000" marR="0" lvl="2" indent="-216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GB" sz="24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GB" sz="20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9pPr>
          </a:lstStyle>
          <a:p>
            <a:pPr lvl="0"/>
            <a:r>
              <a:rPr lang="en-US" sz="2400" dirty="0" smtClean="0">
                <a:latin typeface="+mn-lt"/>
              </a:rPr>
              <a:t>Left: PYTHIA ee vs experimental data for RHIC energies</a:t>
            </a:r>
          </a:p>
          <a:p>
            <a:pPr lvl="0"/>
            <a:r>
              <a:rPr lang="en-US" sz="2400" dirty="0" smtClean="0">
                <a:latin typeface="+mn-lt"/>
              </a:rPr>
              <a:t>Right: PYTHIA ee vs experimental data for LHC</a:t>
            </a:r>
          </a:p>
          <a:p>
            <a:pPr hangingPunct="0"/>
            <a:endParaRPr lang="en-US" sz="2400" dirty="0" smtClean="0">
              <a:latin typeface="+mn-lt"/>
            </a:endParaRPr>
          </a:p>
          <a:p>
            <a:pPr hangingPunct="0"/>
            <a:r>
              <a:rPr lang="en-US" sz="2400" dirty="0" smtClean="0">
                <a:latin typeface="+mn-lt"/>
              </a:rPr>
              <a:t>Note here that p</a:t>
            </a:r>
            <a:r>
              <a:rPr lang="en-US" sz="2400" baseline="-25000" dirty="0" smtClean="0">
                <a:latin typeface="+mn-lt"/>
              </a:rPr>
              <a:t>T</a:t>
            </a:r>
            <a:r>
              <a:rPr lang="en-US" sz="2400" dirty="0" smtClean="0">
                <a:latin typeface="+mn-lt"/>
              </a:rPr>
              <a:t> is different (next slide) implying maybe that agreement depends on if one uses rapidity or </a:t>
            </a:r>
            <a:r>
              <a:rPr lang="en-US" sz="2400" dirty="0" smtClean="0">
                <a:latin typeface="+mn-lt"/>
                <a:ea typeface="DejaVu Sans" pitchFamily="32"/>
                <a:cs typeface="DejaVu Sans" pitchFamily="32"/>
              </a:rPr>
              <a:t>η</a:t>
            </a:r>
            <a:endParaRPr lang="en-US" sz="2400" dirty="0">
              <a:latin typeface="+mn-lt"/>
              <a:ea typeface="DejaVu Sans" pitchFamily="32"/>
              <a:cs typeface="DejaVu Sans" pitchFamily="32"/>
            </a:endParaRPr>
          </a:p>
        </p:txBody>
      </p:sp>
    </p:spTree>
    <p:extLst>
      <p:ext uri="{BB962C8B-B14F-4D97-AF65-F5344CB8AC3E}">
        <p14:creationId xmlns:p14="http://schemas.microsoft.com/office/powerpoint/2010/main" val="3796715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427040" y="461417"/>
            <a:ext cx="7259760" cy="769441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 dirty="0" smtClean="0"/>
              <a:t>PYTHIA vs AA at LHC: dN/d</a:t>
            </a:r>
            <a:r>
              <a:rPr lang="en-US" dirty="0" smtClean="0">
                <a:ea typeface="DejaVu Sans" pitchFamily="34"/>
                <a:cs typeface="DejaVu Sans" pitchFamily="34"/>
              </a:rPr>
              <a:t>p</a:t>
            </a:r>
            <a:r>
              <a:rPr lang="en-US" baseline="-33000" dirty="0" smtClean="0">
                <a:ea typeface="DejaVu Sans" pitchFamily="34"/>
                <a:cs typeface="DejaVu Sans" pitchFamily="34"/>
              </a:rPr>
              <a:t>T</a:t>
            </a:r>
            <a:endParaRPr lang="en-US" baseline="-33000" dirty="0">
              <a:ea typeface="DejaVu Sans" pitchFamily="34"/>
              <a:cs typeface="DejaVu Sans" pitchFamily="34"/>
            </a:endParaRPr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827584" y="1412776"/>
            <a:ext cx="3600400" cy="2851659"/>
          </a:xfrm>
        </p:spPr>
      </p:pic>
      <p:pic>
        <p:nvPicPr>
          <p:cNvPr id="4" name="Picture Placeholder 3"/>
          <p:cNvPicPr>
            <a:picLocks noGrp="1" noChangeAspect="1"/>
          </p:cNvPicPr>
          <p:nvPr>
            <p:ph type="pic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218" y="1484784"/>
            <a:ext cx="3908070" cy="2808312"/>
          </a:xfrm>
        </p:spPr>
      </p:pic>
      <p:sp>
        <p:nvSpPr>
          <p:cNvPr id="5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457171" y="4328534"/>
            <a:ext cx="8228110" cy="2484842"/>
          </a:xfrm>
        </p:spPr>
        <p:txBody>
          <a:bodyPr>
            <a:normAutofit fontScale="92500" lnSpcReduction="10000"/>
          </a:bodyPr>
          <a:lstStyle>
            <a:def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GB" sz="32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GB" sz="32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1pPr>
            <a:lvl2pPr marL="864000" marR="0" lvl="1" indent="-288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GB" sz="28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2pPr>
            <a:lvl3pPr marL="1296000" marR="0" lvl="2" indent="-216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GB" sz="24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GB" sz="20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9pPr>
          </a:lstStyle>
          <a:p>
            <a:pPr lvl="0"/>
            <a:r>
              <a:rPr lang="en-US" sz="2400" dirty="0" smtClean="0">
                <a:latin typeface="+mn-lt"/>
              </a:rPr>
              <a:t>Left: PYTHIA ee vs experimental p</a:t>
            </a:r>
            <a:r>
              <a:rPr lang="en-US" sz="2400" baseline="-25000" dirty="0" smtClean="0">
                <a:latin typeface="+mn-lt"/>
              </a:rPr>
              <a:t>T</a:t>
            </a:r>
            <a:r>
              <a:rPr lang="en-US" sz="2400" dirty="0" smtClean="0">
                <a:latin typeface="+mn-lt"/>
              </a:rPr>
              <a:t> spectra at RHIC</a:t>
            </a:r>
          </a:p>
          <a:p>
            <a:pPr lvl="0"/>
            <a:r>
              <a:rPr lang="en-US" sz="2400" dirty="0" smtClean="0">
                <a:latin typeface="+mn-lt"/>
              </a:rPr>
              <a:t>Right: PYTHIA ee vs p</a:t>
            </a:r>
            <a:r>
              <a:rPr lang="en-US" sz="2400" baseline="-25000" dirty="0" smtClean="0">
                <a:latin typeface="+mn-lt"/>
              </a:rPr>
              <a:t>T</a:t>
            </a:r>
            <a:r>
              <a:rPr lang="en-US" sz="2400" dirty="0" smtClean="0">
                <a:latin typeface="+mn-lt"/>
              </a:rPr>
              <a:t> spectra at LHC</a:t>
            </a:r>
          </a:p>
          <a:p>
            <a:pPr lvl="0"/>
            <a:endParaRPr lang="en-US" sz="2400" dirty="0" smtClean="0">
              <a:latin typeface="+mn-lt"/>
            </a:endParaRPr>
          </a:p>
          <a:p>
            <a:pPr lvl="0"/>
            <a:r>
              <a:rPr lang="en-US" sz="2400" dirty="0" smtClean="0">
                <a:latin typeface="+mn-lt"/>
              </a:rPr>
              <a:t>In both cases the origin of the discrepancy is well understood since for pp/AA the p</a:t>
            </a:r>
            <a:r>
              <a:rPr lang="en-US" sz="2400" baseline="-25000" dirty="0" smtClean="0">
                <a:latin typeface="+mn-lt"/>
              </a:rPr>
              <a:t>T</a:t>
            </a:r>
            <a:r>
              <a:rPr lang="en-US" sz="2400" dirty="0" smtClean="0">
                <a:latin typeface="+mn-lt"/>
              </a:rPr>
              <a:t> goes via large momentum transfer while for ee it goes via radiation</a:t>
            </a:r>
            <a:endParaRPr lang="en-US" sz="2400" dirty="0">
              <a:latin typeface="+mn-l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398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 dirty="0" smtClean="0"/>
              <a:t>Lesson from e</a:t>
            </a:r>
            <a:r>
              <a:rPr lang="en-US" baseline="30000" dirty="0" smtClean="0"/>
              <a:t>+</a:t>
            </a:r>
            <a:r>
              <a:rPr lang="en-US" dirty="0" smtClean="0"/>
              <a:t>e</a:t>
            </a:r>
            <a:r>
              <a:rPr lang="en-US" baseline="30000" dirty="0" smtClean="0"/>
              <a:t>-</a:t>
            </a:r>
            <a:r>
              <a:rPr lang="en-US" dirty="0" smtClean="0"/>
              <a:t> → qq̅ </a:t>
            </a:r>
            <a:endParaRPr lang="en-US" dirty="0"/>
          </a:p>
        </p:txBody>
      </p:sp>
      <p:sp>
        <p:nvSpPr>
          <p:cNvPr id="3" name="Text Placeholder 2"/>
          <p:cNvSpPr txBox="1"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>
            <a:def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GB" sz="32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GB" sz="32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1pPr>
            <a:lvl2pPr marL="864000" marR="0" lvl="1" indent="-288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GB" sz="28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2pPr>
            <a:lvl3pPr marL="1296000" marR="0" lvl="2" indent="-216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GB" sz="24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GB" sz="20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9pPr>
          </a:lstStyle>
          <a:p>
            <a:pPr lvl="0"/>
            <a:r>
              <a:rPr lang="en-US" dirty="0" smtClean="0">
                <a:latin typeface="+mn-lt"/>
              </a:rPr>
              <a:t>The initial energy density in AA collision is surprisingly small. It is hard to imagine a simpler baseline than ee.</a:t>
            </a:r>
          </a:p>
          <a:p>
            <a:pPr lvl="0"/>
            <a:r>
              <a:rPr lang="en-US" dirty="0" smtClean="0">
                <a:latin typeface="+mn-lt"/>
              </a:rPr>
              <a:t>But this also seems to go the same way as the previous ideas I mentioned:</a:t>
            </a:r>
          </a:p>
          <a:p>
            <a:pPr lvl="1" rtl="0" hangingPunct="0"/>
            <a:r>
              <a:rPr lang="en-US" dirty="0" smtClean="0">
                <a:latin typeface="+mn-lt"/>
              </a:rPr>
              <a:t>QCD does generate a lot of entropy</a:t>
            </a:r>
          </a:p>
          <a:p>
            <a:pPr hangingPunct="0"/>
            <a:endParaRPr lang="en-US" dirty="0" smtClean="0">
              <a:latin typeface="+mn-lt"/>
              <a:ea typeface="DejaVu Sans" pitchFamily="32"/>
              <a:cs typeface="DejaVu Sans" pitchFamily="32"/>
            </a:endParaRPr>
          </a:p>
          <a:p>
            <a:pPr hangingPunct="0"/>
            <a:r>
              <a:rPr lang="en-US" dirty="0" smtClean="0">
                <a:latin typeface="+mn-lt"/>
                <a:ea typeface="DejaVu Sans" pitchFamily="32"/>
                <a:cs typeface="DejaVu Sans" pitchFamily="32"/>
              </a:rPr>
              <a:t>The partonic final state for ee is simple = perturbative, while for pp and AA it is non-perturbative → </a:t>
            </a:r>
            <a:r>
              <a:rPr lang="en-US" b="1" dirty="0" smtClean="0">
                <a:latin typeface="+mn-lt"/>
                <a:ea typeface="DejaVu Sans" pitchFamily="32"/>
                <a:cs typeface="DejaVu Sans" pitchFamily="32"/>
              </a:rPr>
              <a:t>can we get a simpler picture?</a:t>
            </a:r>
            <a:endParaRPr lang="en-US" b="1" dirty="0" smtClean="0">
              <a:latin typeface="+mn-lt"/>
            </a:endParaRPr>
          </a:p>
          <a:p>
            <a:pPr hangingPunct="0"/>
            <a:r>
              <a:rPr lang="en-US" dirty="0" smtClean="0">
                <a:latin typeface="+mn-lt"/>
              </a:rPr>
              <a:t>And what about pp?</a:t>
            </a:r>
            <a:endParaRPr lang="en-US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22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6076950" cy="277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Color reconnection in pp models also minimizes particle production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15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908025" y="3773989"/>
            <a:ext cx="345530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/>
              <a:t>Acta Phys.Polon. B40 (2009) 1981-1996</a:t>
            </a:r>
            <a:endParaRPr lang="en-US" sz="1600" dirty="0"/>
          </a:p>
        </p:txBody>
      </p:sp>
      <p:grpSp>
        <p:nvGrpSpPr>
          <p:cNvPr id="3" name="Group 2"/>
          <p:cNvGrpSpPr/>
          <p:nvPr/>
        </p:nvGrpSpPr>
        <p:grpSpPr>
          <a:xfrm>
            <a:off x="3908536" y="4153359"/>
            <a:ext cx="5199968" cy="2704641"/>
            <a:chOff x="3908536" y="4153359"/>
            <a:chExt cx="5199968" cy="2704641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8675"/>
            <a:stretch/>
          </p:blipFill>
          <p:spPr>
            <a:xfrm>
              <a:off x="3916327" y="4153359"/>
              <a:ext cx="5192177" cy="2148289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1888"/>
            <a:stretch/>
          </p:blipFill>
          <p:spPr>
            <a:xfrm>
              <a:off x="3908536" y="6301648"/>
              <a:ext cx="5192177" cy="556352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4107874" y="6236924"/>
              <a:ext cx="374179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6918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427040" y="122863"/>
            <a:ext cx="7259760" cy="1446550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 dirty="0" smtClean="0">
                <a:latin typeface="+mn-lt"/>
              </a:rPr>
              <a:t>UA5 dN/dη for different multiplicity selections vs AA</a:t>
            </a:r>
            <a:endParaRPr lang="en-US" dirty="0"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0165" y="5475523"/>
            <a:ext cx="8466331" cy="833797"/>
          </a:xfrm>
          <a:prstGeom prst="rect">
            <a:avLst/>
          </a:prstGeom>
          <a:noFill/>
          <a:ln>
            <a:noFill/>
          </a:ln>
        </p:spPr>
        <p:txBody>
          <a:bodyPr vert="horz" wrap="square" lIns="81639" tIns="40820" rIns="81639" bIns="40820" anchorCtr="0" compatLnSpc="0">
            <a:spAutoFit/>
          </a:bodyPr>
          <a:lstStyle/>
          <a:p>
            <a:pPr hangingPunct="0"/>
            <a:r>
              <a:rPr lang="en-US" sz="2400" dirty="0" smtClean="0">
                <a:ea typeface="Albany AMT" pitchFamily="2"/>
                <a:cs typeface="Lucidasans" pitchFamily="2"/>
              </a:rPr>
              <a:t>We observe that a subset (~top 25%) of NSD pp collisions produce a similar charged particle pseudorapidity distribution as in A+A.</a:t>
            </a:r>
            <a:endParaRPr lang="en-US" sz="2400" dirty="0">
              <a:ea typeface="Albany AMT" pitchFamily="2"/>
              <a:cs typeface="Lucidasans" pitchFamily="2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811706" y="1456898"/>
            <a:ext cx="5043910" cy="399479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187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Multiplicity in pp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17</a:t>
            </a:fld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094" y="1340768"/>
            <a:ext cx="4210050" cy="401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V="1">
            <a:off x="2682999" y="5085184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170831" y="5661248"/>
            <a:ext cx="45527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√s=7 TeV MB (INEL&gt;0) pp mult ~ 12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6300192" y="4955684"/>
            <a:ext cx="26642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So pp is really a system where fluctuations plays a huge role!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27299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6EAD404-9FA1-44DF-8173-8D010F1D6F44}" type="slidenum">
              <a:rPr lang="en-US" smtClean="0"/>
              <a:t>18</a:t>
            </a:fld>
            <a:endParaRPr lang="en-US" dirty="0"/>
          </a:p>
        </p:txBody>
      </p:sp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 dirty="0" smtClean="0"/>
              <a:t>Is this why we should love central Pb-Pb collisions?</a:t>
            </a:r>
            <a:endParaRPr lang="en-US" dirty="0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/>
        <p:txBody>
          <a:bodyPr>
            <a:normAutofit fontScale="85000" lnSpcReduction="10000"/>
          </a:bodyPr>
          <a:lstStyle>
            <a:def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GB" sz="32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GB" sz="32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1pPr>
            <a:lvl2pPr marL="864000" marR="0" lvl="1" indent="-288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GB" sz="28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2pPr>
            <a:lvl3pPr marL="1296000" marR="0" lvl="2" indent="-216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GB" sz="24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GB" sz="20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latin typeface="Albany AMT" pitchFamily="18"/>
                <a:ea typeface="Albany AMT" pitchFamily="2"/>
                <a:cs typeface="Lucidasans" pitchFamily="2"/>
              </a:defRPr>
            </a:lvl9pPr>
          </a:lstStyle>
          <a:p>
            <a:pPr lvl="0"/>
            <a:r>
              <a:rPr lang="en-US" dirty="0" smtClean="0">
                <a:latin typeface="+mn-lt"/>
              </a:rPr>
              <a:t>In central Pb-Pb collisions fluctuations are suppressed!</a:t>
            </a:r>
          </a:p>
          <a:p>
            <a:pPr lvl="1"/>
            <a:r>
              <a:rPr lang="en-US" dirty="0" smtClean="0">
                <a:latin typeface="+mn-lt"/>
              </a:rPr>
              <a:t>We can neglect many fluctuations (not hard probes)</a:t>
            </a:r>
          </a:p>
          <a:p>
            <a:pPr lvl="0"/>
            <a:r>
              <a:rPr lang="en-US" b="1" dirty="0" smtClean="0">
                <a:latin typeface="+mn-lt"/>
              </a:rPr>
              <a:t>If pp collisions exhibits soft QGP like effects then Pb-Pb is the laboratory in which we want to study them</a:t>
            </a:r>
          </a:p>
          <a:p>
            <a:pPr lvl="1"/>
            <a:r>
              <a:rPr lang="en-US" b="1" dirty="0" smtClean="0">
                <a:latin typeface="+mn-lt"/>
              </a:rPr>
              <a:t>This is a bit the inverse idea of how we argue for hard probes</a:t>
            </a:r>
          </a:p>
          <a:p>
            <a:pPr lvl="0"/>
            <a:endParaRPr lang="en-US" dirty="0" smtClean="0">
              <a:latin typeface="+mn-lt"/>
            </a:endParaRPr>
          </a:p>
          <a:p>
            <a:pPr lvl="0"/>
            <a:r>
              <a:rPr lang="en-US" dirty="0" smtClean="0">
                <a:latin typeface="+mn-lt"/>
              </a:rPr>
              <a:t>If we want to measure the same things in pp collisions then we need to be able to “control” the fluctuations!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13915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are the challenges in comparing the systems?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600200"/>
            <a:ext cx="5397743" cy="514191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19</a:t>
            </a:fld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300192" y="3284984"/>
            <a:ext cx="27128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We need to control</a:t>
            </a:r>
            <a:br>
              <a:rPr lang="en-US" sz="2400" dirty="0" smtClean="0"/>
            </a:br>
            <a:r>
              <a:rPr lang="en-US" sz="2400" dirty="0" smtClean="0"/>
              <a:t> the hard scattering!</a:t>
            </a:r>
            <a:endParaRPr lang="en-US" sz="2400" dirty="0"/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3419872" y="2492896"/>
            <a:ext cx="2880320" cy="10081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402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My understanding of this workshop</a:t>
            </a:r>
          </a:p>
          <a:p>
            <a:pPr lvl="1"/>
            <a:r>
              <a:rPr lang="en-US" dirty="0" smtClean="0"/>
              <a:t>The aim of this workshop is to be speculative, </a:t>
            </a:r>
            <a:br>
              <a:rPr lang="en-US" dirty="0" smtClean="0"/>
            </a:br>
            <a:r>
              <a:rPr lang="en-US" dirty="0" smtClean="0"/>
              <a:t>but also to be concrete!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Niels Bohr quotes</a:t>
            </a:r>
          </a:p>
          <a:p>
            <a:pPr lvl="1"/>
            <a:r>
              <a:rPr lang="en-US" dirty="0" smtClean="0"/>
              <a:t>Never express yourself more clearly than you are able to think</a:t>
            </a:r>
          </a:p>
          <a:p>
            <a:pPr lvl="1"/>
            <a:r>
              <a:rPr lang="en-US" dirty="0" smtClean="0"/>
              <a:t>Every sentence I utter must be understood not as an affirmation, but as a question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This is a talk that is trying to convey some ideas painted with a broad brush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784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Where do we go from here experimentally?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 possibility is to try to understand what bias is needed to make pp comparable to Pb-Pb</a:t>
            </a:r>
          </a:p>
          <a:p>
            <a:endParaRPr lang="en-US" dirty="0" smtClean="0"/>
          </a:p>
          <a:p>
            <a:r>
              <a:rPr lang="en-US" dirty="0" smtClean="0"/>
              <a:t>Another possibility is to try to disentangle the physics we want to study</a:t>
            </a:r>
          </a:p>
          <a:p>
            <a:pPr lvl="1"/>
            <a:r>
              <a:rPr lang="en-US" dirty="0" smtClean="0"/>
              <a:t>This is what I will focus on first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825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ATLAS studies of pseudorapidity correlations (1/3)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010" y="1600200"/>
            <a:ext cx="6871967" cy="514191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21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446" y="2135757"/>
            <a:ext cx="2013050" cy="1509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6872667" y="3671531"/>
            <a:ext cx="23146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https://indico.cern.ch</a:t>
            </a:r>
            <a:r>
              <a:rPr lang="en-US" dirty="0" smtClean="0"/>
              <a:t>/</a:t>
            </a:r>
            <a:br>
              <a:rPr lang="en-US" dirty="0" smtClean="0"/>
            </a:br>
            <a:r>
              <a:rPr lang="en-US" dirty="0" smtClean="0"/>
              <a:t>event/442430</a:t>
            </a:r>
            <a:r>
              <a:rPr lang="en-US" dirty="0"/>
              <a:t>/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5940152" y="4437112"/>
            <a:ext cx="3096344" cy="1901645"/>
            <a:chOff x="5940152" y="4437112"/>
            <a:chExt cx="3096344" cy="1901645"/>
          </a:xfrm>
        </p:grpSpPr>
        <p:sp>
          <p:nvSpPr>
            <p:cNvPr id="7" name="TextBox 6"/>
            <p:cNvSpPr txBox="1"/>
            <p:nvPr/>
          </p:nvSpPr>
          <p:spPr>
            <a:xfrm>
              <a:off x="5940152" y="4437112"/>
              <a:ext cx="3096344" cy="1569660"/>
            </a:xfrm>
            <a:prstGeom prst="rect">
              <a:avLst/>
            </a:prstGeom>
            <a:solidFill>
              <a:srgbClr val="00B0F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2400" dirty="0" smtClean="0">
                  <a:solidFill>
                    <a:schemeClr val="bg1"/>
                  </a:solidFill>
                </a:rPr>
                <a:t>Is this just a superposition of </a:t>
              </a:r>
              <a:r>
                <a:rPr lang="sv-SE" sz="2400" dirty="0" smtClean="0">
                  <a:solidFill>
                    <a:srgbClr val="FF0000"/>
                  </a:solidFill>
                </a:rPr>
                <a:t>similar </a:t>
              </a:r>
              <a:r>
                <a:rPr lang="sv-SE" sz="2400" dirty="0" smtClean="0">
                  <a:solidFill>
                    <a:schemeClr val="bg1"/>
                  </a:solidFill>
                </a:rPr>
                <a:t>independent sources?</a:t>
              </a:r>
              <a:endParaRPr lang="en-US" sz="2400" dirty="0">
                <a:solidFill>
                  <a:schemeClr val="bg1"/>
                </a:solidFill>
              </a:endParaRPr>
            </a:p>
          </p:txBody>
        </p:sp>
        <p:cxnSp>
          <p:nvCxnSpPr>
            <p:cNvPr id="9" name="Straight Arrow Connector 8"/>
            <p:cNvCxnSpPr/>
            <p:nvPr/>
          </p:nvCxnSpPr>
          <p:spPr>
            <a:xfrm>
              <a:off x="6372200" y="5877272"/>
              <a:ext cx="0" cy="46148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10386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ATLAS studies of pseudorapidity correlations (2/3)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102" y="1600200"/>
            <a:ext cx="6965784" cy="514191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22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563888" y="3284984"/>
            <a:ext cx="5472608" cy="830997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This is a way to handle the difference in the hard component (I return to that)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47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ATLAS studies of pseudorapidity correlations (3/3)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215" y="1600200"/>
            <a:ext cx="6925557" cy="514191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23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11560" y="2564904"/>
            <a:ext cx="1224136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”SPAM”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40352" y="2564904"/>
            <a:ext cx="1224136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”HAM”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223628" y="5877272"/>
            <a:ext cx="7128792" cy="648072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8172400" y="3140968"/>
            <a:ext cx="288032" cy="25922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157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we learn from this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The point of the ATLAS study</a:t>
            </a:r>
          </a:p>
          <a:p>
            <a:pPr lvl="1"/>
            <a:r>
              <a:rPr lang="en-US" dirty="0" smtClean="0"/>
              <a:t>If the fluctuations in the soft Underlying </a:t>
            </a:r>
            <a:r>
              <a:rPr lang="en-US" dirty="0"/>
              <a:t>E</a:t>
            </a:r>
            <a:r>
              <a:rPr lang="en-US" dirty="0" smtClean="0"/>
              <a:t>vent is the same for pp, p-Pb, Pb-Pb then where are the geometrical effects? (e.g. Color Glass Condensate)</a:t>
            </a:r>
          </a:p>
          <a:p>
            <a:endParaRPr lang="en-US" dirty="0" smtClean="0"/>
          </a:p>
          <a:p>
            <a:r>
              <a:rPr lang="en-US" dirty="0" smtClean="0"/>
              <a:t>A general point</a:t>
            </a:r>
          </a:p>
          <a:p>
            <a:pPr lvl="1"/>
            <a:r>
              <a:rPr lang="en-US" dirty="0" smtClean="0"/>
              <a:t>Factorize pp, p-Pb, Pb-Pb into a common soft Underlying </a:t>
            </a:r>
            <a:r>
              <a:rPr lang="en-US" dirty="0"/>
              <a:t>E</a:t>
            </a:r>
            <a:r>
              <a:rPr lang="en-US" dirty="0" smtClean="0"/>
              <a:t>vent and a hard short range component</a:t>
            </a:r>
          </a:p>
          <a:p>
            <a:pPr lvl="2"/>
            <a:r>
              <a:rPr lang="en-US" dirty="0" smtClean="0"/>
              <a:t>Separate out what we know differs from what we want to study</a:t>
            </a:r>
          </a:p>
          <a:p>
            <a:r>
              <a:rPr lang="en-US" dirty="0" smtClean="0"/>
              <a:t>Are there other ways to do this?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091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are the challenges in comparing the systems?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600200"/>
            <a:ext cx="5397743" cy="514191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25</a:t>
            </a:fld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300192" y="3284984"/>
            <a:ext cx="27128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We need to control</a:t>
            </a:r>
            <a:br>
              <a:rPr lang="en-US" sz="2400" dirty="0" smtClean="0"/>
            </a:br>
            <a:r>
              <a:rPr lang="en-US" sz="2400" dirty="0" smtClean="0"/>
              <a:t> the hard scattering!</a:t>
            </a:r>
            <a:endParaRPr lang="en-US" sz="2400" dirty="0"/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3419872" y="2492896"/>
            <a:ext cx="2880320" cy="10081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91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PYTHIA is built around the hard scattering (1/3)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26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84784"/>
            <a:ext cx="6763097" cy="3135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498" y="3975352"/>
            <a:ext cx="5185966" cy="2694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1560" y="6023029"/>
            <a:ext cx="2294282" cy="646331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From Lund String Intro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by Torbjörn Sjöstrand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19872" y="2459797"/>
            <a:ext cx="160255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e</a:t>
            </a:r>
            <a:r>
              <a:rPr lang="en-US" sz="2400" baseline="30000" dirty="0"/>
              <a:t>+</a:t>
            </a:r>
            <a:r>
              <a:rPr lang="en-US" sz="2400" dirty="0"/>
              <a:t>e</a:t>
            </a:r>
            <a:r>
              <a:rPr lang="en-US" sz="2400" baseline="30000" dirty="0"/>
              <a:t>-</a:t>
            </a:r>
            <a:r>
              <a:rPr lang="en-US" sz="2400" dirty="0"/>
              <a:t>→qq</a:t>
            </a:r>
            <a:r>
              <a:rPr lang="en-US" sz="2400" dirty="0" smtClean="0"/>
              <a:t>̅g </a:t>
            </a:r>
          </a:p>
          <a:p>
            <a:r>
              <a:rPr lang="en-US" sz="2400" dirty="0" smtClean="0"/>
              <a:t>candidates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27957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PYTHIA is built around the hard scattering (2/3)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27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7195716" cy="4393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V="1">
            <a:off x="4860032" y="5517232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6012160" y="5517232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6588224" y="5517232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355976" y="6030580"/>
            <a:ext cx="914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Leading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724128" y="6030580"/>
            <a:ext cx="545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2nd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375734" y="6021288"/>
            <a:ext cx="500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3rd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11560" y="6023029"/>
            <a:ext cx="2294282" cy="646331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From Lund String Intro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by Torbjörn Sjöstrand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47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PYTHIA is built around the hard scattering (3/3)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28</a:t>
            </a:fld>
            <a:endParaRPr lang="en-US" dirty="0"/>
          </a:p>
        </p:txBody>
      </p:sp>
      <p:pic>
        <p:nvPicPr>
          <p:cNvPr id="4098" name="Picture 2" descr="http://mcplots.cern.ch/cache/plots/jets-njets-General-Purpose_MCs.Defaults-atlas2011-akt4-pp-7000-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110679"/>
            <a:ext cx="3240360" cy="4558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https://twiki.cern.ch/twiki/pub/AtlasPublic/EventDisplayStandAlone/Atlantis-sixjets-152409_8186656.png"/>
          <p:cNvSpPr>
            <a:spLocks noChangeAspect="1" noChangeArrowheads="1"/>
          </p:cNvSpPr>
          <p:nvPr/>
        </p:nvSpPr>
        <p:spPr bwMode="auto">
          <a:xfrm>
            <a:off x="155575" y="-3238500"/>
            <a:ext cx="10125075" cy="675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5112568" cy="3408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923030" y="530120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https://twiki.cern.ch/twiki/bin/view/AtlasPublic/EventDisplayStandAlone#6_jets</a:t>
            </a:r>
          </a:p>
        </p:txBody>
      </p:sp>
      <p:sp>
        <p:nvSpPr>
          <p:cNvPr id="6" name="Rectangle 5"/>
          <p:cNvSpPr/>
          <p:nvPr/>
        </p:nvSpPr>
        <p:spPr>
          <a:xfrm>
            <a:off x="6156176" y="1735705"/>
            <a:ext cx="24042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http://mcplots.cern.ch/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5306" y="4946392"/>
            <a:ext cx="5660830" cy="193899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For the hard scattering we cannot avoid QCD and so we immediately limit ourselves to a few large system models that can be used for small systems 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Unless we can suppress the hard scattering!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485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to suppress the hard scattering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29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40768"/>
            <a:ext cx="3703530" cy="37170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412776"/>
            <a:ext cx="2808312" cy="267521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144682"/>
            <a:ext cx="2808312" cy="267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55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683568" y="1340768"/>
            <a:ext cx="3096344" cy="26770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Ridges are abundant in hadronic collisions: Pb-Pb, p-Pb, and pp!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3928" y="5661248"/>
            <a:ext cx="5184576" cy="864096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And show a clear mass ordering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069983"/>
            <a:ext cx="4968045" cy="320594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354992" y="1599183"/>
            <a:ext cx="27372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Fourier coefficients: </a:t>
            </a:r>
            <a:endParaRPr lang="en-US" sz="2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485777" y="4034693"/>
            <a:ext cx="3297185" cy="2850691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5076056" y="5085184"/>
            <a:ext cx="26175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Phys. </a:t>
            </a:r>
            <a:r>
              <a:rPr lang="en-US" sz="1400" dirty="0"/>
              <a:t>Lett. B 726 (2013) 164–177 </a:t>
            </a:r>
            <a:endParaRPr lang="en-US" sz="1400" b="1" dirty="0"/>
          </a:p>
        </p:txBody>
      </p:sp>
      <p:sp>
        <p:nvSpPr>
          <p:cNvPr id="8" name="Rectangle 7"/>
          <p:cNvSpPr/>
          <p:nvPr/>
        </p:nvSpPr>
        <p:spPr>
          <a:xfrm>
            <a:off x="755576" y="1340768"/>
            <a:ext cx="1152128" cy="5760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6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to suppress the hard scattering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179816"/>
            <a:ext cx="4864097" cy="463356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30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40768"/>
            <a:ext cx="3703530" cy="371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06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to suppress the hard scattering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00200"/>
            <a:ext cx="5397743" cy="514191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31</a:t>
            </a:fld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5796136" y="5661248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5796136" y="4437112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660232" y="5507940"/>
            <a:ext cx="171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ee like hard part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660232" y="4283804"/>
            <a:ext cx="18462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Underlying event </a:t>
            </a:r>
            <a:br>
              <a:rPr lang="en-US" dirty="0" smtClean="0"/>
            </a:br>
            <a:r>
              <a:rPr lang="en-US" dirty="0" smtClean="0"/>
              <a:t>soft part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25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334492"/>
            <a:ext cx="7128792" cy="4856489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This also works in p-Pb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32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30893" y="6054387"/>
            <a:ext cx="70694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 smtClean="0"/>
              <a:t>Note that here the Inclusive yield is shown and not the </a:t>
            </a:r>
            <a:br>
              <a:rPr lang="sv-SE" sz="2400" dirty="0" smtClean="0"/>
            </a:br>
            <a:r>
              <a:rPr lang="sv-SE" sz="2400" dirty="0" smtClean="0"/>
              <a:t>Underlying Event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68148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Evolution with mult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1484784"/>
            <a:ext cx="8075612" cy="2956851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33</a:t>
            </a:fld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4427984" y="2437077"/>
            <a:ext cx="2160240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 flipV="1">
            <a:off x="1907704" y="2293061"/>
            <a:ext cx="2160240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899592" y="3445189"/>
            <a:ext cx="7920880" cy="0"/>
          </a:xfrm>
          <a:prstGeom prst="line">
            <a:avLst/>
          </a:prstGeom>
          <a:ln>
            <a:solidFill>
              <a:srgbClr val="150CD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6"/>
          <p:cNvSpPr txBox="1">
            <a:spLocks/>
          </p:cNvSpPr>
          <p:nvPr/>
        </p:nvSpPr>
        <p:spPr>
          <a:xfrm>
            <a:off x="467544" y="4536504"/>
            <a:ext cx="8676456" cy="242088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Where the focus so far has been on studying the hard scattering to look for modification in Pb-Pb collisions the </a:t>
            </a:r>
            <a:br>
              <a:rPr lang="en-US" dirty="0" smtClean="0"/>
            </a:br>
            <a:r>
              <a:rPr lang="en-US" dirty="0" smtClean="0"/>
              <a:t>“Jet” = “Peak” – “Underlying Event” </a:t>
            </a:r>
            <a:br>
              <a:rPr lang="en-US" dirty="0" smtClean="0"/>
            </a:br>
            <a:r>
              <a:rPr lang="en-US" dirty="0" smtClean="0"/>
              <a:t>study could be a tool to study the Underlying </a:t>
            </a:r>
            <a:r>
              <a:rPr lang="en-US" dirty="0"/>
              <a:t>E</a:t>
            </a:r>
            <a:r>
              <a:rPr lang="en-US" dirty="0" smtClean="0"/>
              <a:t>vent in pp</a:t>
            </a:r>
          </a:p>
          <a:p>
            <a:pPr lvl="1"/>
            <a:r>
              <a:rPr lang="en-US" dirty="0" smtClean="0"/>
              <a:t>Especially as a function of mult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2937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427040" y="816595"/>
            <a:ext cx="7259760" cy="769441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 dirty="0" smtClean="0"/>
              <a:t>What particle to measure?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3">
            <a:lum/>
            <a:alphaModFix/>
          </a:blip>
          <a:stretch>
            <a:fillRect/>
          </a:stretch>
        </p:blipFill>
        <p:spPr>
          <a:xfrm>
            <a:off x="457200" y="2440608"/>
            <a:ext cx="4038600" cy="3796704"/>
          </a:xfrm>
        </p:spPr>
      </p:pic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4">
            <a:lum/>
            <a:alphaModFix/>
          </a:blip>
          <a:stretch>
            <a:fillRect/>
          </a:stretch>
        </p:blipFill>
        <p:spPr>
          <a:xfrm>
            <a:off x="4648200" y="2469005"/>
            <a:ext cx="4038600" cy="3739911"/>
          </a:xfrm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34</a:t>
            </a:fld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6372200" y="1844824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6824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Phi is double suppressed in string models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11560" y="3645024"/>
            <a:ext cx="8075240" cy="3096344"/>
          </a:xfrm>
        </p:spPr>
        <p:txBody>
          <a:bodyPr/>
          <a:lstStyle/>
          <a:p>
            <a:r>
              <a:rPr lang="en-US" dirty="0" smtClean="0"/>
              <a:t>I need 2 string breakings to make a φ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2 ”QGP”-like signatures</a:t>
            </a:r>
          </a:p>
          <a:p>
            <a:pPr lvl="1"/>
            <a:r>
              <a:rPr lang="en-US" dirty="0" smtClean="0"/>
              <a:t>Yield and pT shape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35</a:t>
            </a:fld>
            <a:endParaRPr lang="en-US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1691680" y="2842429"/>
            <a:ext cx="576064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3851920" y="2419893"/>
            <a:ext cx="3048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5580112" y="2967335"/>
            <a:ext cx="3048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5203212" y="2410381"/>
            <a:ext cx="3048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s̅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3563888" y="2884820"/>
            <a:ext cx="3048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s̅</a:t>
            </a:r>
            <a:endParaRPr lang="en-US" sz="2400" dirty="0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4156812" y="2050341"/>
            <a:ext cx="271172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4932040" y="2050341"/>
            <a:ext cx="271172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474990" y="1628800"/>
            <a:ext cx="3850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φ</a:t>
            </a:r>
            <a:endParaRPr lang="en-US" sz="2400" dirty="0"/>
          </a:p>
        </p:txBody>
      </p:sp>
      <p:sp>
        <p:nvSpPr>
          <p:cNvPr id="16" name="5-Point Star 15"/>
          <p:cNvSpPr/>
          <p:nvPr/>
        </p:nvSpPr>
        <p:spPr>
          <a:xfrm>
            <a:off x="3716334" y="2708920"/>
            <a:ext cx="288032" cy="25841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5-Point Star 16"/>
          <p:cNvSpPr/>
          <p:nvPr/>
        </p:nvSpPr>
        <p:spPr>
          <a:xfrm>
            <a:off x="5436096" y="2708920"/>
            <a:ext cx="288032" cy="25841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345110" y="2564904"/>
            <a:ext cx="346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q</a:t>
            </a:r>
            <a:endParaRPr lang="en-US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7452320" y="2564904"/>
            <a:ext cx="346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q̅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5483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 topology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36</a:t>
            </a:fld>
            <a:endParaRPr lang="en-US" dirty="0"/>
          </a:p>
        </p:txBody>
      </p:sp>
      <p:pic>
        <p:nvPicPr>
          <p:cNvPr id="8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418" y="1124744"/>
            <a:ext cx="6869990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434" y="692696"/>
            <a:ext cx="2113062" cy="1572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467544" y="5938468"/>
            <a:ext cx="85689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“Disentangling </a:t>
            </a:r>
            <a:r>
              <a:rPr lang="en-US" dirty="0"/>
              <a:t>the soft and hard components of </a:t>
            </a:r>
            <a:r>
              <a:rPr lang="en-US" dirty="0" smtClean="0"/>
              <a:t>the pp </a:t>
            </a:r>
            <a:r>
              <a:rPr lang="en-US" dirty="0"/>
              <a:t>collisions using the sphero(i)city </a:t>
            </a:r>
            <a:r>
              <a:rPr lang="en-US" dirty="0" smtClean="0"/>
              <a:t>approach”, E</a:t>
            </a:r>
            <a:r>
              <a:rPr lang="en-US" dirty="0"/>
              <a:t>. Cuautle Flores, R. T. Jimenez Bustamante, I. A. Maldonado Cervantes,</a:t>
            </a:r>
          </a:p>
          <a:p>
            <a:r>
              <a:rPr lang="en-US" dirty="0"/>
              <a:t>A. Ortiz Velasquez, G. </a:t>
            </a:r>
            <a:r>
              <a:rPr lang="en-US" dirty="0" smtClean="0"/>
              <a:t>Paic </a:t>
            </a:r>
            <a:r>
              <a:rPr lang="en-US" dirty="0"/>
              <a:t>and E. </a:t>
            </a:r>
            <a:r>
              <a:rPr lang="en-US" dirty="0" smtClean="0"/>
              <a:t>Perez Lezama</a:t>
            </a:r>
            <a:r>
              <a:rPr lang="en-US" dirty="0"/>
              <a:t>, arXiv:1404.2372</a:t>
            </a:r>
          </a:p>
        </p:txBody>
      </p:sp>
    </p:spTree>
    <p:extLst>
      <p:ext uri="{BB962C8B-B14F-4D97-AF65-F5344CB8AC3E}">
        <p14:creationId xmlns:p14="http://schemas.microsoft.com/office/powerpoint/2010/main" val="342493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Particle ratios in PYTHIA (1/2)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37</a:t>
            </a:fld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57" b="17565"/>
          <a:stretch/>
        </p:blipFill>
        <p:spPr bwMode="auto">
          <a:xfrm>
            <a:off x="1187624" y="1340768"/>
            <a:ext cx="6896296" cy="2688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187"/>
          <a:stretch/>
        </p:blipFill>
        <p:spPr bwMode="auto">
          <a:xfrm>
            <a:off x="1547664" y="4077072"/>
            <a:ext cx="3327368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70"/>
          <a:stretch/>
        </p:blipFill>
        <p:spPr bwMode="auto">
          <a:xfrm>
            <a:off x="5292080" y="4005064"/>
            <a:ext cx="3616917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V="1">
            <a:off x="4139952" y="3356992"/>
            <a:ext cx="1368152" cy="1296144"/>
          </a:xfrm>
          <a:prstGeom prst="straightConnector1">
            <a:avLst/>
          </a:prstGeom>
          <a:ln>
            <a:solidFill>
              <a:srgbClr val="150CD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5796136" y="2708920"/>
            <a:ext cx="936104" cy="1584176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8028384" y="2708920"/>
            <a:ext cx="10152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 smtClean="0">
                <a:solidFill>
                  <a:srgbClr val="150CD2"/>
                </a:solidFill>
              </a:rPr>
              <a:t>”jetty”</a:t>
            </a:r>
            <a:endParaRPr lang="en-US" sz="2400" dirty="0">
              <a:solidFill>
                <a:srgbClr val="150CD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00392" y="2276872"/>
            <a:ext cx="784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 smtClean="0">
                <a:solidFill>
                  <a:srgbClr val="C00000"/>
                </a:solidFill>
              </a:rPr>
              <a:t>”UE”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479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Particle ratios in PYTHIA (2/2)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38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" y="1412776"/>
            <a:ext cx="8134350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187"/>
          <a:stretch/>
        </p:blipFill>
        <p:spPr bwMode="auto">
          <a:xfrm>
            <a:off x="1635580" y="4622700"/>
            <a:ext cx="2879412" cy="2118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70"/>
          <a:stretch/>
        </p:blipFill>
        <p:spPr bwMode="auto">
          <a:xfrm>
            <a:off x="5418977" y="4550692"/>
            <a:ext cx="3129980" cy="2118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V="1">
            <a:off x="4139952" y="4005064"/>
            <a:ext cx="2844015" cy="1008113"/>
          </a:xfrm>
          <a:prstGeom prst="straightConnector1">
            <a:avLst/>
          </a:prstGeom>
          <a:ln>
            <a:solidFill>
              <a:srgbClr val="150CD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7362322" y="2852936"/>
            <a:ext cx="89998" cy="1962947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6012160" y="1228110"/>
            <a:ext cx="1709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arXiv:1404.2372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49074" y="2420888"/>
            <a:ext cx="10152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 smtClean="0">
                <a:solidFill>
                  <a:srgbClr val="150CD2"/>
                </a:solidFill>
              </a:rPr>
              <a:t>”jetty”</a:t>
            </a:r>
            <a:endParaRPr lang="en-US" sz="2400" dirty="0">
              <a:solidFill>
                <a:srgbClr val="150CD2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21082" y="1988840"/>
            <a:ext cx="7889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 smtClean="0">
                <a:solidFill>
                  <a:srgbClr val="C00000"/>
                </a:solidFill>
              </a:rPr>
              <a:t>”UE”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32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Theoretical side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a small QCD system be macroscopic?</a:t>
            </a:r>
          </a:p>
          <a:p>
            <a:pPr lvl="1"/>
            <a:r>
              <a:rPr lang="en-US" dirty="0" smtClean="0"/>
              <a:t>Can we get a short mean free path in small systems?</a:t>
            </a:r>
          </a:p>
          <a:p>
            <a:pPr lvl="1"/>
            <a:r>
              <a:rPr lang="en-US" dirty="0" smtClean="0"/>
              <a:t>Are surface effects (due to confinement) small? </a:t>
            </a:r>
          </a:p>
          <a:p>
            <a:pPr lvl="2"/>
            <a:r>
              <a:rPr lang="en-US" dirty="0" smtClean="0"/>
              <a:t>In the transverse plane they must go as 1/r</a:t>
            </a:r>
          </a:p>
          <a:p>
            <a:r>
              <a:rPr lang="en-US" dirty="0" smtClean="0"/>
              <a:t>Are QGP effects abundant in hadronic collisions?</a:t>
            </a:r>
          </a:p>
          <a:p>
            <a:pPr lvl="1"/>
            <a:r>
              <a:rPr lang="en-US" dirty="0" smtClean="0"/>
              <a:t>What are the conditions needed to have QGP effects?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974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Integrated ratios vs multiplicity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4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453732"/>
            <a:ext cx="5832648" cy="44443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9552" y="4839543"/>
            <a:ext cx="13319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</a:t>
            </a:r>
            <a:r>
              <a:rPr lang="en-US" sz="2400" baseline="30000" dirty="0" smtClean="0"/>
              <a:t>+</a:t>
            </a:r>
            <a:r>
              <a:rPr lang="en-US" sz="2400" dirty="0" smtClean="0"/>
              <a:t>+e</a:t>
            </a:r>
            <a:r>
              <a:rPr lang="en-US" sz="2400" baseline="30000" dirty="0" smtClean="0"/>
              <a:t>-</a:t>
            </a:r>
            <a:r>
              <a:rPr lang="en-US" sz="2400" dirty="0" smtClean="0"/>
              <a:t>-like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7452320" y="2204864"/>
            <a:ext cx="13660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Thermal</a:t>
            </a:r>
            <a:br>
              <a:rPr lang="en-US" sz="2400" dirty="0" smtClean="0"/>
            </a:br>
            <a:r>
              <a:rPr lang="en-US" sz="2400" dirty="0" smtClean="0"/>
              <a:t>medium?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648072" y="6135687"/>
            <a:ext cx="84604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Are we observing the onset of thermalization in small systems?</a:t>
            </a:r>
          </a:p>
        </p:txBody>
      </p:sp>
    </p:spTree>
    <p:extLst>
      <p:ext uri="{BB962C8B-B14F-4D97-AF65-F5344CB8AC3E}">
        <p14:creationId xmlns:p14="http://schemas.microsoft.com/office/powerpoint/2010/main" val="61626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ages.slideplayer.com/16/5071429/slides/slide_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3" t="4587" r="3559" b="42241"/>
          <a:stretch/>
        </p:blipFill>
        <p:spPr bwMode="auto">
          <a:xfrm>
            <a:off x="562931" y="1340768"/>
            <a:ext cx="8185533" cy="364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 simple picture of the nucleon and the QGP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4869160"/>
            <a:ext cx="8075240" cy="1872208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In the BAG picture one has confinement from the vacuum BAG pressure while one has asymptotic freedom inside the BAG</a:t>
            </a:r>
          </a:p>
          <a:p>
            <a:pPr lvl="1"/>
            <a:r>
              <a:rPr lang="en-US" dirty="0" smtClean="0"/>
              <a:t>This seems to be a QGP gas model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02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427040" y="122863"/>
            <a:ext cx="7259760" cy="1446550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 dirty="0"/>
              <a:t>T</a:t>
            </a:r>
            <a:r>
              <a:rPr lang="en-US" dirty="0" smtClean="0"/>
              <a:t>he QGP we found is not a gas </a:t>
            </a:r>
            <a:r>
              <a:rPr lang="en-US" dirty="0"/>
              <a:t>but </a:t>
            </a:r>
            <a:r>
              <a:rPr lang="en-US" dirty="0" smtClean="0"/>
              <a:t>a </a:t>
            </a:r>
            <a:r>
              <a:rPr lang="en-US" dirty="0"/>
              <a:t>perfect </a:t>
            </a:r>
            <a:r>
              <a:rPr lang="en-US" dirty="0" smtClean="0"/>
              <a:t>liquid</a:t>
            </a:r>
            <a:endParaRPr lang="en-US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477116" y="1788000"/>
            <a:ext cx="2214563" cy="2214562"/>
          </a:xfrm>
        </p:spPr>
      </p:pic>
      <p:pic>
        <p:nvPicPr>
          <p:cNvPr id="4" name="Picture Placeholder 3"/>
          <p:cNvPicPr>
            <a:picLocks noGrp="1" noChangeAspect="1"/>
          </p:cNvPicPr>
          <p:nvPr>
            <p:ph type="pic" idx="4294967295"/>
          </p:nvPr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5762850" y="1788000"/>
            <a:ext cx="2214562" cy="2214562"/>
          </a:xfrm>
        </p:spPr>
      </p:pic>
      <p:pic>
        <p:nvPicPr>
          <p:cNvPr id="6" name="Picture 3"/>
          <p:cNvPicPr>
            <a:picLocks noGrp="1" noChangeAspect="1"/>
          </p:cNvPicPr>
          <p:nvPr>
            <p:ph type="pic" idx="4294967295"/>
          </p:nvPr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923872" y="4238773"/>
            <a:ext cx="3321050" cy="221456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>
            <a:off x="5207823" y="4238930"/>
            <a:ext cx="3324617" cy="221424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traight Connector 6"/>
          <p:cNvSpPr/>
          <p:nvPr/>
        </p:nvSpPr>
        <p:spPr>
          <a:xfrm>
            <a:off x="1101768" y="1625387"/>
            <a:ext cx="3212937" cy="4720140"/>
          </a:xfrm>
          <a:prstGeom prst="line">
            <a:avLst/>
          </a:prstGeom>
          <a:noFill/>
          <a:ln w="54720">
            <a:solidFill>
              <a:srgbClr val="FF0000"/>
            </a:solidFill>
            <a:prstDash val="solid"/>
          </a:ln>
        </p:spPr>
        <p:txBody>
          <a:bodyPr vert="horz" wrap="none" lIns="106131" tIns="65311" rIns="106131" bIns="65311" anchor="ctr" anchorCtr="0" compatLnSpc="0"/>
          <a:lstStyle/>
          <a:p>
            <a:pPr hangingPunct="0"/>
            <a:endParaRPr lang="en-US" sz="1600" dirty="0">
              <a:latin typeface="Liberation Sans" pitchFamily="18"/>
              <a:ea typeface="Droid Sans Fallback" pitchFamily="2"/>
              <a:cs typeface="Droid Sans Devanagari" pitchFamily="2"/>
            </a:endParaRPr>
          </a:p>
        </p:txBody>
      </p:sp>
      <p:sp>
        <p:nvSpPr>
          <p:cNvPr id="8" name="Straight Connector 7"/>
          <p:cNvSpPr/>
          <p:nvPr/>
        </p:nvSpPr>
        <p:spPr>
          <a:xfrm flipV="1">
            <a:off x="993680" y="1625387"/>
            <a:ext cx="3011128" cy="4720140"/>
          </a:xfrm>
          <a:prstGeom prst="line">
            <a:avLst/>
          </a:prstGeom>
          <a:noFill/>
          <a:ln w="54720">
            <a:solidFill>
              <a:srgbClr val="FF0000"/>
            </a:solidFill>
            <a:prstDash val="solid"/>
          </a:ln>
        </p:spPr>
        <p:txBody>
          <a:bodyPr vert="horz" wrap="none" lIns="106131" tIns="65311" rIns="106131" bIns="65311" anchor="ctr" anchorCtr="0" compatLnSpc="0"/>
          <a:lstStyle/>
          <a:p>
            <a:pPr hangingPunct="0"/>
            <a:endParaRPr lang="en-US" sz="1600" dirty="0">
              <a:latin typeface="Liberation Sans" pitchFamily="18"/>
              <a:ea typeface="Droid Sans Fallback" pitchFamily="2"/>
              <a:cs typeface="Droid Sans Devanagari" pitchFamily="2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816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But already the proton has smaller scales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42</a:t>
            </a:fld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580475"/>
            <a:ext cx="4777973" cy="400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601509" y="1844824"/>
            <a:ext cx="3898483" cy="3402959"/>
            <a:chOff x="5245517" y="1988840"/>
            <a:chExt cx="3898483" cy="3402959"/>
          </a:xfrm>
        </p:grpSpPr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64953" y="2814294"/>
              <a:ext cx="2064073" cy="9448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5245517" y="1988840"/>
              <a:ext cx="350294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2400" dirty="0" smtClean="0"/>
                <a:t>The partonic cross section </a:t>
              </a:r>
              <a:br>
                <a:rPr lang="sv-SE" sz="2400" dirty="0" smtClean="0"/>
              </a:br>
              <a:r>
                <a:rPr lang="sv-SE" sz="2400" dirty="0" smtClean="0"/>
                <a:t>scales as:</a:t>
              </a:r>
              <a:endParaRPr lang="en-US" sz="24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292080" y="3822139"/>
              <a:ext cx="385192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2400" dirty="0" smtClean="0"/>
                <a:t>In PYTHIA it is regularized via a p</a:t>
              </a:r>
              <a:r>
                <a:rPr lang="sv-SE" sz="2400" baseline="-25000" dirty="0" smtClean="0"/>
                <a:t>T,min</a:t>
              </a:r>
              <a:r>
                <a:rPr lang="sv-SE" sz="2400" dirty="0" smtClean="0"/>
                <a:t> of order ~2 GeV/c</a:t>
              </a:r>
            </a:p>
            <a:p>
              <a:r>
                <a:rPr lang="sv-SE" sz="2400" dirty="0" smtClean="0"/>
                <a:t>(This plays a big role for MPIs)</a:t>
              </a:r>
              <a:endParaRPr lang="en-US" sz="2400" dirty="0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83568" y="5622339"/>
            <a:ext cx="799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interpretation of this scale is that the proton appears to be color neutral on scales larger than ~0.1 </a:t>
            </a:r>
            <a:r>
              <a:rPr lang="en-US" sz="2400" dirty="0" err="1" smtClean="0"/>
              <a:t>fm</a:t>
            </a:r>
            <a:r>
              <a:rPr lang="en-US" sz="2400" dirty="0" smtClean="0"/>
              <a:t> (whereas they expected </a:t>
            </a:r>
            <a:r>
              <a:rPr lang="el-GR" sz="2400" dirty="0" smtClean="0"/>
              <a:t>Λ</a:t>
            </a:r>
            <a:r>
              <a:rPr lang="sv-SE" sz="2400" baseline="-25000" dirty="0" smtClean="0"/>
              <a:t>QCD</a:t>
            </a:r>
            <a:r>
              <a:rPr lang="sv-SE" sz="2400" dirty="0" smtClean="0"/>
              <a:t> ~ </a:t>
            </a:r>
            <a:r>
              <a:rPr lang="en-US" sz="2400" dirty="0" smtClean="0"/>
              <a:t>1 </a:t>
            </a:r>
            <a:r>
              <a:rPr lang="en-US" sz="2400" dirty="0" err="1" smtClean="0"/>
              <a:t>fm</a:t>
            </a:r>
            <a:r>
              <a:rPr lang="en-US" sz="2400" dirty="0" smtClean="0"/>
              <a:t>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25574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understand this scale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43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76727" y="1412776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There are random (?) structures in the proton wave function that can be resolved by QED but not by QCD (and vice versa)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187624" y="2348880"/>
            <a:ext cx="9516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d(red)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123728" y="2348880"/>
            <a:ext cx="15947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u̅ (anti-red)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5076056" y="2348880"/>
            <a:ext cx="9516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d(red)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6012160" y="2348880"/>
            <a:ext cx="1723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d̅ (anti-blue)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899592" y="2843644"/>
            <a:ext cx="3644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Resolved by photon but not by gluon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788024" y="2852936"/>
            <a:ext cx="3644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Resolved by gluon but not by photon</a:t>
            </a:r>
            <a:endParaRPr lang="en-US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5279428"/>
            <a:ext cx="3645024" cy="1533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47479" y="3267116"/>
            <a:ext cx="827299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Toy model study by Johann Dischler and Torbjörn Sjöstrand  (Eur. Phys. J. direct C3 (2001) 2) where they evolve a proton (uud + 2g) to a new scale and then, randomly fixing the position of the partons, resolves it with a gluon</a:t>
            </a:r>
          </a:p>
          <a:p>
            <a:r>
              <a:rPr lang="en-US" sz="2400" dirty="0" smtClean="0"/>
              <a:t>They study the ratio of the coherent to the incoherent cross section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41154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of toy model study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44</a:t>
            </a:fld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268760"/>
            <a:ext cx="4241631" cy="3151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564904"/>
            <a:ext cx="2566622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16049" y="1700808"/>
            <a:ext cx="32239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Coherent / incoherent partonic Xsection</a:t>
            </a:r>
            <a:endParaRPr lang="en-US" sz="24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11560" y="4293096"/>
            <a:ext cx="8075240" cy="2448272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In their model the screening is random (weakly coupled) and has some energy dependence due to the pdfs</a:t>
            </a:r>
          </a:p>
          <a:p>
            <a:r>
              <a:rPr lang="en-US" dirty="0" smtClean="0"/>
              <a:t>One could ask if the screening is really random or it reflects strong correlations in the proton wave function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26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Does this also reflect the scales of the physics?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581"/>
          <a:stretch/>
        </p:blipFill>
        <p:spPr>
          <a:xfrm>
            <a:off x="609880" y="1772816"/>
            <a:ext cx="3816424" cy="3494106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45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11560" y="5517232"/>
            <a:ext cx="8197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Does initial state and final state effects reflect the same physics?</a:t>
            </a:r>
          </a:p>
          <a:p>
            <a:r>
              <a:rPr lang="en-US" sz="2400" dirty="0" smtClean="0"/>
              <a:t>It is clearly in a range of p</a:t>
            </a:r>
            <a:r>
              <a:rPr lang="en-US" sz="2400" baseline="-25000" dirty="0" smtClean="0"/>
              <a:t>T</a:t>
            </a:r>
            <a:r>
              <a:rPr lang="en-US" sz="2400" dirty="0" smtClean="0"/>
              <a:t>s that appears to be similar... </a:t>
            </a:r>
            <a:endParaRPr lang="en-US" sz="2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9" r="60470" b="53546"/>
          <a:stretch/>
        </p:blipFill>
        <p:spPr>
          <a:xfrm>
            <a:off x="4716016" y="1700808"/>
            <a:ext cx="4093197" cy="316835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30" t="87263" r="30235" b="8326"/>
          <a:stretch/>
        </p:blipFill>
        <p:spPr>
          <a:xfrm>
            <a:off x="5076057" y="4869160"/>
            <a:ext cx="3733156" cy="30389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72" t="92117" r="37852"/>
          <a:stretch/>
        </p:blipFill>
        <p:spPr>
          <a:xfrm>
            <a:off x="2050040" y="5096763"/>
            <a:ext cx="1348526" cy="32273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72" t="92117" r="37852"/>
          <a:stretch/>
        </p:blipFill>
        <p:spPr>
          <a:xfrm>
            <a:off x="6319818" y="5122485"/>
            <a:ext cx="1348526" cy="322739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850240" y="5021105"/>
            <a:ext cx="720080" cy="4241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4355976" y="4869160"/>
            <a:ext cx="360040" cy="2459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6156176" y="1619508"/>
            <a:ext cx="18261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arXiv:1601.03658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00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My idea is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If there are scales (degrees of freedom) that are much smaller than the proton size then the proton can be thought of as a macroscopic system (</a:t>
            </a:r>
            <a:r>
              <a:rPr lang="en-US" dirty="0" err="1" smtClean="0"/>
              <a:t>thermalization</a:t>
            </a:r>
            <a:r>
              <a:rPr lang="en-US" dirty="0" smtClean="0"/>
              <a:t>, flow)</a:t>
            </a:r>
          </a:p>
          <a:p>
            <a:pPr lvl="1"/>
            <a:r>
              <a:rPr lang="sv-SE" dirty="0" smtClean="0"/>
              <a:t>If not, then what?</a:t>
            </a:r>
            <a:endParaRPr lang="en-US" dirty="0" smtClean="0"/>
          </a:p>
          <a:p>
            <a:r>
              <a:rPr lang="en-US" dirty="0" smtClean="0"/>
              <a:t>Could these scales (degrees of freedom) also be at work in the final states?</a:t>
            </a:r>
          </a:p>
          <a:p>
            <a:pPr lvl="1"/>
            <a:r>
              <a:rPr lang="en-US" dirty="0" smtClean="0"/>
              <a:t>This seems to me to be a possible consequence of small systems exhibiting QGP like effects</a:t>
            </a:r>
          </a:p>
          <a:p>
            <a:r>
              <a:rPr lang="en-US" dirty="0" smtClean="0"/>
              <a:t>In this case also QGP effects are abundant!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22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Are QGP effects abundant?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400" dirty="0" smtClean="0"/>
              <a:t>Old </a:t>
            </a:r>
            <a:r>
              <a:rPr lang="en-US" sz="2400" dirty="0" smtClean="0"/>
              <a:t>idea (bag model): there are QGP conditions inside a nucleon (I call it the overlap picture)</a:t>
            </a:r>
          </a:p>
          <a:p>
            <a:pPr lvl="1" hangingPunct="0"/>
            <a:r>
              <a:rPr lang="en-US" sz="2400" dirty="0" smtClean="0"/>
              <a:t>If we can squeeze together matter so it will get the same density as a proton then the quarks will not know which nucleon they are part of (high density limit)</a:t>
            </a:r>
          </a:p>
          <a:p>
            <a:pPr lvl="0"/>
            <a:r>
              <a:rPr lang="en-US" sz="2400" dirty="0" smtClean="0"/>
              <a:t>The critical energy density estimated this way (r=0.88fm) is ~0.6 GeV/fm</a:t>
            </a:r>
            <a:r>
              <a:rPr lang="en-US" sz="2400" baseline="60000" dirty="0" smtClean="0"/>
              <a:t>3</a:t>
            </a:r>
          </a:p>
          <a:p>
            <a:pPr lvl="1" hangingPunct="0"/>
            <a:r>
              <a:rPr lang="en-US" sz="2400" dirty="0" smtClean="0"/>
              <a:t>This is quite close to LQCD </a:t>
            </a:r>
            <a:br>
              <a:rPr lang="en-US" sz="2400" dirty="0" smtClean="0"/>
            </a:br>
            <a:r>
              <a:rPr lang="en-US" sz="2400" dirty="0" smtClean="0"/>
              <a:t>estimates e.g. 0.7GeV/fm</a:t>
            </a:r>
            <a:r>
              <a:rPr lang="en-US" sz="2400" baseline="60000" dirty="0" smtClean="0"/>
              <a:t>3</a:t>
            </a:r>
            <a:endParaRPr lang="en-US" sz="2400" baseline="60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47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5273640" y="4077072"/>
            <a:ext cx="3676342" cy="26642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225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427040" y="122863"/>
            <a:ext cx="7259760" cy="1446550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 dirty="0" smtClean="0"/>
              <a:t>How precise are LQCD calculations?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>
            <a:lum/>
            <a:alphaModFix/>
          </a:blip>
          <a:stretch>
            <a:fillRect/>
          </a:stretch>
        </p:blipFill>
        <p:spPr>
          <a:xfrm>
            <a:off x="1547664" y="1616731"/>
            <a:ext cx="5975554" cy="4262406"/>
          </a:xfr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48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795092" y="1412776"/>
            <a:ext cx="30253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Rep. Prog. Phys. 74 (2011) 014001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5576" y="5949280"/>
            <a:ext cx="80648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critical temperature is important as the energy density on the QGP side scales with T</a:t>
            </a:r>
            <a:r>
              <a:rPr lang="en-US" sz="2400" baseline="30000" dirty="0" smtClean="0"/>
              <a:t>4</a:t>
            </a:r>
            <a:endParaRPr lang="en-US" sz="2400" baseline="30000" dirty="0"/>
          </a:p>
        </p:txBody>
      </p:sp>
    </p:spTree>
    <p:extLst>
      <p:ext uri="{BB962C8B-B14F-4D97-AF65-F5344CB8AC3E}">
        <p14:creationId xmlns:p14="http://schemas.microsoft.com/office/powerpoint/2010/main" val="2893970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 dirty="0"/>
              <a:t>Pushing the envelope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3200" b="0" i="0" u="none" strike="noStrike" kern="1200">
                <a:ln>
                  <a:noFill/>
                </a:ln>
                <a:latin typeface="Liberation Sans" pitchFamily="18"/>
                <a:ea typeface="Droid Sans Fallback" pitchFamily="2"/>
                <a:cs typeface="Droid Sans Devanagari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3200" b="0" i="0" u="none" strike="noStrike" kern="1200">
                <a:ln>
                  <a:noFill/>
                </a:ln>
                <a:latin typeface="Liberation Sans" pitchFamily="18"/>
                <a:ea typeface="Droid Sans Fallback" pitchFamily="2"/>
                <a:cs typeface="Droid Sans Devanagari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2800" b="0" i="0" u="none" strike="noStrike" kern="1200">
                <a:ln>
                  <a:noFill/>
                </a:ln>
                <a:latin typeface="Liberation Sans" pitchFamily="18"/>
                <a:ea typeface="Droid Sans Fallback" pitchFamily="2"/>
                <a:cs typeface="Droid Sans Devanagari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2400" b="0" i="0" u="none" strike="noStrike" kern="1200">
                <a:ln>
                  <a:noFill/>
                </a:ln>
                <a:latin typeface="Liberation Sans" pitchFamily="18"/>
                <a:ea typeface="Droid Sans Fallback" pitchFamily="2"/>
                <a:cs typeface="Droid Sans Devanagari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2000" b="0" i="0" u="none" strike="noStrike" kern="1200">
                <a:ln>
                  <a:noFill/>
                </a:ln>
                <a:latin typeface="Liberation Sans" pitchFamily="18"/>
                <a:ea typeface="Droid Sans Fallback" pitchFamily="2"/>
                <a:cs typeface="Droid Sans Devanagari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Liberation Sans" pitchFamily="18"/>
                <a:ea typeface="Droid Sans Fallback" pitchFamily="2"/>
                <a:cs typeface="Droid Sans Devanagari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Liberation Sans" pitchFamily="18"/>
                <a:ea typeface="Droid Sans Fallback" pitchFamily="2"/>
                <a:cs typeface="Droid Sans Devanagari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Liberation Sans" pitchFamily="18"/>
                <a:ea typeface="Droid Sans Fallback" pitchFamily="2"/>
                <a:cs typeface="Droid Sans Devanagari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Liberation Sans" pitchFamily="18"/>
                <a:ea typeface="Droid Sans Fallback" pitchFamily="2"/>
                <a:cs typeface="Droid Sans Devanagari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Liberation Sans" pitchFamily="18"/>
                <a:ea typeface="Droid Sans Fallback" pitchFamily="2"/>
                <a:cs typeface="Droid Sans Devanagari" pitchFamily="2"/>
              </a:defRPr>
            </a:lvl9pPr>
          </a:lstStyle>
          <a:p>
            <a:pPr lvl="0"/>
            <a:r>
              <a:rPr lang="en-US" dirty="0" smtClean="0"/>
              <a:t>There are calculations, PRL 111, 202302 (2013), suggesting that the strange quark freezes out at 1.11 times higher temperature than the u and d quark</a:t>
            </a:r>
          </a:p>
          <a:p>
            <a:pPr lvl="0"/>
            <a:r>
              <a:rPr lang="en-US" dirty="0" smtClean="0"/>
              <a:t>This would mean an energy density that is 1.11</a:t>
            </a:r>
            <a:r>
              <a:rPr lang="en-US" baseline="30000" dirty="0" smtClean="0"/>
              <a:t>4</a:t>
            </a:r>
            <a:r>
              <a:rPr lang="en-US" dirty="0" smtClean="0"/>
              <a:t> = 1.52 times higher</a:t>
            </a:r>
          </a:p>
          <a:p>
            <a:pPr lvl="0"/>
            <a:r>
              <a:rPr lang="en-US" dirty="0" smtClean="0"/>
              <a:t>If one interprets this in a way that the strange quark density in hadrons is similar higher, then the constituent strange quark mass is ~1.5 times the constituent u/d mass</a:t>
            </a:r>
          </a:p>
          <a:p>
            <a:pPr lvl="1"/>
            <a:r>
              <a:rPr lang="en-US" dirty="0" smtClean="0"/>
              <a:t>450 MeV instead of 300 MeV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037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5</a:t>
            </a:fld>
            <a:endParaRPr lang="en-US" dirty="0"/>
          </a:p>
        </p:txBody>
      </p:sp>
      <p:pic>
        <p:nvPicPr>
          <p:cNvPr id="1026" name="Picture 2" descr="http://pcwallart.com/images/iceberg-wallpaper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8680" y="-99392"/>
            <a:ext cx="12525375" cy="704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9512" y="908720"/>
            <a:ext cx="213872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Soft QCD</a:t>
            </a:r>
          </a:p>
          <a:p>
            <a:r>
              <a:rPr lang="en-US" sz="4000" dirty="0" smtClean="0">
                <a:solidFill>
                  <a:schemeClr val="bg1"/>
                </a:solidFill>
              </a:rPr>
              <a:t>@ LHC?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48264" y="2924944"/>
            <a:ext cx="225373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It at least seems that everywhere we look new effects are observed!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043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427040" y="461417"/>
            <a:ext cx="7259760" cy="769441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 dirty="0" smtClean="0"/>
              <a:t>My idea is</a:t>
            </a:r>
            <a:endParaRPr lang="en-US" dirty="0"/>
          </a:p>
        </p:txBody>
      </p:sp>
      <p:sp>
        <p:nvSpPr>
          <p:cNvPr id="3" name="Text Placeholder 2"/>
          <p:cNvSpPr txBox="1"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3200" b="0" i="0" u="none" strike="noStrike" kern="1200">
                <a:ln>
                  <a:noFill/>
                </a:ln>
                <a:latin typeface="Liberation Sans" pitchFamily="18"/>
                <a:ea typeface="Droid Sans Fallback" pitchFamily="2"/>
                <a:cs typeface="Droid Sans Devanagari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3200" b="0" i="0" u="none" strike="noStrike" kern="1200">
                <a:ln>
                  <a:noFill/>
                </a:ln>
                <a:latin typeface="Liberation Sans" pitchFamily="18"/>
                <a:ea typeface="Droid Sans Fallback" pitchFamily="2"/>
                <a:cs typeface="Droid Sans Devanagari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2800" b="0" i="0" u="none" strike="noStrike" kern="1200">
                <a:ln>
                  <a:noFill/>
                </a:ln>
                <a:latin typeface="Liberation Sans" pitchFamily="18"/>
                <a:ea typeface="Droid Sans Fallback" pitchFamily="2"/>
                <a:cs typeface="Droid Sans Devanagari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2400" b="0" i="0" u="none" strike="noStrike" kern="1200">
                <a:ln>
                  <a:noFill/>
                </a:ln>
                <a:latin typeface="Liberation Sans" pitchFamily="18"/>
                <a:ea typeface="Droid Sans Fallback" pitchFamily="2"/>
                <a:cs typeface="Droid Sans Devanagari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2000" b="0" i="0" u="none" strike="noStrike" kern="1200">
                <a:ln>
                  <a:noFill/>
                </a:ln>
                <a:latin typeface="Liberation Sans" pitchFamily="18"/>
                <a:ea typeface="Droid Sans Fallback" pitchFamily="2"/>
                <a:cs typeface="Droid Sans Devanagari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Liberation Sans" pitchFamily="18"/>
                <a:ea typeface="Droid Sans Fallback" pitchFamily="2"/>
                <a:cs typeface="Droid Sans Devanagari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Liberation Sans" pitchFamily="18"/>
                <a:ea typeface="Droid Sans Fallback" pitchFamily="2"/>
                <a:cs typeface="Droid Sans Devanagari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Liberation Sans" pitchFamily="18"/>
                <a:ea typeface="Droid Sans Fallback" pitchFamily="2"/>
                <a:cs typeface="Droid Sans Devanagari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Liberation Sans" pitchFamily="18"/>
                <a:ea typeface="Droid Sans Fallback" pitchFamily="2"/>
                <a:cs typeface="Droid Sans Devanagari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Liberation Sans" pitchFamily="18"/>
                <a:ea typeface="Droid Sans Fallback" pitchFamily="2"/>
                <a:cs typeface="Droid Sans Devanagari" pitchFamily="2"/>
              </a:defRPr>
            </a:lvl9pPr>
          </a:lstStyle>
          <a:p>
            <a:pPr lvl="0">
              <a:buNone/>
            </a:pPr>
            <a:r>
              <a:rPr lang="en-US" dirty="0"/>
              <a:t>If </a:t>
            </a:r>
            <a:r>
              <a:rPr lang="en-US" dirty="0" smtClean="0"/>
              <a:t>the overlap </a:t>
            </a:r>
            <a:r>
              <a:rPr lang="en-US" dirty="0"/>
              <a:t>picture is a good picture</a:t>
            </a:r>
          </a:p>
          <a:p>
            <a:pPr lvl="0"/>
            <a:r>
              <a:rPr lang="en-US" dirty="0" smtClean="0"/>
              <a:t>Weak statement: </a:t>
            </a:r>
            <a:r>
              <a:rPr lang="en-US" dirty="0"/>
              <a:t>A proton (and all non-pseudo goldstone bosons) seems to have the </a:t>
            </a:r>
            <a:r>
              <a:rPr lang="en-US" b="1" u="sng" dirty="0"/>
              <a:t>necessary</a:t>
            </a:r>
            <a:r>
              <a:rPr lang="en-US" dirty="0"/>
              <a:t> energy density to form a QGP</a:t>
            </a:r>
          </a:p>
          <a:p>
            <a:pPr lvl="1" rtl="0" hangingPunct="0"/>
            <a:r>
              <a:rPr lang="en-US" dirty="0"/>
              <a:t>This IMO suggests that QGP effects could be abundant in nature (e.g. also </a:t>
            </a:r>
            <a:r>
              <a:rPr lang="en-US" dirty="0" smtClean="0"/>
              <a:t>in pp </a:t>
            </a:r>
            <a:r>
              <a:rPr lang="en-US" dirty="0"/>
              <a:t>collisions)</a:t>
            </a:r>
          </a:p>
          <a:p>
            <a:pPr lvl="0"/>
            <a:r>
              <a:rPr lang="en-US" dirty="0" smtClean="0"/>
              <a:t>Strong statement: </a:t>
            </a:r>
            <a:r>
              <a:rPr lang="en-US" dirty="0"/>
              <a:t>the confining nature of the QGP phase transition seems to imprint Tc on the ground state (non-Goldstone) hadrons</a:t>
            </a:r>
          </a:p>
          <a:p>
            <a:pPr lvl="1" rtl="0" hangingPunct="0"/>
            <a:r>
              <a:rPr lang="en-US" dirty="0"/>
              <a:t>And this is in fact an </a:t>
            </a:r>
            <a:r>
              <a:rPr lang="en-US" dirty="0" smtClean="0"/>
              <a:t>“anti-Hagedorn” </a:t>
            </a:r>
            <a:r>
              <a:rPr lang="en-US" dirty="0"/>
              <a:t>picture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08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Reiterating the first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Experimental side:</a:t>
            </a:r>
          </a:p>
          <a:p>
            <a:pPr lvl="1"/>
            <a:r>
              <a:rPr lang="en-US" dirty="0" smtClean="0"/>
              <a:t>How different are pp and AA collisions?</a:t>
            </a:r>
          </a:p>
          <a:p>
            <a:pPr lvl="2"/>
            <a:r>
              <a:rPr lang="en-US" dirty="0" smtClean="0"/>
              <a:t>In particular how different are the initial states</a:t>
            </a:r>
          </a:p>
          <a:p>
            <a:pPr lvl="1"/>
            <a:r>
              <a:rPr lang="en-US" dirty="0" smtClean="0"/>
              <a:t>How can we separate hard and soft physics in pp collisions?</a:t>
            </a:r>
          </a:p>
          <a:p>
            <a:pPr lvl="2"/>
            <a:r>
              <a:rPr lang="en-US" dirty="0" smtClean="0"/>
              <a:t>Several existing ideas. Important that they can be modeled using Rivet</a:t>
            </a:r>
          </a:p>
          <a:p>
            <a:r>
              <a:rPr lang="en-US" dirty="0" smtClean="0"/>
              <a:t>Theoretical side</a:t>
            </a:r>
          </a:p>
          <a:p>
            <a:pPr lvl="1"/>
            <a:r>
              <a:rPr lang="en-US" dirty="0" smtClean="0"/>
              <a:t>Can a small system be macroscopic?</a:t>
            </a:r>
          </a:p>
          <a:p>
            <a:pPr lvl="2"/>
            <a:r>
              <a:rPr lang="en-US" dirty="0" smtClean="0"/>
              <a:t>Is the proton a weakly coupled system or a strongly coupled system?</a:t>
            </a:r>
          </a:p>
          <a:p>
            <a:pPr lvl="2"/>
            <a:r>
              <a:rPr lang="en-US" dirty="0" smtClean="0"/>
              <a:t>Do you have the same organization in the proton wave function as in the plasma</a:t>
            </a:r>
          </a:p>
          <a:p>
            <a:pPr lvl="1"/>
            <a:r>
              <a:rPr lang="en-US" dirty="0" smtClean="0"/>
              <a:t>Are QGP effects abundant in hadronic collisions?</a:t>
            </a:r>
          </a:p>
          <a:p>
            <a:pPr lvl="2"/>
            <a:r>
              <a:rPr lang="en-US" dirty="0" smtClean="0"/>
              <a:t> Are QGP conditions present in most hadronic collisions?</a:t>
            </a:r>
          </a:p>
          <a:p>
            <a:endParaRPr lang="en-US" dirty="0" smtClean="0"/>
          </a:p>
          <a:p>
            <a:r>
              <a:rPr lang="en-US" dirty="0" smtClean="0"/>
              <a:t>Thank you!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235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Backup slides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85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dN/dy comparison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229" y="1600200"/>
            <a:ext cx="7155529" cy="5141913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sv-SE" smtClean="0"/>
              <a:t>53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8712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427040" y="122863"/>
            <a:ext cx="7259760" cy="1446550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 dirty="0"/>
              <a:t>Why did we </a:t>
            </a:r>
            <a:r>
              <a:rPr lang="en-US" dirty="0" smtClean="0"/>
              <a:t>think the QGP would be a </a:t>
            </a:r>
            <a:r>
              <a:rPr lang="en-US" dirty="0"/>
              <a:t>gas?</a:t>
            </a:r>
          </a:p>
        </p:txBody>
      </p:sp>
      <p:sp>
        <p:nvSpPr>
          <p:cNvPr id="1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5B06C66-5397-4DB0-A404-E1394627B50F}" type="slidenum">
              <a:rPr lang="en-US" smtClean="0"/>
              <a:t>54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407009" y="2993597"/>
            <a:ext cx="2356498" cy="395536"/>
          </a:xfrm>
          <a:prstGeom prst="rect">
            <a:avLst/>
          </a:prstGeom>
          <a:noFill/>
          <a:ln>
            <a:noFill/>
          </a:ln>
        </p:spPr>
        <p:txBody>
          <a:bodyPr vert="horz" wrap="none" lIns="81639" tIns="40820" rIns="81639" bIns="40820" anchorCtr="0" compatLnSpc="0">
            <a:spAutoFit/>
          </a:bodyPr>
          <a:lstStyle/>
          <a:p>
            <a:pPr hangingPunct="0"/>
            <a:r>
              <a:rPr lang="en-US" sz="2000" b="1" dirty="0">
                <a:ea typeface="Droid Sans Fallback" pitchFamily="2"/>
                <a:cs typeface="Droid Sans Devanagari" pitchFamily="2"/>
              </a:rPr>
              <a:t>Gluon spin and color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53781" y="3465512"/>
            <a:ext cx="3802471" cy="395536"/>
          </a:xfrm>
          <a:prstGeom prst="rect">
            <a:avLst/>
          </a:prstGeom>
          <a:noFill/>
          <a:ln>
            <a:noFill/>
          </a:ln>
        </p:spPr>
        <p:txBody>
          <a:bodyPr vert="horz" wrap="none" lIns="81639" tIns="40820" rIns="81639" bIns="40820" anchorCtr="0" compatLnSpc="0">
            <a:spAutoFit/>
          </a:bodyPr>
          <a:lstStyle/>
          <a:p>
            <a:pPr hangingPunct="0"/>
            <a:r>
              <a:rPr lang="en-US" sz="2000" b="1" dirty="0">
                <a:ea typeface="Droid Sans Fallback" pitchFamily="2"/>
                <a:cs typeface="Droid Sans Devanagari" pitchFamily="2"/>
              </a:rPr>
              <a:t>(Anti+)quark spin, color and flavor</a:t>
            </a:r>
          </a:p>
        </p:txBody>
      </p:sp>
      <p:sp>
        <p:nvSpPr>
          <p:cNvPr id="5" name="Straight Connector 4"/>
          <p:cNvSpPr/>
          <p:nvPr/>
        </p:nvSpPr>
        <p:spPr>
          <a:xfrm flipV="1">
            <a:off x="3771993" y="2577200"/>
            <a:ext cx="0" cy="362183"/>
          </a:xfrm>
          <a:prstGeom prst="line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vert="horz" wrap="none" lIns="81639" tIns="40820" rIns="81639" bIns="40820" anchor="ctr" anchorCtr="1" compatLnSpc="0"/>
          <a:lstStyle/>
          <a:p>
            <a:pPr hangingPunct="0"/>
            <a:endParaRPr lang="en-US" sz="1600" dirty="0">
              <a:latin typeface="Liberation Sans" pitchFamily="18"/>
              <a:ea typeface="Droid Sans Fallback" pitchFamily="2"/>
              <a:cs typeface="Droid Sans Devanagari" pitchFamily="2"/>
            </a:endParaRPr>
          </a:p>
        </p:txBody>
      </p:sp>
      <p:sp>
        <p:nvSpPr>
          <p:cNvPr id="6" name="Straight Connector 5"/>
          <p:cNvSpPr/>
          <p:nvPr/>
        </p:nvSpPr>
        <p:spPr>
          <a:xfrm flipH="1" flipV="1">
            <a:off x="5463855" y="2649375"/>
            <a:ext cx="5551" cy="809280"/>
          </a:xfrm>
          <a:prstGeom prst="line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vert="horz" wrap="none" lIns="81639" tIns="40820" rIns="81639" bIns="40820" anchor="ctr" anchorCtr="1" compatLnSpc="0"/>
          <a:lstStyle/>
          <a:p>
            <a:pPr hangingPunct="0"/>
            <a:endParaRPr lang="en-US" sz="1600" dirty="0">
              <a:latin typeface="Liberation Sans" pitchFamily="18"/>
              <a:ea typeface="Droid Sans Fallback" pitchFamily="2"/>
              <a:cs typeface="Droid Sans Devanagari" pitchFamily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>
                <a:spLocks noResize="1"/>
              </p:cNvSpPr>
              <p:nvPr/>
            </p:nvSpPr>
            <p:spPr>
              <a:xfrm>
                <a:off x="1632103" y="1787941"/>
                <a:ext cx="5412912" cy="106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none" lIns="81639" tIns="40820" rIns="81639" bIns="40820" anchorCtr="0" compatLnSpc="0"/>
              <a:lstStyle/>
              <a:p>
                <a:pPr hangingPunc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ϵ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𝑆𝐵</m:t>
                          </m:r>
                        </m:sub>
                      </m:sSub>
                      <m:r>
                        <a:rPr lang="en-US" sz="2800" i="0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2800" i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π</m:t>
                              </m:r>
                            </m:e>
                            <m:sup>
                              <m:r>
                                <a:rPr lang="en-US" sz="2800" i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800" i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30</m:t>
                          </m:r>
                        </m:den>
                      </m:f>
                      <m:d>
                        <m:dPr>
                          <m:ctrlPr>
                            <a:rPr lang="en-US" sz="28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i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2×8+</m:t>
                          </m:r>
                          <m:f>
                            <m:fPr>
                              <m:ctrlPr>
                                <a:rPr lang="en-US" sz="2800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800" i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7</m:t>
                              </m:r>
                            </m:num>
                            <m:den>
                              <m:r>
                                <a:rPr lang="en-US" sz="2800" i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8</m:t>
                              </m:r>
                            </m:den>
                          </m:f>
                          <m:r>
                            <a:rPr lang="en-US" sz="2800" i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2×2×3×3</m:t>
                          </m:r>
                        </m:e>
                      </m:d>
                      <m:sSup>
                        <m:sSupPr>
                          <m:ctrlPr>
                            <a:rPr lang="en-US" sz="28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p>
                          <m:r>
                            <a:rPr lang="en-US" sz="2800" i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US" sz="2800" i="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2103" y="1787941"/>
                <a:ext cx="5412912" cy="1064995"/>
              </a:xfrm>
              <a:prstGeom prst="rect">
                <a:avLst/>
              </a:prstGeom>
              <a:blipFill rotWithShape="1">
                <a:blip r:embed="rId3"/>
                <a:stretch>
                  <a:fillRect r="-675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642603" y="3998050"/>
            <a:ext cx="3785381" cy="274331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4788024" y="4762223"/>
            <a:ext cx="4033565" cy="1115605"/>
          </a:xfrm>
          <a:prstGeom prst="rect">
            <a:avLst/>
          </a:prstGeom>
          <a:noFill/>
          <a:ln>
            <a:noFill/>
          </a:ln>
        </p:spPr>
        <p:txBody>
          <a:bodyPr vert="horz" wrap="square" lIns="81639" tIns="40820" rIns="81639" bIns="40820" anchorCtr="0" compatLnSpc="0">
            <a:spAutoFit/>
          </a:bodyPr>
          <a:lstStyle/>
          <a:p>
            <a:pPr hangingPunct="0"/>
            <a:r>
              <a:rPr lang="en-US" sz="2200" dirty="0">
                <a:ea typeface="Droid Sans Fallback" pitchFamily="2"/>
                <a:cs typeface="Droid Sans Devanagari" pitchFamily="2"/>
              </a:rPr>
              <a:t>This suggests that the Quark Gluon Plasma should behave as a gas of quarks and gluons!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5576" y="1484784"/>
            <a:ext cx="82367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Stefan-Boltzmann energy density (rel. gas of massless bosons and fermions)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30708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427040" y="548680"/>
            <a:ext cx="7259760" cy="1143000"/>
          </a:xfrm>
        </p:spPr>
        <p:txBody>
          <a:bodyPr>
            <a:normAutofit fontScale="90000"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 dirty="0"/>
              <a:t>I</a:t>
            </a:r>
            <a:r>
              <a:rPr lang="en-US" dirty="0" smtClean="0"/>
              <a:t>n </a:t>
            </a:r>
            <a:r>
              <a:rPr lang="en-US" dirty="0"/>
              <a:t>fact SB gas </a:t>
            </a:r>
            <a:r>
              <a:rPr lang="en-US" dirty="0" smtClean="0"/>
              <a:t>gives a good </a:t>
            </a:r>
            <a:r>
              <a:rPr lang="en-US" dirty="0"/>
              <a:t>description of </a:t>
            </a:r>
            <a:r>
              <a:rPr lang="en-US" dirty="0" smtClean="0"/>
              <a:t>the energy </a:t>
            </a:r>
            <a:r>
              <a:rPr lang="en-US" dirty="0"/>
              <a:t>density on the QGP side!</a:t>
            </a:r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138956" y="2262609"/>
            <a:ext cx="6529388" cy="2822575"/>
          </a:xfrm>
        </p:spPr>
      </p:pic>
      <p:sp>
        <p:nvSpPr>
          <p:cNvPr id="4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730495" y="5085184"/>
            <a:ext cx="8228013" cy="1656184"/>
          </a:xfrm>
        </p:spPr>
        <p:txBody>
          <a:bodyPr>
            <a:noAutofit/>
          </a:bodyPr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3200" b="0" i="0" u="none" strike="noStrike" kern="1200">
                <a:ln>
                  <a:noFill/>
                </a:ln>
                <a:latin typeface="Liberation Sans" pitchFamily="18"/>
                <a:ea typeface="Droid Sans Fallback" pitchFamily="2"/>
                <a:cs typeface="Droid Sans Devanagari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3200" b="0" i="0" u="none" strike="noStrike" kern="1200">
                <a:ln>
                  <a:noFill/>
                </a:ln>
                <a:latin typeface="Liberation Sans" pitchFamily="18"/>
                <a:ea typeface="Droid Sans Fallback" pitchFamily="2"/>
                <a:cs typeface="Droid Sans Devanagari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2800" b="0" i="0" u="none" strike="noStrike" kern="1200">
                <a:ln>
                  <a:noFill/>
                </a:ln>
                <a:latin typeface="Liberation Sans" pitchFamily="18"/>
                <a:ea typeface="Droid Sans Fallback" pitchFamily="2"/>
                <a:cs typeface="Droid Sans Devanagari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2400" b="0" i="0" u="none" strike="noStrike" kern="1200">
                <a:ln>
                  <a:noFill/>
                </a:ln>
                <a:latin typeface="Liberation Sans" pitchFamily="18"/>
                <a:ea typeface="Droid Sans Fallback" pitchFamily="2"/>
                <a:cs typeface="Droid Sans Devanagari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2000" b="0" i="0" u="none" strike="noStrike" kern="1200">
                <a:ln>
                  <a:noFill/>
                </a:ln>
                <a:latin typeface="Liberation Sans" pitchFamily="18"/>
                <a:ea typeface="Droid Sans Fallback" pitchFamily="2"/>
                <a:cs typeface="Droid Sans Devanagari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Liberation Sans" pitchFamily="18"/>
                <a:ea typeface="Droid Sans Fallback" pitchFamily="2"/>
                <a:cs typeface="Droid Sans Devanagari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Liberation Sans" pitchFamily="18"/>
                <a:ea typeface="Droid Sans Fallback" pitchFamily="2"/>
                <a:cs typeface="Droid Sans Devanagari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Liberation Sans" pitchFamily="18"/>
                <a:ea typeface="Droid Sans Fallback" pitchFamily="2"/>
                <a:cs typeface="Droid Sans Devanagari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Liberation Sans" pitchFamily="18"/>
                <a:ea typeface="Droid Sans Fallback" pitchFamily="2"/>
                <a:cs typeface="Droid Sans Devanagari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Liberation Sans" pitchFamily="18"/>
                <a:ea typeface="Droid Sans Fallback" pitchFamily="2"/>
                <a:cs typeface="Droid Sans Devanagari" pitchFamily="2"/>
              </a:defRPr>
            </a:lvl9pPr>
          </a:lstStyle>
          <a:p>
            <a:pPr lvl="0"/>
            <a:r>
              <a:rPr lang="en-US" sz="2400" dirty="0">
                <a:latin typeface="+mn-lt"/>
              </a:rPr>
              <a:t>Good description also of pure Gauge </a:t>
            </a:r>
            <a:r>
              <a:rPr lang="en-US" sz="2400" dirty="0" smtClean="0">
                <a:latin typeface="+mn-lt"/>
              </a:rPr>
              <a:t>(gluons only) systems</a:t>
            </a:r>
          </a:p>
          <a:p>
            <a:pPr lvl="0"/>
            <a:r>
              <a:rPr lang="en-US" sz="2400" dirty="0" smtClean="0">
                <a:latin typeface="+mn-lt"/>
              </a:rPr>
              <a:t>This </a:t>
            </a:r>
            <a:r>
              <a:rPr lang="en-US" sz="2400" dirty="0">
                <a:latin typeface="+mn-lt"/>
              </a:rPr>
              <a:t>will be our picture of the QGP side!</a:t>
            </a:r>
          </a:p>
          <a:p>
            <a:pPr lvl="1" rtl="0" hangingPunct="0"/>
            <a:r>
              <a:rPr lang="en-US" sz="2400" dirty="0">
                <a:latin typeface="+mn-lt"/>
              </a:rPr>
              <a:t>(Physics coupling to perfect liquid / flow)</a:t>
            </a:r>
          </a:p>
        </p:txBody>
      </p:sp>
      <p:sp>
        <p:nvSpPr>
          <p:cNvPr id="5" name="Freeform 4"/>
          <p:cNvSpPr/>
          <p:nvPr/>
        </p:nvSpPr>
        <p:spPr>
          <a:xfrm>
            <a:off x="7647231" y="2676807"/>
            <a:ext cx="248832" cy="174200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25400">
            <a:solidFill>
              <a:srgbClr val="FFFFFF"/>
            </a:solidFill>
            <a:prstDash val="solid"/>
          </a:ln>
        </p:spPr>
        <p:txBody>
          <a:bodyPr vert="horz" wrap="none" lIns="0" tIns="0" rIns="0" bIns="0" anchor="ctr" anchorCtr="0" compatLnSpc="0"/>
          <a:lstStyle/>
          <a:p>
            <a:pPr lvl="0" rtl="0" hangingPunct="0">
              <a:buNone/>
              <a:tabLst/>
            </a:pPr>
            <a:endParaRPr lang="en-US" sz="2200" dirty="0"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606079" y="4335860"/>
            <a:ext cx="248832" cy="58066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25400">
            <a:solidFill>
              <a:srgbClr val="FFFFFF"/>
            </a:solidFill>
            <a:prstDash val="solid"/>
          </a:ln>
        </p:spPr>
        <p:txBody>
          <a:bodyPr vert="horz" wrap="none" lIns="0" tIns="0" rIns="0" bIns="0" anchor="ctr" anchorCtr="0" compatLnSpc="0"/>
          <a:lstStyle/>
          <a:p>
            <a:pPr lvl="0" rtl="0" hangingPunct="0">
              <a:buNone/>
              <a:tabLst/>
            </a:pPr>
            <a:endParaRPr lang="en-US" sz="2200" dirty="0">
              <a:latin typeface="Liberation Serif" pitchFamily="18"/>
              <a:ea typeface="DejaVu Sans" pitchFamily="2"/>
              <a:cs typeface="DejaVu Sans" pitchFamily="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68344" y="3230526"/>
            <a:ext cx="1301777" cy="696284"/>
          </a:xfrm>
          <a:prstGeom prst="rect">
            <a:avLst/>
          </a:prstGeom>
          <a:noFill/>
          <a:ln>
            <a:noFill/>
          </a:ln>
        </p:spPr>
        <p:txBody>
          <a:bodyPr vert="horz" wrap="none" lIns="81639" tIns="40820" rIns="81639" bIns="40820" anchorCtr="0" compatLnSpc="0"/>
          <a:lstStyle/>
          <a:p>
            <a:pPr hangingPunct="0">
              <a:defRPr sz="1400"/>
            </a:pPr>
            <a:r>
              <a:rPr lang="en-US" sz="1600" dirty="0" smtClean="0">
                <a:ea typeface="Droid Sans Fallback" pitchFamily="2"/>
                <a:cs typeface="Droid Sans Devanagari" pitchFamily="2"/>
              </a:rPr>
              <a:t>PRL </a:t>
            </a:r>
            <a:r>
              <a:rPr lang="en-US" sz="1600" dirty="0">
                <a:ea typeface="Droid Sans Fallback" pitchFamily="2"/>
                <a:cs typeface="Droid Sans Devanagari" pitchFamily="2"/>
              </a:rPr>
              <a:t>103,</a:t>
            </a:r>
          </a:p>
          <a:p>
            <a:pPr hangingPunct="0">
              <a:defRPr sz="1400"/>
            </a:pPr>
            <a:r>
              <a:rPr lang="en-US" sz="1600" dirty="0">
                <a:ea typeface="Droid Sans Fallback" pitchFamily="2"/>
                <a:cs typeface="Droid Sans Devanagari" pitchFamily="2"/>
              </a:rPr>
              <a:t>232001 (2009)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7957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Experimental side:</a:t>
            </a:r>
          </a:p>
          <a:p>
            <a:pPr lvl="1"/>
            <a:r>
              <a:rPr lang="en-US" dirty="0" smtClean="0"/>
              <a:t>QGP vs QCD: an example of the difference before 2012 (p-Pb ridge and flow-like signatures)</a:t>
            </a:r>
          </a:p>
          <a:p>
            <a:pPr lvl="1"/>
            <a:r>
              <a:rPr lang="en-US" dirty="0" smtClean="0"/>
              <a:t>How different are pp and AA collisions?</a:t>
            </a:r>
          </a:p>
          <a:p>
            <a:pPr lvl="1"/>
            <a:r>
              <a:rPr lang="en-US" dirty="0" smtClean="0"/>
              <a:t>How can we separate hard and soft physics in pp collisions?</a:t>
            </a:r>
          </a:p>
          <a:p>
            <a:r>
              <a:rPr lang="en-US" dirty="0" smtClean="0"/>
              <a:t>Theoretical side</a:t>
            </a:r>
          </a:p>
          <a:p>
            <a:pPr lvl="1"/>
            <a:r>
              <a:rPr lang="en-US" dirty="0" smtClean="0"/>
              <a:t>Can a small system be macroscopic?</a:t>
            </a:r>
          </a:p>
          <a:p>
            <a:pPr lvl="1"/>
            <a:r>
              <a:rPr lang="en-US" dirty="0" smtClean="0"/>
              <a:t>Are QGP effects abundant in hadronic collisions? 	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91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7040" y="274638"/>
            <a:ext cx="7681464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Central Pb-Pb:</a:t>
            </a:r>
            <a:br>
              <a:rPr lang="en-US" dirty="0" smtClean="0"/>
            </a:br>
            <a:r>
              <a:rPr lang="en-US" dirty="0" smtClean="0"/>
              <a:t>initial state + hydro + thermal model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33256"/>
            <a:ext cx="8229600" cy="1008112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Near ideal hydrodynamics with some implementation of the hadronic phase describes well </a:t>
            </a:r>
            <a:r>
              <a:rPr lang="en-US" i="1" dirty="0" smtClean="0"/>
              <a:t>p</a:t>
            </a:r>
            <a:r>
              <a:rPr lang="en-US" baseline="-25000" dirty="0" smtClean="0"/>
              <a:t>T</a:t>
            </a:r>
            <a:r>
              <a:rPr lang="en-US" dirty="0" smtClean="0"/>
              <a:t> spectra in central collisions </a:t>
            </a:r>
            <a:endParaRPr lang="en-US" dirty="0"/>
          </a:p>
          <a:p>
            <a:r>
              <a:rPr lang="en-US" dirty="0" smtClean="0"/>
              <a:t>No explicit QCD (initial density and hadronic spectrum)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7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484783"/>
            <a:ext cx="3168352" cy="4293779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55976" y="1628800"/>
            <a:ext cx="4584802" cy="2812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4320480" y="4419689"/>
            <a:ext cx="478802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Liberation Sans" pitchFamily="34" charset="0"/>
              </a:rPr>
              <a:t>Krakow: PRC85, 064915 (2012)</a:t>
            </a:r>
          </a:p>
          <a:p>
            <a:r>
              <a:rPr lang="en-US" sz="1400" dirty="0" smtClean="0">
                <a:latin typeface="Liberation Sans" pitchFamily="34" charset="0"/>
              </a:rPr>
              <a:t>HKM: PRC87, 024914 (2013)</a:t>
            </a:r>
          </a:p>
          <a:p>
            <a:r>
              <a:rPr lang="en-US" sz="1400" dirty="0" smtClean="0">
                <a:latin typeface="Liberation Sans" pitchFamily="34" charset="0"/>
              </a:rPr>
              <a:t>Fries: PRL90, 202303 (2003) and private communication</a:t>
            </a:r>
          </a:p>
          <a:p>
            <a:r>
              <a:rPr lang="en-US" sz="1400" dirty="0" smtClean="0">
                <a:latin typeface="Liberation Sans" pitchFamily="34" charset="0"/>
              </a:rPr>
              <a:t>EPOS: PRL109, 102301 (2012) and private communications </a:t>
            </a:r>
            <a:endParaRPr lang="en-US" sz="1400" dirty="0">
              <a:latin typeface="Liberation Sans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9552" y="5373216"/>
            <a:ext cx="27301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Phys. Rev. Lett. 109, 252301 (2012)</a:t>
            </a:r>
            <a:endParaRPr lang="en-US" sz="1400" dirty="0"/>
          </a:p>
        </p:txBody>
      </p:sp>
      <p:sp>
        <p:nvSpPr>
          <p:cNvPr id="10" name="Rectangle 9"/>
          <p:cNvSpPr/>
          <p:nvPr/>
        </p:nvSpPr>
        <p:spPr>
          <a:xfrm>
            <a:off x="1979712" y="1311151"/>
            <a:ext cx="1800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Pb-Pb 0-5%</a:t>
            </a:r>
            <a:endParaRPr lang="en-US" sz="2400" dirty="0"/>
          </a:p>
        </p:txBody>
      </p:sp>
      <p:sp>
        <p:nvSpPr>
          <p:cNvPr id="11" name="Rectangle 10"/>
          <p:cNvSpPr/>
          <p:nvPr/>
        </p:nvSpPr>
        <p:spPr>
          <a:xfrm>
            <a:off x="5940152" y="1311151"/>
            <a:ext cx="1800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Pb-Pb 0-5%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22211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same picture fails in peripheral collisions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33256"/>
            <a:ext cx="8229600" cy="1008112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The same models fail to describe the </a:t>
            </a:r>
            <a:r>
              <a:rPr lang="en-US" i="1" dirty="0" smtClean="0"/>
              <a:t>p</a:t>
            </a:r>
            <a:r>
              <a:rPr lang="en-US" baseline="-25000" dirty="0" smtClean="0"/>
              <a:t>T</a:t>
            </a:r>
            <a:r>
              <a:rPr lang="en-US" dirty="0" smtClean="0"/>
              <a:t> spectra in peripheral collisions</a:t>
            </a:r>
          </a:p>
          <a:p>
            <a:r>
              <a:rPr lang="en-US" dirty="0" smtClean="0"/>
              <a:t>Typically hydro has not been expected to work in peripheral collisions but if it is at work in p-Pb and pp collisions should it not work there?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8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484783"/>
            <a:ext cx="3168352" cy="429377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484785"/>
            <a:ext cx="3168352" cy="429377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926098" y="5373216"/>
            <a:ext cx="24547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Phys</a:t>
            </a:r>
            <a:r>
              <a:rPr lang="en-US" sz="1400" dirty="0"/>
              <a:t>. Rev. C 88 (2013) </a:t>
            </a:r>
            <a:r>
              <a:rPr lang="en-US" sz="1400" dirty="0" smtClean="0"/>
              <a:t>044910</a:t>
            </a:r>
            <a:endParaRPr lang="en-US" sz="1400" dirty="0"/>
          </a:p>
        </p:txBody>
      </p:sp>
      <p:sp>
        <p:nvSpPr>
          <p:cNvPr id="11" name="Rectangle 10"/>
          <p:cNvSpPr/>
          <p:nvPr/>
        </p:nvSpPr>
        <p:spPr>
          <a:xfrm>
            <a:off x="539552" y="5373216"/>
            <a:ext cx="27301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Phys. Rev. Lett. 109, 252301 (2012)</a:t>
            </a:r>
            <a:endParaRPr lang="en-US" sz="1400" dirty="0"/>
          </a:p>
        </p:txBody>
      </p:sp>
      <p:sp>
        <p:nvSpPr>
          <p:cNvPr id="12" name="Rectangle 11"/>
          <p:cNvSpPr/>
          <p:nvPr/>
        </p:nvSpPr>
        <p:spPr>
          <a:xfrm>
            <a:off x="1979712" y="1311151"/>
            <a:ext cx="1800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Pb-Pb 0-5%</a:t>
            </a:r>
            <a:endParaRPr lang="en-US" sz="2400" dirty="0"/>
          </a:p>
        </p:txBody>
      </p:sp>
      <p:sp>
        <p:nvSpPr>
          <p:cNvPr id="13" name="Rectangle 12"/>
          <p:cNvSpPr/>
          <p:nvPr/>
        </p:nvSpPr>
        <p:spPr>
          <a:xfrm>
            <a:off x="6156176" y="1311151"/>
            <a:ext cx="22322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Pb-Pb 70-80%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195736" y="3717032"/>
            <a:ext cx="1354858" cy="707886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QGP?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57502" y="3717032"/>
            <a:ext cx="1356462" cy="707886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QCD?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824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Some thoughts on the implications of QGP modelling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Hydrodynamics needs large Xsections</a:t>
            </a:r>
          </a:p>
          <a:p>
            <a:pPr lvl="1"/>
            <a:r>
              <a:rPr lang="en-US" dirty="0" smtClean="0"/>
              <a:t>The mean free path, λ = 1/(ρσ), has to be significantly smaller than the system size </a:t>
            </a:r>
          </a:p>
          <a:p>
            <a:r>
              <a:rPr lang="en-US" dirty="0" smtClean="0"/>
              <a:t>Statistical thermal model needs large Xsections</a:t>
            </a:r>
          </a:p>
          <a:p>
            <a:pPr lvl="1"/>
            <a:r>
              <a:rPr lang="en-US" dirty="0" smtClean="0"/>
              <a:t>Processes has to be driven towards equilibrium quickly</a:t>
            </a:r>
          </a:p>
          <a:p>
            <a:pPr lvl="2"/>
            <a:r>
              <a:rPr lang="en-US" dirty="0" smtClean="0"/>
              <a:t>Initial state u/d/s chemistry is forgotten</a:t>
            </a:r>
          </a:p>
          <a:p>
            <a:r>
              <a:rPr lang="en-US" dirty="0" smtClean="0"/>
              <a:t>Hydrodynamics and the statistical thermal model in some sense tells the same story about the created medium </a:t>
            </a:r>
          </a:p>
          <a:p>
            <a:endParaRPr lang="en-US" dirty="0" smtClean="0"/>
          </a:p>
          <a:p>
            <a:r>
              <a:rPr lang="en-US" dirty="0" smtClean="0"/>
              <a:t>The lack of entropy production is also similar</a:t>
            </a:r>
          </a:p>
          <a:p>
            <a:pPr lvl="1"/>
            <a:r>
              <a:rPr lang="en-US" dirty="0" smtClean="0"/>
              <a:t>Expansion: ideal hydrodynamics is reversible</a:t>
            </a:r>
          </a:p>
          <a:p>
            <a:pPr lvl="1"/>
            <a:r>
              <a:rPr lang="en-US" dirty="0" smtClean="0"/>
              <a:t>Hadronization: Xover phase transition is reversible</a:t>
            </a:r>
          </a:p>
          <a:p>
            <a:pPr lvl="1"/>
            <a:r>
              <a:rPr lang="en-US" b="1" dirty="0" smtClean="0"/>
              <a:t>Entropy is mainly generated in the initial state (?)</a:t>
            </a:r>
          </a:p>
          <a:p>
            <a:pPr lvl="1"/>
            <a:endParaRPr lang="en-US" dirty="0" smtClean="0"/>
          </a:p>
          <a:p>
            <a:pPr lvl="2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2B400-DCCD-4E4A-8997-0CBA26C25F6A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340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10577</TotalTime>
  <Words>2398</Words>
  <Application>Microsoft Office PowerPoint</Application>
  <PresentationFormat>On-screen Show (4:3)</PresentationFormat>
  <Paragraphs>314</Paragraphs>
  <Slides>55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6" baseType="lpstr">
      <vt:lpstr>Office Theme</vt:lpstr>
      <vt:lpstr>QGP in pp collisions?  Experimental and  theoretical questions  P. Christiansen (Lund University)</vt:lpstr>
      <vt:lpstr>Introduction</vt:lpstr>
      <vt:lpstr>Ridges are abundant in hadronic collisions: Pb-Pb, p-Pb, and pp!</vt:lpstr>
      <vt:lpstr>Integrated ratios vs multiplicity</vt:lpstr>
      <vt:lpstr>PowerPoint Presentation</vt:lpstr>
      <vt:lpstr>Outline</vt:lpstr>
      <vt:lpstr>Central Pb-Pb: initial state + hydro + thermal model </vt:lpstr>
      <vt:lpstr>The same picture fails in peripheral collisions</vt:lpstr>
      <vt:lpstr>Some thoughts on the implications of QGP modelling</vt:lpstr>
      <vt:lpstr>Particle production in AA, pp, and e+e- → qq̅</vt:lpstr>
      <vt:lpstr>e+e-→qq̅ vs pp/AA</vt:lpstr>
      <vt:lpstr>PYTHIA vs AA at LHC: dN/dη</vt:lpstr>
      <vt:lpstr>PYTHIA vs AA at LHC: dN/dpT</vt:lpstr>
      <vt:lpstr>Lesson from e+e- → qq̅ </vt:lpstr>
      <vt:lpstr>Color reconnection in pp models also minimizes particle production</vt:lpstr>
      <vt:lpstr>UA5 dN/dη for different multiplicity selections vs AA</vt:lpstr>
      <vt:lpstr>Multiplicity in pp</vt:lpstr>
      <vt:lpstr>Is this why we should love central Pb-Pb collisions?</vt:lpstr>
      <vt:lpstr>What are the challenges in comparing the systems?</vt:lpstr>
      <vt:lpstr>Where do we go from here experimentally?</vt:lpstr>
      <vt:lpstr>ATLAS studies of pseudorapidity correlations (1/3)</vt:lpstr>
      <vt:lpstr>ATLAS studies of pseudorapidity correlations (2/3)</vt:lpstr>
      <vt:lpstr>ATLAS studies of pseudorapidity correlations (3/3)</vt:lpstr>
      <vt:lpstr>What do we learn from this</vt:lpstr>
      <vt:lpstr>What are the challenges in comparing the systems?</vt:lpstr>
      <vt:lpstr>PYTHIA is built around the hard scattering (1/3)</vt:lpstr>
      <vt:lpstr>PYTHIA is built around the hard scattering (2/3)</vt:lpstr>
      <vt:lpstr>PYTHIA is built around the hard scattering (3/3)</vt:lpstr>
      <vt:lpstr>How to suppress the hard scattering</vt:lpstr>
      <vt:lpstr>How to suppress the hard scattering</vt:lpstr>
      <vt:lpstr>How to suppress the hard scattering</vt:lpstr>
      <vt:lpstr>This also works in p-Pb</vt:lpstr>
      <vt:lpstr>Evolution with mult</vt:lpstr>
      <vt:lpstr>What particle to measure?</vt:lpstr>
      <vt:lpstr>Phi is double suppressed in string models</vt:lpstr>
      <vt:lpstr>Event topology</vt:lpstr>
      <vt:lpstr>Particle ratios in PYTHIA (1/2)</vt:lpstr>
      <vt:lpstr>Particle ratios in PYTHIA (2/2)</vt:lpstr>
      <vt:lpstr>Theoretical side</vt:lpstr>
      <vt:lpstr>A simple picture of the nucleon and the QGP</vt:lpstr>
      <vt:lpstr>The QGP we found is not a gas but a perfect liquid</vt:lpstr>
      <vt:lpstr>But already the proton has smaller scales</vt:lpstr>
      <vt:lpstr>How to understand this scale</vt:lpstr>
      <vt:lpstr>Results of toy model study</vt:lpstr>
      <vt:lpstr>Does this also reflect the scales of the physics?</vt:lpstr>
      <vt:lpstr>My idea is</vt:lpstr>
      <vt:lpstr>Are QGP effects abundant?</vt:lpstr>
      <vt:lpstr>How precise are LQCD calculations?</vt:lpstr>
      <vt:lpstr>Pushing the envelope</vt:lpstr>
      <vt:lpstr>My idea is</vt:lpstr>
      <vt:lpstr>Reiterating the first questions</vt:lpstr>
      <vt:lpstr>Backup slides</vt:lpstr>
      <vt:lpstr>dN/dy comparison</vt:lpstr>
      <vt:lpstr>Why did we think the QGP would be a gas?</vt:lpstr>
      <vt:lpstr>In fact SB gas gives a good description of the energy density on the QGP side!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Christiansen</dc:creator>
  <cp:lastModifiedBy>Peter Christiansen</cp:lastModifiedBy>
  <cp:revision>484</cp:revision>
  <dcterms:created xsi:type="dcterms:W3CDTF">2013-08-28T07:21:49Z</dcterms:created>
  <dcterms:modified xsi:type="dcterms:W3CDTF">2016-01-20T13:50:46Z</dcterms:modified>
</cp:coreProperties>
</file>