
<file path=[Content_Types].xml><?xml version="1.0" encoding="utf-8"?>
<Types xmlns="http://schemas.openxmlformats.org/package/2006/content-types">
  <Default Extension="png" ContentType="image/png"/>
  <Default Extension="wmf" ContentType="image/x-e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336" r:id="rId2"/>
    <p:sldId id="403" r:id="rId3"/>
    <p:sldId id="491" r:id="rId4"/>
    <p:sldId id="490" r:id="rId5"/>
    <p:sldId id="489" r:id="rId6"/>
    <p:sldId id="472" r:id="rId7"/>
    <p:sldId id="445" r:id="rId8"/>
    <p:sldId id="446" r:id="rId9"/>
    <p:sldId id="455" r:id="rId10"/>
    <p:sldId id="456" r:id="rId11"/>
    <p:sldId id="457" r:id="rId12"/>
    <p:sldId id="458" r:id="rId13"/>
    <p:sldId id="459" r:id="rId14"/>
    <p:sldId id="460" r:id="rId15"/>
    <p:sldId id="474" r:id="rId16"/>
    <p:sldId id="461" r:id="rId17"/>
    <p:sldId id="462" r:id="rId18"/>
    <p:sldId id="463" r:id="rId19"/>
    <p:sldId id="497" r:id="rId20"/>
    <p:sldId id="464" r:id="rId21"/>
    <p:sldId id="465" r:id="rId22"/>
    <p:sldId id="466" r:id="rId23"/>
    <p:sldId id="467" r:id="rId24"/>
    <p:sldId id="468" r:id="rId25"/>
    <p:sldId id="447" r:id="rId26"/>
    <p:sldId id="469" r:id="rId27"/>
    <p:sldId id="470" r:id="rId28"/>
    <p:sldId id="471" r:id="rId29"/>
    <p:sldId id="449" r:id="rId30"/>
    <p:sldId id="480" r:id="rId31"/>
    <p:sldId id="476" r:id="rId32"/>
    <p:sldId id="450" r:id="rId33"/>
    <p:sldId id="451" r:id="rId34"/>
    <p:sldId id="416" r:id="rId35"/>
    <p:sldId id="477" r:id="rId36"/>
    <p:sldId id="473" r:id="rId37"/>
    <p:sldId id="452" r:id="rId38"/>
    <p:sldId id="492" r:id="rId39"/>
    <p:sldId id="481" r:id="rId40"/>
    <p:sldId id="453" r:id="rId41"/>
    <p:sldId id="485" r:id="rId42"/>
    <p:sldId id="479" r:id="rId43"/>
    <p:sldId id="486" r:id="rId44"/>
    <p:sldId id="487" r:id="rId45"/>
    <p:sldId id="488" r:id="rId46"/>
    <p:sldId id="493" r:id="rId47"/>
    <p:sldId id="495" r:id="rId48"/>
    <p:sldId id="429" r:id="rId49"/>
    <p:sldId id="431" r:id="rId50"/>
    <p:sldId id="433" r:id="rId51"/>
    <p:sldId id="484" r:id="rId52"/>
    <p:sldId id="494" r:id="rId53"/>
    <p:sldId id="496" r:id="rId54"/>
    <p:sldId id="408" r:id="rId55"/>
    <p:sldId id="411" r:id="rId5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CD2"/>
    <a:srgbClr val="EF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3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7ECD4-41B7-4B38-9896-A2E1291C8364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1259E-9AC5-4093-ABBC-1DFBBDE242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58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236"/>
            <a:ext cx="5486399" cy="276999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114800"/>
          </a:xfrm>
        </p:spPr>
        <p:txBody>
          <a:bodyPr wrap="square" anchor="t"/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BEB2B400-DCCD-4E4A-8997-0CBA26C25F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800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28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22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8830" y="288580"/>
            <a:ext cx="2130111" cy="47269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iberation Sans" pitchFamily="34" charset="0"/>
              </a:defRPr>
            </a:lvl1pPr>
          </a:lstStyle>
          <a:p>
            <a:fld id="{B26617F3-0699-4321-B4EF-CFB4E3E82DC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29011" y="6358556"/>
            <a:ext cx="2130111" cy="47269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chemeClr val="bg1"/>
                </a:solidFill>
                <a:latin typeface="Liberation San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566449" y="6344850"/>
            <a:ext cx="6272455" cy="47269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chemeClr val="bg1"/>
                </a:solidFill>
                <a:latin typeface="Liberation San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 txBox="1">
            <a:spLocks noGrp="1"/>
          </p:cNvSpPr>
          <p:nvPr>
            <p:ph idx="1"/>
          </p:nvPr>
        </p:nvSpPr>
        <p:spPr>
          <a:xfrm>
            <a:off x="456989" y="1604494"/>
            <a:ext cx="8228743" cy="45255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391867" marR="0" lvl="0" indent="-293900">
              <a:spcBef>
                <a:spcPts val="0"/>
              </a:spcBef>
              <a:spcAft>
                <a:spcPts val="1285"/>
              </a:spcAft>
              <a:buSzPct val="45000"/>
              <a:buFont typeface="StarSymbol"/>
              <a:buNone/>
              <a:defRPr lang="en-US" sz="29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defPPr>
            <a:lvl1pPr marL="391867" marR="0" lvl="0" indent="-293900">
              <a:spcBef>
                <a:spcPts val="0"/>
              </a:spcBef>
              <a:spcAft>
                <a:spcPts val="1285"/>
              </a:spcAft>
              <a:buSzPct val="45000"/>
              <a:buFont typeface="StarSymbol"/>
              <a:buChar char="●"/>
              <a:defRPr lang="en-US" sz="29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1pPr>
            <a:lvl2pPr marL="783734" marR="0" lvl="1" indent="-293900">
              <a:spcBef>
                <a:spcPts val="0"/>
              </a:spcBef>
              <a:spcAft>
                <a:spcPts val="1029"/>
              </a:spcAft>
              <a:buSzPct val="45000"/>
              <a:buFont typeface="StarSymbol"/>
              <a:buChar char="●"/>
              <a:defRPr lang="en-US" sz="25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2pPr>
            <a:lvl3pPr marL="1175601" marR="0" lvl="2" indent="-261245">
              <a:spcBef>
                <a:spcPts val="0"/>
              </a:spcBef>
              <a:spcAft>
                <a:spcPts val="771"/>
              </a:spcAft>
              <a:buSzPct val="75000"/>
              <a:buFont typeface="StarSymbol"/>
              <a:buChar char="–"/>
              <a:defRPr lang="en-US" sz="2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3pPr>
            <a:lvl4pPr marL="1567469" marR="0" lvl="3" indent="-195934">
              <a:spcBef>
                <a:spcPts val="0"/>
              </a:spcBef>
              <a:spcAft>
                <a:spcPts val="514"/>
              </a:spcAft>
              <a:buSzPct val="45000"/>
              <a:buFont typeface="StarSymbol"/>
              <a:buChar char="●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4pPr>
            <a:lvl5pPr marL="1959336" marR="0" lvl="4" indent="-195934">
              <a:spcBef>
                <a:spcPts val="0"/>
              </a:spcBef>
              <a:spcAft>
                <a:spcPts val="257"/>
              </a:spcAft>
              <a:buSzPct val="75000"/>
              <a:buFont typeface="StarSymbol"/>
              <a:buChar char="–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5pPr>
            <a:lvl6pPr marL="2351203" marR="0" lvl="5" indent="-195934">
              <a:spcBef>
                <a:spcPts val="0"/>
              </a:spcBef>
              <a:spcAft>
                <a:spcPts val="257"/>
              </a:spcAft>
              <a:buSzPct val="45000"/>
              <a:buFont typeface="StarSymbol"/>
              <a:buChar char="●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6pPr>
            <a:lvl7pPr marL="2743070" marR="0" lvl="6" indent="-195934">
              <a:spcBef>
                <a:spcPts val="0"/>
              </a:spcBef>
              <a:spcAft>
                <a:spcPts val="257"/>
              </a:spcAft>
              <a:buSzPct val="45000"/>
              <a:buFont typeface="StarSymbol"/>
              <a:buChar char="●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7pPr>
            <a:lvl8pPr marL="3134938" marR="0" lvl="7" indent="-195934">
              <a:spcBef>
                <a:spcPts val="0"/>
              </a:spcBef>
              <a:spcAft>
                <a:spcPts val="257"/>
              </a:spcAft>
              <a:buSzPct val="45000"/>
              <a:buFont typeface="StarSymbol"/>
              <a:buChar char="●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8pPr>
            <a:lvl9pPr marL="3526804" marR="0" lvl="8" indent="-195934">
              <a:spcBef>
                <a:spcPts val="0"/>
              </a:spcBef>
              <a:spcAft>
                <a:spcPts val="257"/>
              </a:spcAft>
              <a:buSzPct val="45000"/>
              <a:buFont typeface="StarSymbol"/>
              <a:buChar char="●"/>
              <a:defRPr lang="en-US" sz="1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ejaVu Sans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407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91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3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33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86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7463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76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522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/>
          <p:nvPr/>
        </p:nvSpPr>
        <p:spPr>
          <a:xfrm>
            <a:off x="-15026" y="0"/>
            <a:ext cx="9159026" cy="3282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C8731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DejaVu Sans" pitchFamily="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7040" y="274638"/>
            <a:ext cx="7259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600200"/>
            <a:ext cx="807524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2896" y="-265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BEB2B400-DCCD-4E4A-8997-0CBA26C25F6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ectangle 23"/>
          <p:cNvSpPr/>
          <p:nvPr/>
        </p:nvSpPr>
        <p:spPr>
          <a:xfrm>
            <a:off x="0" y="1196752"/>
            <a:ext cx="432000" cy="56721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C8731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DejaVu Sans" pitchFamily="2"/>
            </a:endParaRPr>
          </a:p>
        </p:txBody>
      </p:sp>
      <p:pic>
        <p:nvPicPr>
          <p:cNvPr id="10" name="Picture 24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397181" y="1860901"/>
            <a:ext cx="34279" cy="5535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 rot="16200000">
            <a:off x="-1882568" y="3960256"/>
            <a:ext cx="407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QGP in pp collisions? </a:t>
            </a:r>
            <a:r>
              <a:rPr lang="sv-SE" sz="1600" b="0" baseline="0" dirty="0" smtClean="0">
                <a:solidFill>
                  <a:schemeClr val="bg1"/>
                </a:solidFill>
              </a:rPr>
              <a:t> (P. Christiansen, Lund)</a:t>
            </a:r>
            <a:endParaRPr lang="en-US" sz="16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1950" y="0"/>
            <a:ext cx="2960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dirty="0" smtClean="0">
                <a:solidFill>
                  <a:schemeClr val="bg1"/>
                </a:solidFill>
              </a:rPr>
              <a:t>QCD Challenges@LHC 18/1-2016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3108" b="19150"/>
          <a:stretch/>
        </p:blipFill>
        <p:spPr>
          <a:xfrm>
            <a:off x="-15025" y="-1"/>
            <a:ext cx="1346666" cy="12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611560" y="3617739"/>
            <a:ext cx="8207375" cy="319563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 prstMaterial="dkEdge">
              <a:bevelT w="38100" h="38100" prst="convex"/>
              <a:bevelB w="38100" h="38100" prst="relaxedInset"/>
              <a:extrusionClr>
                <a:srgbClr val="FFC000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  <a:effectLst/>
              </a:rPr>
              <a:t>Q</a:t>
            </a:r>
            <a:r>
              <a:rPr lang="en-US" dirty="0" smtClean="0">
                <a:solidFill>
                  <a:srgbClr val="00B050"/>
                </a:solidFill>
                <a:effectLst/>
              </a:rPr>
              <a:t>G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P</a:t>
            </a:r>
            <a:r>
              <a:rPr lang="en-US" dirty="0" smtClean="0">
                <a:solidFill>
                  <a:srgbClr val="C00000"/>
                </a:solidFill>
                <a:effectLst/>
              </a:rPr>
              <a:t> in </a:t>
            </a:r>
            <a:r>
              <a:rPr lang="en-US" dirty="0">
                <a:solidFill>
                  <a:srgbClr val="C00000"/>
                </a:solidFill>
                <a:effectLst/>
              </a:rPr>
              <a:t>pp collisions? </a:t>
            </a:r>
            <a:br>
              <a:rPr lang="en-US" dirty="0">
                <a:solidFill>
                  <a:srgbClr val="C00000"/>
                </a:solidFill>
                <a:effectLst/>
              </a:rPr>
            </a:br>
            <a:r>
              <a:rPr lang="en-US" dirty="0" smtClean="0">
                <a:solidFill>
                  <a:srgbClr val="C00000"/>
                </a:solidFill>
              </a:rPr>
              <a:t>E</a:t>
            </a:r>
            <a:r>
              <a:rPr lang="en-US" dirty="0" smtClean="0">
                <a:solidFill>
                  <a:srgbClr val="C00000"/>
                </a:solidFill>
                <a:effectLst/>
              </a:rPr>
              <a:t>xperimental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effectLst/>
              </a:rPr>
              <a:t>and </a:t>
            </a:r>
            <a:br>
              <a:rPr lang="en-US" dirty="0" smtClean="0">
                <a:solidFill>
                  <a:srgbClr val="C00000"/>
                </a:solidFill>
                <a:effectLst/>
              </a:rPr>
            </a:br>
            <a:r>
              <a:rPr lang="en-US" dirty="0" smtClean="0">
                <a:solidFill>
                  <a:srgbClr val="C00000"/>
                </a:solidFill>
                <a:effectLst/>
              </a:rPr>
              <a:t>theoretical questions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/>
            </a:r>
            <a:br>
              <a:rPr lang="en-US" sz="2000" dirty="0" smtClean="0">
                <a:solidFill>
                  <a:srgbClr val="C00000"/>
                </a:solidFill>
                <a:effectLst/>
              </a:rPr>
            </a:br>
            <a:r>
              <a:rPr lang="en-US" sz="2200" dirty="0" smtClean="0">
                <a:solidFill>
                  <a:srgbClr val="C00000"/>
                </a:solidFill>
                <a:effectLst/>
              </a:rPr>
              <a:t/>
            </a:r>
            <a:br>
              <a:rPr lang="en-US" sz="2200" dirty="0" smtClean="0">
                <a:solidFill>
                  <a:srgbClr val="C00000"/>
                </a:solidFill>
                <a:effectLst/>
              </a:rPr>
            </a:br>
            <a:r>
              <a:rPr lang="en-US" dirty="0" smtClean="0">
                <a:solidFill>
                  <a:srgbClr val="C00000"/>
                </a:solidFill>
                <a:effectLst/>
              </a:rPr>
              <a:t>P. Christiansen (Lund University)</a:t>
            </a:r>
            <a:endParaRPr lang="en-US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6732240" cy="37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Particle production in AA, pp, and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→ </a:t>
            </a:r>
            <a:r>
              <a:rPr lang="en-US" dirty="0" err="1" smtClean="0"/>
              <a:t>qq</a:t>
            </a:r>
            <a:r>
              <a:rPr lang="en-US" dirty="0" smtClean="0"/>
              <a:t>̅</a:t>
            </a:r>
            <a:endParaRPr lang="en-US" dirty="0"/>
          </a:p>
        </p:txBody>
      </p:sp>
      <p:sp>
        <p:nvSpPr>
          <p:cNvPr id="2" name="Text Placeholder 1"/>
          <p:cNvSpPr txBox="1">
            <a:spLocks noGrp="1"/>
          </p:cNvSpPr>
          <p:nvPr>
            <p:ph sz="half" idx="1"/>
          </p:nvPr>
        </p:nvSpPr>
        <p:spPr>
          <a:xfrm>
            <a:off x="457200" y="1340768"/>
            <a:ext cx="4038600" cy="5534849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marL="457200" indent="-457200"/>
            <a:r>
              <a:rPr lang="en-US" sz="2400" dirty="0" smtClean="0">
                <a:latin typeface="+mn-lt"/>
              </a:rPr>
              <a:t>Particle production in pp and AA collisions are not that different</a:t>
            </a:r>
          </a:p>
          <a:p>
            <a:pPr marL="889200" lvl="1" indent="-457200"/>
            <a:r>
              <a:rPr lang="en-US" sz="2400" dirty="0" smtClean="0">
                <a:latin typeface="+mn-lt"/>
              </a:rPr>
              <a:t>Is this because entropy is only generated in the initial state?</a:t>
            </a:r>
          </a:p>
          <a:p>
            <a:pPr marL="457200" indent="-457200"/>
            <a:r>
              <a:rPr lang="en-US" sz="2400" dirty="0" smtClean="0">
                <a:latin typeface="+mn-lt"/>
              </a:rPr>
              <a:t>Surprisingly AA is like  e</a:t>
            </a:r>
            <a:r>
              <a:rPr lang="en-US" sz="2400" baseline="30000" dirty="0" smtClean="0">
                <a:latin typeface="+mn-lt"/>
              </a:rPr>
              <a:t>+</a:t>
            </a:r>
            <a:r>
              <a:rPr lang="en-US" sz="2400" dirty="0" smtClean="0">
                <a:latin typeface="+mn-lt"/>
              </a:rPr>
              <a:t>e</a:t>
            </a:r>
            <a:r>
              <a:rPr lang="en-US" sz="2400" baseline="30000" dirty="0" smtClean="0">
                <a:latin typeface="+mn-lt"/>
              </a:rPr>
              <a:t>-</a:t>
            </a:r>
            <a:r>
              <a:rPr lang="en-US" sz="2400" dirty="0" smtClean="0">
                <a:latin typeface="+mn-lt"/>
              </a:rPr>
              <a:t> → qq̅ at the same energy</a:t>
            </a:r>
          </a:p>
          <a:p>
            <a:pPr marL="889200" lvl="1" indent="-457200"/>
            <a:r>
              <a:rPr lang="en-US" sz="2400" dirty="0">
                <a:latin typeface="+mn-lt"/>
                <a:ea typeface="DejaVu Sans" pitchFamily="32"/>
                <a:cs typeface="DejaVu Sans" pitchFamily="32"/>
              </a:rPr>
              <a:t>when </a:t>
            </a:r>
            <a:r>
              <a:rPr lang="en-US" sz="2400" dirty="0" err="1">
                <a:latin typeface="+mn-lt"/>
                <a:ea typeface="DejaVu Sans" pitchFamily="32"/>
                <a:cs typeface="DejaVu Sans" pitchFamily="32"/>
              </a:rPr>
              <a:t>ee</a:t>
            </a:r>
            <a:r>
              <a:rPr lang="en-US" sz="2400" dirty="0">
                <a:latin typeface="+mn-lt"/>
                <a:ea typeface="DejaVu Sans" pitchFamily="32"/>
                <a:cs typeface="DejaVu Sans" pitchFamily="32"/>
              </a:rPr>
              <a:t> is analyzed along “jet” axis(=“beam” axis</a:t>
            </a:r>
            <a:r>
              <a:rPr lang="en-US" sz="2400" dirty="0" smtClean="0">
                <a:latin typeface="+mn-lt"/>
                <a:ea typeface="DejaVu Sans" pitchFamily="32"/>
                <a:cs typeface="DejaVu Sans" pitchFamily="32"/>
              </a:rPr>
              <a:t>)</a:t>
            </a:r>
            <a:endParaRPr lang="en-US" sz="2400" dirty="0" smtClean="0">
              <a:latin typeface="+mn-lt"/>
            </a:endParaRPr>
          </a:p>
          <a:p>
            <a:pPr marL="889200" lvl="1" indent="-457200"/>
            <a:r>
              <a:rPr lang="en-US" sz="2400" dirty="0" smtClean="0">
                <a:latin typeface="+mn-lt"/>
              </a:rPr>
              <a:t>Let us start to see how they compare at LHC!</a:t>
            </a:r>
            <a:endParaRPr lang="en-US" sz="2400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22692D-A808-49AE-9123-9406B4D05688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01508" y="1549648"/>
            <a:ext cx="4458077" cy="4536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→qq̅ vs pp/AA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lvl="0"/>
            <a:r>
              <a:rPr lang="en-US" dirty="0" smtClean="0">
                <a:latin typeface="+mn-lt"/>
              </a:rPr>
              <a:t>Since the CERN ISR days people have speculated on the relationship between ee (short for e</a:t>
            </a:r>
            <a:r>
              <a:rPr lang="en-US" baseline="30000" dirty="0" smtClean="0">
                <a:latin typeface="+mn-lt"/>
              </a:rPr>
              <a:t>+</a:t>
            </a:r>
            <a:r>
              <a:rPr lang="en-US" dirty="0" smtClean="0">
                <a:latin typeface="+mn-lt"/>
              </a:rPr>
              <a:t>e</a:t>
            </a:r>
            <a:r>
              <a:rPr lang="en-US" baseline="30000" dirty="0" smtClean="0">
                <a:latin typeface="+mn-lt"/>
              </a:rPr>
              <a:t>-</a:t>
            </a:r>
            <a:r>
              <a:rPr lang="en-US" dirty="0" smtClean="0">
                <a:latin typeface="+mn-lt"/>
              </a:rPr>
              <a:t>→qq̅) and pp</a:t>
            </a:r>
          </a:p>
          <a:p>
            <a:pPr marL="576000" lvl="1" indent="0">
              <a:buNone/>
            </a:pPr>
            <a:r>
              <a:rPr lang="en-US" dirty="0" smtClean="0">
                <a:latin typeface="+mn-lt"/>
              </a:rPr>
              <a:t>http://cerncourier.com/cws/article/cern/46540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1FC039-2491-44E7-B4BD-6EBE520319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3B114A-282D-4F75-BC3F-C4658ABBCE38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PYTHIA vs AA at LHC: dN/dη</a:t>
            </a:r>
            <a:endParaRPr lang="en-US" dirty="0">
              <a:latin typeface="DejaVu Sans" pitchFamily="34"/>
              <a:ea typeface="DejaVu Sans" pitchFamily="34"/>
              <a:cs typeface="DejaVu Sans" pitchFamily="34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7584" y="1484784"/>
            <a:ext cx="3859160" cy="2773406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909"/>
            <a:ext cx="4007930" cy="2880070"/>
          </a:xfrm>
        </p:spPr>
      </p:pic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57171" y="4365104"/>
            <a:ext cx="8228110" cy="2448272"/>
          </a:xfrm>
        </p:spPr>
        <p:txBody>
          <a:bodyPr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lvl="0"/>
            <a:r>
              <a:rPr lang="en-US" sz="2400" dirty="0" smtClean="0">
                <a:latin typeface="+mn-lt"/>
              </a:rPr>
              <a:t>Left: PYTHIA ee vs experimental data for RHIC energies</a:t>
            </a:r>
          </a:p>
          <a:p>
            <a:pPr lvl="0"/>
            <a:r>
              <a:rPr lang="en-US" sz="2400" dirty="0" smtClean="0">
                <a:latin typeface="+mn-lt"/>
              </a:rPr>
              <a:t>Right: PYTHIA ee vs experimental data for LHC</a:t>
            </a:r>
          </a:p>
          <a:p>
            <a:pPr hangingPunct="0"/>
            <a:endParaRPr lang="en-US" sz="2400" dirty="0" smtClean="0">
              <a:latin typeface="+mn-lt"/>
            </a:endParaRPr>
          </a:p>
          <a:p>
            <a:pPr hangingPunct="0"/>
            <a:r>
              <a:rPr lang="en-US" sz="2400" dirty="0" smtClean="0">
                <a:latin typeface="+mn-lt"/>
              </a:rPr>
              <a:t>Note here that p</a:t>
            </a:r>
            <a:r>
              <a:rPr lang="en-US" sz="2400" baseline="-25000" dirty="0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is different (next slide) implying maybe that agreement depends on if one uses rapidity or </a:t>
            </a:r>
            <a:r>
              <a:rPr lang="en-US" sz="2400" dirty="0" smtClean="0">
                <a:latin typeface="+mn-lt"/>
                <a:ea typeface="DejaVu Sans" pitchFamily="32"/>
                <a:cs typeface="DejaVu Sans" pitchFamily="32"/>
              </a:rPr>
              <a:t>η</a:t>
            </a:r>
            <a:endParaRPr lang="en-US" sz="2400" dirty="0">
              <a:latin typeface="+mn-lt"/>
              <a:ea typeface="DejaVu Sans" pitchFamily="32"/>
              <a:cs typeface="DejaVu Sans" pitchFamily="32"/>
            </a:endParaRPr>
          </a:p>
        </p:txBody>
      </p:sp>
    </p:spTree>
    <p:extLst>
      <p:ext uri="{BB962C8B-B14F-4D97-AF65-F5344CB8AC3E}">
        <p14:creationId xmlns:p14="http://schemas.microsoft.com/office/powerpoint/2010/main" val="37967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427040" y="461417"/>
            <a:ext cx="7259760" cy="76944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PYTHIA vs AA at LHC: dN/d</a:t>
            </a:r>
            <a:r>
              <a:rPr lang="en-US" dirty="0" smtClean="0">
                <a:ea typeface="DejaVu Sans" pitchFamily="34"/>
                <a:cs typeface="DejaVu Sans" pitchFamily="34"/>
              </a:rPr>
              <a:t>p</a:t>
            </a:r>
            <a:r>
              <a:rPr lang="en-US" baseline="-33000" dirty="0" smtClean="0">
                <a:ea typeface="DejaVu Sans" pitchFamily="34"/>
                <a:cs typeface="DejaVu Sans" pitchFamily="34"/>
              </a:rPr>
              <a:t>T</a:t>
            </a:r>
            <a:endParaRPr lang="en-US" baseline="-33000" dirty="0">
              <a:ea typeface="DejaVu Sans" pitchFamily="34"/>
              <a:cs typeface="DejaVu Sans" pitchFamily="34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7584" y="1412776"/>
            <a:ext cx="3600400" cy="2851659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18" y="1484784"/>
            <a:ext cx="3908070" cy="2808312"/>
          </a:xfrm>
        </p:spPr>
      </p:pic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57171" y="4328534"/>
            <a:ext cx="8228110" cy="2484842"/>
          </a:xfrm>
        </p:spPr>
        <p:txBody>
          <a:bodyPr>
            <a:normAutofit fontScale="92500"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lvl="0"/>
            <a:r>
              <a:rPr lang="en-US" sz="2400" dirty="0" smtClean="0">
                <a:latin typeface="+mn-lt"/>
              </a:rPr>
              <a:t>Left: PYTHIA ee vs experimental p</a:t>
            </a:r>
            <a:r>
              <a:rPr lang="en-US" sz="2400" baseline="-25000" dirty="0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spectra at RHIC</a:t>
            </a:r>
          </a:p>
          <a:p>
            <a:pPr lvl="0"/>
            <a:r>
              <a:rPr lang="en-US" sz="2400" dirty="0" smtClean="0">
                <a:latin typeface="+mn-lt"/>
              </a:rPr>
              <a:t>Right: PYTHIA ee vs p</a:t>
            </a:r>
            <a:r>
              <a:rPr lang="en-US" sz="2400" baseline="-25000" dirty="0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spectra at LHC</a:t>
            </a:r>
          </a:p>
          <a:p>
            <a:pPr lvl="0"/>
            <a:endParaRPr lang="en-US" sz="2400" dirty="0" smtClean="0">
              <a:latin typeface="+mn-lt"/>
            </a:endParaRPr>
          </a:p>
          <a:p>
            <a:pPr lvl="0"/>
            <a:r>
              <a:rPr lang="en-US" sz="2400" dirty="0" smtClean="0">
                <a:latin typeface="+mn-lt"/>
              </a:rPr>
              <a:t>In both cases the origin of the discrepancy is well understood since for pp/AA the p</a:t>
            </a:r>
            <a:r>
              <a:rPr lang="en-US" sz="2400" baseline="-25000" dirty="0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goes via large momentum transfer while for ee it goes via radiation</a:t>
            </a:r>
            <a:endParaRPr lang="en-US" sz="240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Lesson from e</a:t>
            </a:r>
            <a:r>
              <a:rPr lang="en-US" baseline="30000" dirty="0" smtClean="0"/>
              <a:t>+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→ qq̅ 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lvl="0"/>
            <a:r>
              <a:rPr lang="en-US" dirty="0" smtClean="0">
                <a:latin typeface="+mn-lt"/>
              </a:rPr>
              <a:t>The initial energy density in AA collision is surprisingly small. It is hard to imagine a simpler baseline than ee.</a:t>
            </a:r>
          </a:p>
          <a:p>
            <a:pPr lvl="0"/>
            <a:r>
              <a:rPr lang="en-US" dirty="0" smtClean="0">
                <a:latin typeface="+mn-lt"/>
              </a:rPr>
              <a:t>But this also seems to go the same way as the previous ideas I mentioned:</a:t>
            </a:r>
          </a:p>
          <a:p>
            <a:pPr lvl="1" rtl="0" hangingPunct="0"/>
            <a:r>
              <a:rPr lang="en-US" dirty="0" smtClean="0">
                <a:latin typeface="+mn-lt"/>
              </a:rPr>
              <a:t>QCD does generate a lot of entropy</a:t>
            </a:r>
          </a:p>
          <a:p>
            <a:pPr hangingPunct="0"/>
            <a:endParaRPr lang="en-US" dirty="0" smtClean="0">
              <a:latin typeface="+mn-lt"/>
              <a:ea typeface="DejaVu Sans" pitchFamily="32"/>
              <a:cs typeface="DejaVu Sans" pitchFamily="32"/>
            </a:endParaRPr>
          </a:p>
          <a:p>
            <a:pPr hangingPunct="0"/>
            <a:r>
              <a:rPr lang="en-US" dirty="0" smtClean="0">
                <a:latin typeface="+mn-lt"/>
                <a:ea typeface="DejaVu Sans" pitchFamily="32"/>
                <a:cs typeface="DejaVu Sans" pitchFamily="32"/>
              </a:rPr>
              <a:t>The partonic final state for ee is simple = perturbative, while for pp and AA it is non-perturbative → </a:t>
            </a:r>
            <a:r>
              <a:rPr lang="en-US" b="1" dirty="0" smtClean="0">
                <a:latin typeface="+mn-lt"/>
                <a:ea typeface="DejaVu Sans" pitchFamily="32"/>
                <a:cs typeface="DejaVu Sans" pitchFamily="32"/>
              </a:rPr>
              <a:t>can we get a simpler picture?</a:t>
            </a:r>
            <a:endParaRPr lang="en-US" b="1" dirty="0" smtClean="0">
              <a:latin typeface="+mn-lt"/>
            </a:endParaRPr>
          </a:p>
          <a:p>
            <a:pPr hangingPunct="0"/>
            <a:r>
              <a:rPr lang="en-US" dirty="0" smtClean="0">
                <a:latin typeface="+mn-lt"/>
              </a:rPr>
              <a:t>And what about pp?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60769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Color reconnection in pp models also minimizes particle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08025" y="3773989"/>
            <a:ext cx="3455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Acta Phys.Polon. B40 (2009) 1981-1996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908536" y="4153359"/>
            <a:ext cx="5199968" cy="2704641"/>
            <a:chOff x="3908536" y="4153359"/>
            <a:chExt cx="5199968" cy="27046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75"/>
            <a:stretch/>
          </p:blipFill>
          <p:spPr>
            <a:xfrm>
              <a:off x="3916327" y="4153359"/>
              <a:ext cx="5192177" cy="21482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88"/>
            <a:stretch/>
          </p:blipFill>
          <p:spPr>
            <a:xfrm>
              <a:off x="3908536" y="6301648"/>
              <a:ext cx="5192177" cy="5563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07874" y="6236924"/>
              <a:ext cx="374179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9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>
                <a:latin typeface="+mn-lt"/>
              </a:rPr>
              <a:t>UA5 dN/dη for different multiplicity selections vs AA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65" y="5475523"/>
            <a:ext cx="8466331" cy="83379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sz="2400" dirty="0" smtClean="0">
                <a:ea typeface="Albany AMT" pitchFamily="2"/>
                <a:cs typeface="Lucidasans" pitchFamily="2"/>
              </a:rPr>
              <a:t>We observe that a subset (~top 25%) of NSD pp collisions produce a similar charged particle pseudorapidity distribution as in A+A.</a:t>
            </a:r>
            <a:endParaRPr lang="en-US" sz="2400" dirty="0">
              <a:ea typeface="Albany AMT" pitchFamily="2"/>
              <a:cs typeface="Lucidasan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1706" y="1456898"/>
            <a:ext cx="5043910" cy="39947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Multiplicity in pp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17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94" y="1340768"/>
            <a:ext cx="42100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682999" y="508518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70831" y="5661248"/>
            <a:ext cx="455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√s=7 TeV MB (INEL&gt;0) pp mult ~ 12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4955684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 pp is really a system where fluctuations plays a huge role!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29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EAD404-9FA1-44DF-8173-8D010F1D6F44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Is this why we should love central Pb-Pb collisions?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85000"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lbany AMT" pitchFamily="18"/>
                <a:ea typeface="Albany AMT" pitchFamily="2"/>
                <a:cs typeface="Lucidasans" pitchFamily="2"/>
              </a:defRPr>
            </a:lvl9pPr>
          </a:lstStyle>
          <a:p>
            <a:pPr lvl="0"/>
            <a:r>
              <a:rPr lang="en-US" dirty="0" smtClean="0">
                <a:latin typeface="+mn-lt"/>
              </a:rPr>
              <a:t>In central Pb-Pb collisions fluctuations are suppressed!</a:t>
            </a:r>
          </a:p>
          <a:p>
            <a:pPr lvl="1"/>
            <a:r>
              <a:rPr lang="en-US" dirty="0" smtClean="0">
                <a:latin typeface="+mn-lt"/>
              </a:rPr>
              <a:t>We can neglect many fluctuations (not hard probes)</a:t>
            </a:r>
          </a:p>
          <a:p>
            <a:pPr lvl="0"/>
            <a:r>
              <a:rPr lang="en-US" b="1" dirty="0" smtClean="0">
                <a:latin typeface="+mn-lt"/>
              </a:rPr>
              <a:t>If pp collisions exhibits soft QGP like effects then Pb-Pb is the laboratory in which we want to study them</a:t>
            </a:r>
          </a:p>
          <a:p>
            <a:pPr lvl="1"/>
            <a:r>
              <a:rPr lang="en-US" b="1" dirty="0" smtClean="0">
                <a:latin typeface="+mn-lt"/>
              </a:rPr>
              <a:t>This is a bit the inverse idea of how we argue for hard probes</a:t>
            </a:r>
          </a:p>
          <a:p>
            <a:pPr lvl="0"/>
            <a:endParaRPr lang="en-US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If we want to measure the same things in pp collisions then we need to be able to “control” the fluctuations!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9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challenges in comparing the systems?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5397743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00192" y="3284984"/>
            <a:ext cx="271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need to control</a:t>
            </a:r>
            <a:br>
              <a:rPr lang="en-US" sz="2400" dirty="0" smtClean="0"/>
            </a:br>
            <a:r>
              <a:rPr lang="en-US" sz="2400" dirty="0" smtClean="0"/>
              <a:t> the hard scattering!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419872" y="2492896"/>
            <a:ext cx="288032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My understanding of this workshop</a:t>
            </a:r>
          </a:p>
          <a:p>
            <a:pPr lvl="1"/>
            <a:r>
              <a:rPr lang="en-US" dirty="0" smtClean="0"/>
              <a:t>The aim of this workshop is to be speculative, </a:t>
            </a:r>
            <a:br>
              <a:rPr lang="en-US" dirty="0" smtClean="0"/>
            </a:br>
            <a:r>
              <a:rPr lang="en-US" dirty="0" smtClean="0"/>
              <a:t>but also to be concrete!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Niels Bohr quotes</a:t>
            </a:r>
          </a:p>
          <a:p>
            <a:pPr lvl="1"/>
            <a:r>
              <a:rPr lang="en-US" dirty="0" smtClean="0"/>
              <a:t>Never express yourself more clearly than you are able to think</a:t>
            </a:r>
          </a:p>
          <a:p>
            <a:pPr lvl="1"/>
            <a:r>
              <a:rPr lang="en-US" dirty="0" smtClean="0"/>
              <a:t>Every sentence I utter must be understood not as an affirmation, but as a question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This is a talk that is trying to convey some ideas painted with a broad brush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8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 we go from here experimentally?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possibility is to try to understand what bias is needed to make pp comparable to Pb-Pb</a:t>
            </a:r>
          </a:p>
          <a:p>
            <a:endParaRPr lang="en-US" dirty="0" smtClean="0"/>
          </a:p>
          <a:p>
            <a:r>
              <a:rPr lang="en-US" dirty="0" smtClean="0"/>
              <a:t>Another possibility is to try to disentangle the physics we want to study</a:t>
            </a:r>
          </a:p>
          <a:p>
            <a:pPr lvl="1"/>
            <a:r>
              <a:rPr lang="en-US" dirty="0" smtClean="0"/>
              <a:t>This is what I will focus on first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studies of pseudorapidity correlations (1/3)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10" y="1600200"/>
            <a:ext cx="6871967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46" y="2135757"/>
            <a:ext cx="2013050" cy="150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72667" y="3671531"/>
            <a:ext cx="2314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https://indico.cern.ch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 smtClean="0"/>
              <a:t>event/442430</a:t>
            </a:r>
            <a:r>
              <a:rPr lang="en-US" dirty="0"/>
              <a:t>/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40152" y="4437112"/>
            <a:ext cx="3096344" cy="1901645"/>
            <a:chOff x="5940152" y="4437112"/>
            <a:chExt cx="3096344" cy="1901645"/>
          </a:xfrm>
        </p:grpSpPr>
        <p:sp>
          <p:nvSpPr>
            <p:cNvPr id="7" name="TextBox 6"/>
            <p:cNvSpPr txBox="1"/>
            <p:nvPr/>
          </p:nvSpPr>
          <p:spPr>
            <a:xfrm>
              <a:off x="5940152" y="4437112"/>
              <a:ext cx="3096344" cy="156966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dirty="0" smtClean="0">
                  <a:solidFill>
                    <a:schemeClr val="bg1"/>
                  </a:solidFill>
                </a:rPr>
                <a:t>Is this just a superposition of </a:t>
              </a:r>
              <a:r>
                <a:rPr lang="sv-SE" sz="2400" dirty="0" smtClean="0">
                  <a:solidFill>
                    <a:srgbClr val="FF0000"/>
                  </a:solidFill>
                </a:rPr>
                <a:t>similar </a:t>
              </a:r>
              <a:r>
                <a:rPr lang="sv-SE" sz="2400" dirty="0" smtClean="0">
                  <a:solidFill>
                    <a:schemeClr val="bg1"/>
                  </a:solidFill>
                </a:rPr>
                <a:t>independent sources?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372200" y="5877272"/>
              <a:ext cx="0" cy="4614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03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studies of pseudorapidity correlations (2/3)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02" y="1600200"/>
            <a:ext cx="6965784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3284984"/>
            <a:ext cx="5472608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This is a way to handle the difference in the hard component (I return to that)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studies of pseudorapidity correlations (3/3)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15" y="1600200"/>
            <a:ext cx="6925557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564904"/>
            <a:ext cx="122413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”SPAM”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352" y="2564904"/>
            <a:ext cx="122413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”HAM”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3628" y="5877272"/>
            <a:ext cx="7128792" cy="64807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172400" y="3140968"/>
            <a:ext cx="288032" cy="259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learn from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point of the ATLAS study</a:t>
            </a:r>
          </a:p>
          <a:p>
            <a:pPr lvl="1"/>
            <a:r>
              <a:rPr lang="en-US" dirty="0" smtClean="0"/>
              <a:t>If the fluctuations in the soft Underlying </a:t>
            </a:r>
            <a:r>
              <a:rPr lang="en-US" dirty="0"/>
              <a:t>E</a:t>
            </a:r>
            <a:r>
              <a:rPr lang="en-US" dirty="0" smtClean="0"/>
              <a:t>vent is the same for pp, p-Pb, Pb-Pb then where are the geometrical effects? (e.g. Color Glass Condensate)</a:t>
            </a:r>
          </a:p>
          <a:p>
            <a:endParaRPr lang="en-US" dirty="0" smtClean="0"/>
          </a:p>
          <a:p>
            <a:r>
              <a:rPr lang="en-US" dirty="0" smtClean="0"/>
              <a:t>A general point</a:t>
            </a:r>
          </a:p>
          <a:p>
            <a:pPr lvl="1"/>
            <a:r>
              <a:rPr lang="en-US" dirty="0" smtClean="0"/>
              <a:t>Factorize pp, p-Pb, Pb-Pb into a common soft Underlying </a:t>
            </a:r>
            <a:r>
              <a:rPr lang="en-US" dirty="0"/>
              <a:t>E</a:t>
            </a:r>
            <a:r>
              <a:rPr lang="en-US" dirty="0" smtClean="0"/>
              <a:t>vent and a hard short range component</a:t>
            </a:r>
          </a:p>
          <a:p>
            <a:pPr lvl="2"/>
            <a:r>
              <a:rPr lang="en-US" dirty="0" smtClean="0"/>
              <a:t>Separate out what we know differs from what we want to study</a:t>
            </a:r>
          </a:p>
          <a:p>
            <a:r>
              <a:rPr lang="en-US" dirty="0" smtClean="0"/>
              <a:t>Are there other ways to do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challenges in comparing the systems?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5397743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00192" y="3284984"/>
            <a:ext cx="271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need to control</a:t>
            </a:r>
            <a:br>
              <a:rPr lang="en-US" sz="2400" dirty="0" smtClean="0"/>
            </a:br>
            <a:r>
              <a:rPr lang="en-US" sz="2400" dirty="0" smtClean="0"/>
              <a:t> the hard scattering!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419872" y="2492896"/>
            <a:ext cx="288032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PYTHIA is built around the hard scattering (1/3)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763097" cy="313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498" y="3975352"/>
            <a:ext cx="5185966" cy="269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023029"/>
            <a:ext cx="2294282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Lund String Intro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by Torbjörn Sjöstrand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872" y="2459797"/>
            <a:ext cx="1602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30000" dirty="0"/>
              <a:t>+</a:t>
            </a:r>
            <a:r>
              <a:rPr lang="en-US" sz="2400" dirty="0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→qq</a:t>
            </a:r>
            <a:r>
              <a:rPr lang="en-US" sz="2400" dirty="0" smtClean="0"/>
              <a:t>̅g </a:t>
            </a:r>
          </a:p>
          <a:p>
            <a:r>
              <a:rPr lang="en-US" sz="2400" dirty="0" smtClean="0"/>
              <a:t>candidates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79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PYTHIA is built around the hard scattering (2/3)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195716" cy="43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860032" y="551723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012160" y="551723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588224" y="551723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55976" y="603058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24128" y="603058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75734" y="6021288"/>
            <a:ext cx="50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3rd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6023029"/>
            <a:ext cx="2294282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Lund String Intro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by Torbjörn Sjöstrand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PYTHIA is built around the hard scattering (3/3)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28</a:t>
            </a:fld>
            <a:endParaRPr lang="en-US" dirty="0"/>
          </a:p>
        </p:txBody>
      </p:sp>
      <p:pic>
        <p:nvPicPr>
          <p:cNvPr id="4098" name="Picture 2" descr="http://mcplots.cern.ch/cache/plots/jets-njets-General-Purpose_MCs.Defaults-atlas2011-akt4-pp-7000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10679"/>
            <a:ext cx="3240360" cy="455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twiki.cern.ch/twiki/pub/AtlasPublic/EventDisplayStandAlone/Atlantis-sixjets-152409_8186656.png"/>
          <p:cNvSpPr>
            <a:spLocks noChangeAspect="1" noChangeArrowheads="1"/>
          </p:cNvSpPr>
          <p:nvPr/>
        </p:nvSpPr>
        <p:spPr bwMode="auto">
          <a:xfrm>
            <a:off x="155575" y="-3238500"/>
            <a:ext cx="10125075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112568" cy="34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3030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https://twiki.cern.ch/twiki/bin/view/AtlasPublic/EventDisplayStandAlone#6_jets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6176" y="1735705"/>
            <a:ext cx="2404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http://mcplots.cern.ch/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306" y="4946392"/>
            <a:ext cx="5660830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 the hard scattering we cannot avoid QCD and so we immediately limit ourselves to a few large system models that can be used for small systems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Unless we can suppress the hard scattering!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8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suppress the hard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703530" cy="371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808312" cy="2675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4682"/>
            <a:ext cx="2808312" cy="26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83568" y="1340768"/>
            <a:ext cx="3096344" cy="2677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Ridges are abundant in hadronic collisions: Pb-Pb, p-Pb, and pp!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5661248"/>
            <a:ext cx="5184576" cy="864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And show a clear mass ordering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69983"/>
            <a:ext cx="4968045" cy="320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4992" y="1599183"/>
            <a:ext cx="2737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Fourier coefficients: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5777" y="4034693"/>
            <a:ext cx="3297185" cy="28506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76056" y="5085184"/>
            <a:ext cx="2617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Phys. </a:t>
            </a:r>
            <a:r>
              <a:rPr lang="en-US" sz="1400" dirty="0"/>
              <a:t>Lett. B 726 (2013) 164–177 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340768"/>
            <a:ext cx="1152128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suppress the hard scattering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79816"/>
            <a:ext cx="4864097" cy="46335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70353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suppress the hard scattering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5397743" cy="5141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31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96136" y="566124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796136" y="443711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60232" y="5507940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ee like hard part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283804"/>
            <a:ext cx="1846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Underlying event </a:t>
            </a:r>
            <a:br>
              <a:rPr lang="en-US" dirty="0" smtClean="0"/>
            </a:br>
            <a:r>
              <a:rPr lang="en-US" dirty="0" smtClean="0"/>
              <a:t>soft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34492"/>
            <a:ext cx="7128792" cy="48564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also works in p-Pb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0893" y="6054387"/>
            <a:ext cx="706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Note that here the Inclusive yield is shown and not the </a:t>
            </a:r>
            <a:br>
              <a:rPr lang="sv-SE" sz="2400" dirty="0" smtClean="0"/>
            </a:br>
            <a:r>
              <a:rPr lang="sv-SE" sz="2400" dirty="0" smtClean="0"/>
              <a:t>Underlying Event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1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with mult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484784"/>
            <a:ext cx="8075612" cy="29568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33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427984" y="2437077"/>
            <a:ext cx="216024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07704" y="2293061"/>
            <a:ext cx="216024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9592" y="3445189"/>
            <a:ext cx="7920880" cy="0"/>
          </a:xfrm>
          <a:prstGeom prst="line">
            <a:avLst/>
          </a:prstGeom>
          <a:ln>
            <a:solidFill>
              <a:srgbClr val="150CD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6"/>
          <p:cNvSpPr txBox="1">
            <a:spLocks/>
          </p:cNvSpPr>
          <p:nvPr/>
        </p:nvSpPr>
        <p:spPr>
          <a:xfrm>
            <a:off x="467544" y="4536504"/>
            <a:ext cx="8676456" cy="242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Where the focus so far has been on studying the hard scattering to look for modification in Pb-Pb collisions the </a:t>
            </a:r>
            <a:br>
              <a:rPr lang="en-US" dirty="0" smtClean="0"/>
            </a:br>
            <a:r>
              <a:rPr lang="en-US" dirty="0" smtClean="0"/>
              <a:t>“Jet” = “Peak” – “Underlying Event” </a:t>
            </a:r>
            <a:br>
              <a:rPr lang="en-US" dirty="0" smtClean="0"/>
            </a:br>
            <a:r>
              <a:rPr lang="en-US" dirty="0" smtClean="0"/>
              <a:t>study could be a tool to study the Underlying </a:t>
            </a:r>
            <a:r>
              <a:rPr lang="en-US" dirty="0"/>
              <a:t>E</a:t>
            </a:r>
            <a:r>
              <a:rPr lang="en-US" dirty="0" smtClean="0"/>
              <a:t>vent in pp</a:t>
            </a:r>
          </a:p>
          <a:p>
            <a:pPr lvl="1"/>
            <a:r>
              <a:rPr lang="en-US" dirty="0" smtClean="0"/>
              <a:t>Especially as a function of mult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816595"/>
            <a:ext cx="7259760" cy="76944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What particle to measure?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457200" y="2440608"/>
            <a:ext cx="4038600" cy="3796704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4648200" y="2469005"/>
            <a:ext cx="4038600" cy="3739911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72200" y="184482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 is double suppressed in string models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1560" y="3645024"/>
            <a:ext cx="8075240" cy="3096344"/>
          </a:xfrm>
        </p:spPr>
        <p:txBody>
          <a:bodyPr/>
          <a:lstStyle/>
          <a:p>
            <a:r>
              <a:rPr lang="en-US" dirty="0" smtClean="0"/>
              <a:t>I need 2 string breakings to make a φ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 ”QGP”-like signatures</a:t>
            </a:r>
          </a:p>
          <a:p>
            <a:pPr lvl="1"/>
            <a:r>
              <a:rPr lang="en-US" dirty="0" smtClean="0"/>
              <a:t>Yield and pT shape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91680" y="2842429"/>
            <a:ext cx="57606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51920" y="2419893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2967335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3212" y="2410381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s̅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288482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s̅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56812" y="2050341"/>
            <a:ext cx="27117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932040" y="2050341"/>
            <a:ext cx="27117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74990" y="1628800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φ</a:t>
            </a:r>
            <a:endParaRPr lang="en-US" sz="2400" dirty="0"/>
          </a:p>
        </p:txBody>
      </p:sp>
      <p:sp>
        <p:nvSpPr>
          <p:cNvPr id="16" name="5-Point Star 15"/>
          <p:cNvSpPr/>
          <p:nvPr/>
        </p:nvSpPr>
        <p:spPr>
          <a:xfrm>
            <a:off x="3716334" y="2708920"/>
            <a:ext cx="288032" cy="2584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5436096" y="2708920"/>
            <a:ext cx="288032" cy="2584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45110" y="256490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256490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48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topology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18" y="1124744"/>
            <a:ext cx="686999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34" y="692696"/>
            <a:ext cx="2113062" cy="15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593846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“Disentangling </a:t>
            </a:r>
            <a:r>
              <a:rPr lang="en-US" dirty="0"/>
              <a:t>the soft and hard components of </a:t>
            </a:r>
            <a:r>
              <a:rPr lang="en-US" dirty="0" smtClean="0"/>
              <a:t>the pp </a:t>
            </a:r>
            <a:r>
              <a:rPr lang="en-US" dirty="0"/>
              <a:t>collisions using the sphero(i)city </a:t>
            </a:r>
            <a:r>
              <a:rPr lang="en-US" dirty="0" smtClean="0"/>
              <a:t>approach”, E</a:t>
            </a:r>
            <a:r>
              <a:rPr lang="en-US" dirty="0"/>
              <a:t>. Cuautle Flores, R. T. Jimenez Bustamante, I. A. Maldonado Cervantes,</a:t>
            </a:r>
          </a:p>
          <a:p>
            <a:r>
              <a:rPr lang="en-US" dirty="0"/>
              <a:t>A. Ortiz Velasquez, G. </a:t>
            </a:r>
            <a:r>
              <a:rPr lang="en-US" dirty="0" smtClean="0"/>
              <a:t>Paic </a:t>
            </a:r>
            <a:r>
              <a:rPr lang="en-US" dirty="0"/>
              <a:t>and E. </a:t>
            </a:r>
            <a:r>
              <a:rPr lang="en-US" dirty="0" smtClean="0"/>
              <a:t>Perez Lezama</a:t>
            </a:r>
            <a:r>
              <a:rPr lang="en-US" dirty="0"/>
              <a:t>, arXiv:1404.2372</a:t>
            </a:r>
          </a:p>
        </p:txBody>
      </p:sp>
    </p:spTree>
    <p:extLst>
      <p:ext uri="{BB962C8B-B14F-4D97-AF65-F5344CB8AC3E}">
        <p14:creationId xmlns:p14="http://schemas.microsoft.com/office/powerpoint/2010/main" val="34249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ratios in PYTHIA (1/2)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37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7" b="17565"/>
          <a:stretch/>
        </p:blipFill>
        <p:spPr bwMode="auto">
          <a:xfrm>
            <a:off x="1187624" y="1340768"/>
            <a:ext cx="6896296" cy="268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7"/>
          <a:stretch/>
        </p:blipFill>
        <p:spPr bwMode="auto">
          <a:xfrm>
            <a:off x="1547664" y="4077072"/>
            <a:ext cx="33273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0"/>
          <a:stretch/>
        </p:blipFill>
        <p:spPr bwMode="auto">
          <a:xfrm>
            <a:off x="5292080" y="4005064"/>
            <a:ext cx="36169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139952" y="3356992"/>
            <a:ext cx="1368152" cy="1296144"/>
          </a:xfrm>
          <a:prstGeom prst="straightConnector1">
            <a:avLst/>
          </a:prstGeom>
          <a:ln>
            <a:solidFill>
              <a:srgbClr val="150CD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796136" y="2708920"/>
            <a:ext cx="936104" cy="15841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28384" y="2708920"/>
            <a:ext cx="101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150CD2"/>
                </a:solidFill>
              </a:rPr>
              <a:t>”jetty”</a:t>
            </a:r>
            <a:endParaRPr lang="en-US" sz="2400" dirty="0">
              <a:solidFill>
                <a:srgbClr val="150CD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392" y="22768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C00000"/>
                </a:solidFill>
              </a:rPr>
              <a:t>”UE”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ratios in PYTHIA (2/2)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12776"/>
            <a:ext cx="81343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7"/>
          <a:stretch/>
        </p:blipFill>
        <p:spPr bwMode="auto">
          <a:xfrm>
            <a:off x="1635580" y="4622700"/>
            <a:ext cx="2879412" cy="21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0"/>
          <a:stretch/>
        </p:blipFill>
        <p:spPr bwMode="auto">
          <a:xfrm>
            <a:off x="5418977" y="4550692"/>
            <a:ext cx="3129980" cy="21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139952" y="4005064"/>
            <a:ext cx="2844015" cy="1008113"/>
          </a:xfrm>
          <a:prstGeom prst="straightConnector1">
            <a:avLst/>
          </a:prstGeom>
          <a:ln>
            <a:solidFill>
              <a:srgbClr val="150CD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62322" y="2852936"/>
            <a:ext cx="89998" cy="196294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12160" y="1228110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arXiv:1404.2372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9074" y="2420888"/>
            <a:ext cx="101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150CD2"/>
                </a:solidFill>
              </a:rPr>
              <a:t>”jetty”</a:t>
            </a:r>
            <a:endParaRPr lang="en-US" sz="2400" dirty="0">
              <a:solidFill>
                <a:srgbClr val="150CD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1082" y="198884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C00000"/>
                </a:solidFill>
              </a:rPr>
              <a:t>”UE”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a small QCD system be macroscopic?</a:t>
            </a:r>
          </a:p>
          <a:p>
            <a:pPr lvl="1"/>
            <a:r>
              <a:rPr lang="en-US" dirty="0" smtClean="0"/>
              <a:t>Can we get a short mean free path in small systems?</a:t>
            </a:r>
          </a:p>
          <a:p>
            <a:pPr lvl="1"/>
            <a:r>
              <a:rPr lang="en-US" dirty="0" smtClean="0"/>
              <a:t>Are surface effects (due to confinement) small? </a:t>
            </a:r>
          </a:p>
          <a:p>
            <a:pPr lvl="2"/>
            <a:r>
              <a:rPr lang="en-US" dirty="0" smtClean="0"/>
              <a:t>In the transverse plane they must go as 1/r</a:t>
            </a:r>
          </a:p>
          <a:p>
            <a:r>
              <a:rPr lang="en-US" dirty="0" smtClean="0"/>
              <a:t>Are QGP effects abundant in hadronic collisions?</a:t>
            </a:r>
          </a:p>
          <a:p>
            <a:pPr lvl="1"/>
            <a:r>
              <a:rPr lang="en-US" dirty="0" smtClean="0"/>
              <a:t>What are the conditions needed to have QGP effects?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ratios vs multiplicity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53732"/>
            <a:ext cx="5832648" cy="4444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839543"/>
            <a:ext cx="133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+e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-like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452320" y="2204864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Thermal</a:t>
            </a:r>
            <a:br>
              <a:rPr lang="en-US" sz="2400" dirty="0" smtClean="0"/>
            </a:br>
            <a:r>
              <a:rPr lang="en-US" sz="2400" dirty="0" smtClean="0"/>
              <a:t>medium?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48072" y="6135687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Are we observing the onset of thermalization in small systems?</a:t>
            </a:r>
          </a:p>
        </p:txBody>
      </p:sp>
    </p:spTree>
    <p:extLst>
      <p:ext uri="{BB962C8B-B14F-4D97-AF65-F5344CB8AC3E}">
        <p14:creationId xmlns:p14="http://schemas.microsoft.com/office/powerpoint/2010/main" val="6162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lideplayer.com/16/5071429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4587" r="3559" b="42241"/>
          <a:stretch/>
        </p:blipFill>
        <p:spPr bwMode="auto">
          <a:xfrm>
            <a:off x="562931" y="1340768"/>
            <a:ext cx="8185533" cy="36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simple picture of the nucleon and the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869160"/>
            <a:ext cx="8075240" cy="18722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the BAG picture one has confinement from the vacuum BAG pressure while one has asymptotic freedom inside the BAG</a:t>
            </a:r>
          </a:p>
          <a:p>
            <a:pPr lvl="1"/>
            <a:r>
              <a:rPr lang="en-US" dirty="0" smtClean="0"/>
              <a:t>This seems to be a QGP gas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</a:t>
            </a:r>
            <a:r>
              <a:rPr lang="en-US" dirty="0" smtClean="0"/>
              <a:t>he QGP we found is not a gas </a:t>
            </a:r>
            <a:r>
              <a:rPr lang="en-US" dirty="0"/>
              <a:t>but </a:t>
            </a:r>
            <a:r>
              <a:rPr lang="en-US" dirty="0" smtClean="0"/>
              <a:t>a </a:t>
            </a:r>
            <a:r>
              <a:rPr lang="en-US" dirty="0"/>
              <a:t>perfect </a:t>
            </a:r>
            <a:r>
              <a:rPr lang="en-US" dirty="0" smtClean="0"/>
              <a:t>liquid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7116" y="1788000"/>
            <a:ext cx="2214563" cy="2214562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2850" y="1788000"/>
            <a:ext cx="2214562" cy="2214562"/>
          </a:xfrm>
        </p:spPr>
      </p:pic>
      <p:pic>
        <p:nvPicPr>
          <p:cNvPr id="6" name="Picture 3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3872" y="4238773"/>
            <a:ext cx="3321050" cy="2214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207823" y="4238930"/>
            <a:ext cx="3324617" cy="22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raight Connector 6"/>
          <p:cNvSpPr/>
          <p:nvPr/>
        </p:nvSpPr>
        <p:spPr>
          <a:xfrm>
            <a:off x="1101768" y="1625387"/>
            <a:ext cx="3212937" cy="4720140"/>
          </a:xfrm>
          <a:prstGeom prst="line">
            <a:avLst/>
          </a:prstGeom>
          <a:noFill/>
          <a:ln w="54720">
            <a:solidFill>
              <a:srgbClr val="FF0000"/>
            </a:solidFill>
            <a:prstDash val="solid"/>
          </a:ln>
        </p:spPr>
        <p:txBody>
          <a:bodyPr vert="horz" wrap="none" lIns="106131" tIns="65311" rIns="106131" bIns="65311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 flipV="1">
            <a:off x="993680" y="1625387"/>
            <a:ext cx="3011128" cy="4720140"/>
          </a:xfrm>
          <a:prstGeom prst="line">
            <a:avLst/>
          </a:prstGeom>
          <a:noFill/>
          <a:ln w="54720">
            <a:solidFill>
              <a:srgbClr val="FF0000"/>
            </a:solidFill>
            <a:prstDash val="solid"/>
          </a:ln>
        </p:spPr>
        <p:txBody>
          <a:bodyPr vert="horz" wrap="none" lIns="106131" tIns="65311" rIns="106131" bIns="65311" anchor="ctr" anchorCtr="0" compatLnSpc="0"/>
          <a:lstStyle/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already the proton has smaller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80475"/>
            <a:ext cx="4777973" cy="400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1509" y="1844824"/>
            <a:ext cx="3898483" cy="3402959"/>
            <a:chOff x="5245517" y="1988840"/>
            <a:chExt cx="3898483" cy="340295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953" y="2814294"/>
              <a:ext cx="2064073" cy="94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45517" y="1988840"/>
              <a:ext cx="35029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dirty="0" smtClean="0"/>
                <a:t>The partonic cross section </a:t>
              </a:r>
              <a:br>
                <a:rPr lang="sv-SE" sz="2400" dirty="0" smtClean="0"/>
              </a:br>
              <a:r>
                <a:rPr lang="sv-SE" sz="2400" dirty="0" smtClean="0"/>
                <a:t>scales as: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2080" y="3822139"/>
              <a:ext cx="3851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dirty="0" smtClean="0"/>
                <a:t>In PYTHIA it is regularized via a p</a:t>
              </a:r>
              <a:r>
                <a:rPr lang="sv-SE" sz="2400" baseline="-25000" dirty="0" smtClean="0"/>
                <a:t>T,min</a:t>
              </a:r>
              <a:r>
                <a:rPr lang="sv-SE" sz="2400" dirty="0" smtClean="0"/>
                <a:t> of order ~2 GeV/c</a:t>
              </a:r>
            </a:p>
            <a:p>
              <a:r>
                <a:rPr lang="sv-SE" sz="2400" dirty="0" smtClean="0"/>
                <a:t>(This plays a big role for MPIs)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3568" y="5622339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interpretation of this scale is that the proton appears to be color neutral on scales larger than ~0.1 </a:t>
            </a:r>
            <a:r>
              <a:rPr lang="en-US" sz="2400" dirty="0" err="1" smtClean="0"/>
              <a:t>fm</a:t>
            </a:r>
            <a:r>
              <a:rPr lang="en-US" sz="2400" dirty="0" smtClean="0"/>
              <a:t> (whereas they expected </a:t>
            </a:r>
            <a:r>
              <a:rPr lang="el-GR" sz="2400" dirty="0" smtClean="0"/>
              <a:t>Λ</a:t>
            </a:r>
            <a:r>
              <a:rPr lang="sv-SE" sz="2400" baseline="-25000" dirty="0" smtClean="0"/>
              <a:t>QCD</a:t>
            </a:r>
            <a:r>
              <a:rPr lang="sv-SE" sz="2400" dirty="0" smtClean="0"/>
              <a:t> ~ </a:t>
            </a:r>
            <a:r>
              <a:rPr lang="en-US" sz="2400" dirty="0" smtClean="0"/>
              <a:t>1 </a:t>
            </a:r>
            <a:r>
              <a:rPr lang="en-US" sz="2400" dirty="0" err="1" smtClean="0"/>
              <a:t>fm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55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understand this 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6727" y="141277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are random (?) structures in the proton wave function that can be resolved by QED but not by QCD (and vice versa)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348880"/>
            <a:ext cx="95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d(red)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2348880"/>
            <a:ext cx="1594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u̅ (anti-red)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348880"/>
            <a:ext cx="95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d(red)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2348880"/>
            <a:ext cx="172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d̅ (anti-blue)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2843644"/>
            <a:ext cx="364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Resolved by photon but not by gluon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852936"/>
            <a:ext cx="364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Resolved by gluon but not by photon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79428"/>
            <a:ext cx="3645024" cy="153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7479" y="3267116"/>
            <a:ext cx="8272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Toy model study by Johann Dischler and Torbjörn Sjöstrand  (Eur. Phys. J. direct C3 (2001) 2) where they evolve a proton (uud + 2g) to a new scale and then, randomly fixing the position of the partons, resolves it with a gluon</a:t>
            </a:r>
          </a:p>
          <a:p>
            <a:r>
              <a:rPr lang="en-US" sz="2400" dirty="0" smtClean="0"/>
              <a:t>They study the ratio of the coherent to the incoherent cross section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11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toy model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0"/>
            <a:ext cx="4241631" cy="31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56662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049" y="1700808"/>
            <a:ext cx="322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Coherent / incoherent partonic Xsection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4293096"/>
            <a:ext cx="8075240" cy="24482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their model the screening is random (weakly coupled) and has some energy dependence due to the pdfs</a:t>
            </a:r>
          </a:p>
          <a:p>
            <a:r>
              <a:rPr lang="en-US" dirty="0" smtClean="0"/>
              <a:t>One could ask if the screening is really random or it reflects strong correlations in the proton wave function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this also reflect the scales of the physics?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1"/>
          <a:stretch/>
        </p:blipFill>
        <p:spPr>
          <a:xfrm>
            <a:off x="609880" y="1772816"/>
            <a:ext cx="3816424" cy="34941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5517232"/>
            <a:ext cx="819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initial state and final state effects reflect the same physics?</a:t>
            </a:r>
          </a:p>
          <a:p>
            <a:r>
              <a:rPr lang="en-US" sz="2400" dirty="0" smtClean="0"/>
              <a:t>It is clearly in a range of 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s that appears to be similar...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60470" b="53546"/>
          <a:stretch/>
        </p:blipFill>
        <p:spPr>
          <a:xfrm>
            <a:off x="4716016" y="1700808"/>
            <a:ext cx="4093197" cy="3168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t="87263" r="30235" b="8326"/>
          <a:stretch/>
        </p:blipFill>
        <p:spPr>
          <a:xfrm>
            <a:off x="5076057" y="4869160"/>
            <a:ext cx="3733156" cy="303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92117" r="37852"/>
          <a:stretch/>
        </p:blipFill>
        <p:spPr>
          <a:xfrm>
            <a:off x="2050040" y="5096763"/>
            <a:ext cx="1348526" cy="32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92117" r="37852"/>
          <a:stretch/>
        </p:blipFill>
        <p:spPr>
          <a:xfrm>
            <a:off x="6319818" y="5122485"/>
            <a:ext cx="1348526" cy="3227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50240" y="5021105"/>
            <a:ext cx="720080" cy="424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55976" y="4869160"/>
            <a:ext cx="360040" cy="245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56176" y="161950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arXiv:1601.03658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My idea 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there are scales (degrees of freedom) that are much smaller than the proton size then the proton can be thought of as a macroscopic system (</a:t>
            </a:r>
            <a:r>
              <a:rPr lang="en-US" dirty="0" err="1" smtClean="0"/>
              <a:t>thermalization</a:t>
            </a:r>
            <a:r>
              <a:rPr lang="en-US" dirty="0" smtClean="0"/>
              <a:t>, flow)</a:t>
            </a:r>
          </a:p>
          <a:p>
            <a:pPr lvl="1"/>
            <a:r>
              <a:rPr lang="sv-SE" dirty="0" smtClean="0"/>
              <a:t>If not, then what?</a:t>
            </a:r>
            <a:endParaRPr lang="en-US" dirty="0" smtClean="0"/>
          </a:p>
          <a:p>
            <a:r>
              <a:rPr lang="en-US" dirty="0" smtClean="0"/>
              <a:t>Could these scales (degrees of freedom) also be at work in the final states?</a:t>
            </a:r>
          </a:p>
          <a:p>
            <a:pPr lvl="1"/>
            <a:r>
              <a:rPr lang="en-US" dirty="0" smtClean="0"/>
              <a:t>This seems to me to be a possible consequence of small systems exhibiting QGP like effects</a:t>
            </a:r>
          </a:p>
          <a:p>
            <a:r>
              <a:rPr lang="en-US" dirty="0" smtClean="0"/>
              <a:t>In this case also QGP effects are abundant!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2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QGP effects abundant?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/>
              <a:t>Old </a:t>
            </a:r>
            <a:r>
              <a:rPr lang="en-US" sz="2400" dirty="0" smtClean="0"/>
              <a:t>idea (bag model): there are QGP conditions inside a nucleon (I call it the overlap picture)</a:t>
            </a:r>
          </a:p>
          <a:p>
            <a:pPr lvl="1" hangingPunct="0"/>
            <a:r>
              <a:rPr lang="en-US" sz="2400" dirty="0" smtClean="0"/>
              <a:t>If we can squeeze together matter so it will get the same density as a proton then the quarks will not know which nucleon they are part of (high density limit)</a:t>
            </a:r>
          </a:p>
          <a:p>
            <a:pPr lvl="0"/>
            <a:r>
              <a:rPr lang="en-US" sz="2400" dirty="0" smtClean="0"/>
              <a:t>The critical energy density estimated this way (r=0.88fm) is ~0.6 GeV/fm</a:t>
            </a:r>
            <a:r>
              <a:rPr lang="en-US" sz="2400" baseline="60000" dirty="0" smtClean="0"/>
              <a:t>3</a:t>
            </a:r>
          </a:p>
          <a:p>
            <a:pPr lvl="1" hangingPunct="0"/>
            <a:r>
              <a:rPr lang="en-US" sz="2400" dirty="0" smtClean="0"/>
              <a:t>This is quite close to LQCD </a:t>
            </a:r>
            <a:br>
              <a:rPr lang="en-US" sz="2400" dirty="0" smtClean="0"/>
            </a:br>
            <a:r>
              <a:rPr lang="en-US" sz="2400" dirty="0" smtClean="0"/>
              <a:t>estimates e.g. 0.7GeV/fm</a:t>
            </a:r>
            <a:r>
              <a:rPr lang="en-US" sz="2400" baseline="60000" dirty="0" smtClean="0"/>
              <a:t>3</a:t>
            </a:r>
            <a:endParaRPr lang="en-US" sz="2400" baseline="6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73640" y="4077072"/>
            <a:ext cx="3676342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How precise are LQCD calculations?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1547664" y="1616731"/>
            <a:ext cx="5975554" cy="4262406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95092" y="1412776"/>
            <a:ext cx="3025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Rep. Prog. Phys. 74 (2011) 014001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5949280"/>
            <a:ext cx="806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critical temperature is important as the energy density on the QGP side scales with T</a:t>
            </a:r>
            <a:r>
              <a:rPr lang="en-US" sz="2400" baseline="30000" dirty="0" smtClean="0"/>
              <a:t>4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8939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Pushing the envelope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9pPr>
          </a:lstStyle>
          <a:p>
            <a:pPr lvl="0"/>
            <a:r>
              <a:rPr lang="en-US" dirty="0" smtClean="0"/>
              <a:t>There are calculations, PRL 111, 202302 (2013), suggesting that the strange quark freezes out at 1.11 times higher temperature than the u and d quark</a:t>
            </a:r>
          </a:p>
          <a:p>
            <a:pPr lvl="0"/>
            <a:r>
              <a:rPr lang="en-US" dirty="0" smtClean="0"/>
              <a:t>This would mean an energy density that is 1.11</a:t>
            </a:r>
            <a:r>
              <a:rPr lang="en-US" baseline="30000" dirty="0" smtClean="0"/>
              <a:t>4</a:t>
            </a:r>
            <a:r>
              <a:rPr lang="en-US" dirty="0" smtClean="0"/>
              <a:t> = 1.52 times higher</a:t>
            </a:r>
          </a:p>
          <a:p>
            <a:pPr lvl="0"/>
            <a:r>
              <a:rPr lang="en-US" dirty="0" smtClean="0"/>
              <a:t>If one interprets this in a way that the strange quark density in hadrons is similar higher, then the constituent strange quark mass is ~1.5 times the constituent u/d mass</a:t>
            </a:r>
          </a:p>
          <a:p>
            <a:pPr lvl="1"/>
            <a:r>
              <a:rPr lang="en-US" dirty="0" smtClean="0"/>
              <a:t>450 MeV instead of 300 MeV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http://pcwallart.com/images/iceberg-wallpap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99392"/>
            <a:ext cx="12525375" cy="70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908720"/>
            <a:ext cx="21387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Soft QCD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@ LHC?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8264" y="2924944"/>
            <a:ext cx="22537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It at least seems that everywhere we look new effects are observed!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461417"/>
            <a:ext cx="7259760" cy="76944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My idea is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9pPr>
          </a:lstStyle>
          <a:p>
            <a:pPr lvl="0">
              <a:buNone/>
            </a:pPr>
            <a:r>
              <a:rPr lang="en-US" dirty="0"/>
              <a:t>If </a:t>
            </a:r>
            <a:r>
              <a:rPr lang="en-US" dirty="0" smtClean="0"/>
              <a:t>the overlap </a:t>
            </a:r>
            <a:r>
              <a:rPr lang="en-US" dirty="0"/>
              <a:t>picture is a good picture</a:t>
            </a:r>
          </a:p>
          <a:p>
            <a:pPr lvl="0"/>
            <a:r>
              <a:rPr lang="en-US" dirty="0" smtClean="0"/>
              <a:t>Weak statement: </a:t>
            </a:r>
            <a:r>
              <a:rPr lang="en-US" dirty="0"/>
              <a:t>A proton (and all non-pseudo goldstone bosons) seems to have the </a:t>
            </a:r>
            <a:r>
              <a:rPr lang="en-US" b="1" u="sng" dirty="0"/>
              <a:t>necessary</a:t>
            </a:r>
            <a:r>
              <a:rPr lang="en-US" dirty="0"/>
              <a:t> energy density to form a QGP</a:t>
            </a:r>
          </a:p>
          <a:p>
            <a:pPr lvl="1" rtl="0" hangingPunct="0"/>
            <a:r>
              <a:rPr lang="en-US" dirty="0"/>
              <a:t>This IMO suggests that QGP effects could be abundant in nature (e.g. also </a:t>
            </a:r>
            <a:r>
              <a:rPr lang="en-US" dirty="0" smtClean="0"/>
              <a:t>in pp </a:t>
            </a:r>
            <a:r>
              <a:rPr lang="en-US" dirty="0"/>
              <a:t>collisions)</a:t>
            </a:r>
          </a:p>
          <a:p>
            <a:pPr lvl="0"/>
            <a:r>
              <a:rPr lang="en-US" dirty="0" smtClean="0"/>
              <a:t>Strong statement: </a:t>
            </a:r>
            <a:r>
              <a:rPr lang="en-US" dirty="0"/>
              <a:t>the confining nature of the QGP phase transition seems to imprint Tc on the ground state (non-Goldstone) hadrons</a:t>
            </a:r>
          </a:p>
          <a:p>
            <a:pPr lvl="1" rtl="0" hangingPunct="0"/>
            <a:r>
              <a:rPr lang="en-US" dirty="0"/>
              <a:t>And this is in fact an </a:t>
            </a:r>
            <a:r>
              <a:rPr lang="en-US" dirty="0" smtClean="0"/>
              <a:t>“anti-Hagedorn” </a:t>
            </a:r>
            <a:r>
              <a:rPr lang="en-US" dirty="0"/>
              <a:t>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Reiterating the first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Experimental side:</a:t>
            </a:r>
          </a:p>
          <a:p>
            <a:pPr lvl="1"/>
            <a:r>
              <a:rPr lang="en-US" dirty="0" smtClean="0"/>
              <a:t>How different are pp and AA collisions?</a:t>
            </a:r>
          </a:p>
          <a:p>
            <a:pPr lvl="2"/>
            <a:r>
              <a:rPr lang="en-US" dirty="0" smtClean="0"/>
              <a:t>In particular how different are the initial states</a:t>
            </a:r>
          </a:p>
          <a:p>
            <a:pPr lvl="1"/>
            <a:r>
              <a:rPr lang="en-US" dirty="0" smtClean="0"/>
              <a:t>How can we separate hard and soft physics in pp collisions?</a:t>
            </a:r>
          </a:p>
          <a:p>
            <a:pPr lvl="2"/>
            <a:r>
              <a:rPr lang="en-US" dirty="0" smtClean="0"/>
              <a:t>Several existing ideas. Important that they can be modeled using Rivet</a:t>
            </a:r>
          </a:p>
          <a:p>
            <a:r>
              <a:rPr lang="en-US" dirty="0" smtClean="0"/>
              <a:t>Theoretical side</a:t>
            </a:r>
          </a:p>
          <a:p>
            <a:pPr lvl="1"/>
            <a:r>
              <a:rPr lang="en-US" dirty="0" smtClean="0"/>
              <a:t>Can a small system be macroscopic?</a:t>
            </a:r>
          </a:p>
          <a:p>
            <a:pPr lvl="2"/>
            <a:r>
              <a:rPr lang="en-US" dirty="0" smtClean="0"/>
              <a:t>Is the proton a weakly coupled system or a strongly coupled system?</a:t>
            </a:r>
          </a:p>
          <a:p>
            <a:pPr lvl="2"/>
            <a:r>
              <a:rPr lang="en-US" dirty="0" smtClean="0"/>
              <a:t>Do you have the same organization in the proton wave function as in the plasma</a:t>
            </a:r>
          </a:p>
          <a:p>
            <a:pPr lvl="1"/>
            <a:r>
              <a:rPr lang="en-US" dirty="0" smtClean="0"/>
              <a:t>Are QGP effects abundant in hadronic collisions?</a:t>
            </a:r>
          </a:p>
          <a:p>
            <a:pPr lvl="2"/>
            <a:r>
              <a:rPr lang="en-US" dirty="0" smtClean="0"/>
              <a:t> Are QGP conditions present in most hadronic collisions?</a:t>
            </a:r>
          </a:p>
          <a:p>
            <a:endParaRPr lang="en-US" dirty="0" smtClean="0"/>
          </a:p>
          <a:p>
            <a:r>
              <a:rPr lang="en-US" dirty="0" smtClean="0"/>
              <a:t>Thank you!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dN/dy comparison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29" y="1600200"/>
            <a:ext cx="7155529" cy="514191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71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Why did we </a:t>
            </a:r>
            <a:r>
              <a:rPr lang="en-US" dirty="0" smtClean="0"/>
              <a:t>think the QGP would be a </a:t>
            </a:r>
            <a:r>
              <a:rPr lang="en-US" dirty="0"/>
              <a:t>gas?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B06C66-5397-4DB0-A404-E1394627B50F}" type="slidenum">
              <a:rPr lang="en-US" smtClean="0"/>
              <a:t>54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07009" y="2993597"/>
            <a:ext cx="2356498" cy="39553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 dirty="0">
                <a:ea typeface="Droid Sans Fallback" pitchFamily="2"/>
                <a:cs typeface="Droid Sans Devanagari" pitchFamily="2"/>
              </a:rPr>
              <a:t>Gluon spin and color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3781" y="3465512"/>
            <a:ext cx="3802471" cy="39553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 dirty="0">
                <a:ea typeface="Droid Sans Fallback" pitchFamily="2"/>
                <a:cs typeface="Droid Sans Devanagari" pitchFamily="2"/>
              </a:rPr>
              <a:t>(Anti+)quark spin, color and flavor</a:t>
            </a:r>
          </a:p>
        </p:txBody>
      </p:sp>
      <p:sp>
        <p:nvSpPr>
          <p:cNvPr id="5" name="Straight Connector 4"/>
          <p:cNvSpPr/>
          <p:nvPr/>
        </p:nvSpPr>
        <p:spPr>
          <a:xfrm flipV="1">
            <a:off x="3771993" y="2577200"/>
            <a:ext cx="0" cy="362183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81639" tIns="40820" rIns="81639" bIns="40820" anchor="ctr" anchorCtr="1" compatLnSpc="0"/>
          <a:lstStyle/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6" name="Straight Connector 5"/>
          <p:cNvSpPr/>
          <p:nvPr/>
        </p:nvSpPr>
        <p:spPr>
          <a:xfrm flipH="1" flipV="1">
            <a:off x="5463855" y="2649375"/>
            <a:ext cx="5551" cy="809280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none" lIns="81639" tIns="40820" rIns="81639" bIns="40820" anchor="ctr" anchorCtr="1" compatLnSpc="0"/>
          <a:lstStyle/>
          <a:p>
            <a:pPr hangingPunct="0"/>
            <a:endParaRPr lang="en-US" sz="1600" dirty="0"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>
                <a:spLocks noResize="1"/>
              </p:cNvSpPr>
              <p:nvPr/>
            </p:nvSpPr>
            <p:spPr>
              <a:xfrm>
                <a:off x="1632103" y="1787941"/>
                <a:ext cx="5412912" cy="106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39" tIns="40820" rIns="81639" bIns="40820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𝑆𝐵</m:t>
                          </m:r>
                        </m:sub>
                      </m:sSub>
                      <m:r>
                        <a:rPr lang="en-US" sz="2800" i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30</m:t>
                          </m:r>
                        </m:den>
                      </m:f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2×8+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2×2×3×3</m:t>
                          </m:r>
                        </m:e>
                      </m:d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i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103" y="1787941"/>
                <a:ext cx="5412912" cy="1064995"/>
              </a:xfrm>
              <a:prstGeom prst="rect">
                <a:avLst/>
              </a:prstGeom>
              <a:blipFill rotWithShape="1">
                <a:blip r:embed="rId3"/>
                <a:stretch>
                  <a:fillRect r="-67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2603" y="3998050"/>
            <a:ext cx="3785381" cy="27433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788024" y="4762223"/>
            <a:ext cx="4033565" cy="111560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sz="2200" dirty="0">
                <a:ea typeface="Droid Sans Fallback" pitchFamily="2"/>
                <a:cs typeface="Droid Sans Devanagari" pitchFamily="2"/>
              </a:rPr>
              <a:t>This suggests that the Quark Gluon Plasma should behave as a gas of quarks and gluons!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1484784"/>
            <a:ext cx="823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Stefan-Boltzmann energy density (rel. gas of massless bosons and fermions)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07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548680"/>
            <a:ext cx="7259760" cy="11430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fact SB gas </a:t>
            </a:r>
            <a:r>
              <a:rPr lang="en-US" dirty="0" smtClean="0"/>
              <a:t>gives a good </a:t>
            </a:r>
            <a:r>
              <a:rPr lang="en-US" dirty="0"/>
              <a:t>description of </a:t>
            </a:r>
            <a:r>
              <a:rPr lang="en-US" dirty="0" smtClean="0"/>
              <a:t>the energy </a:t>
            </a:r>
            <a:r>
              <a:rPr lang="en-US" dirty="0"/>
              <a:t>density on the QGP side!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38956" y="2262609"/>
            <a:ext cx="6529388" cy="2822575"/>
          </a:xfrm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30495" y="5085184"/>
            <a:ext cx="8228013" cy="1656184"/>
          </a:xfrm>
        </p:spPr>
        <p:txBody>
          <a:bodyPr>
            <a:no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Droid Sans Devanagari" pitchFamily="2"/>
              </a:defRPr>
            </a:lvl9pPr>
          </a:lstStyle>
          <a:p>
            <a:pPr lvl="0"/>
            <a:r>
              <a:rPr lang="en-US" sz="2400" dirty="0">
                <a:latin typeface="+mn-lt"/>
              </a:rPr>
              <a:t>Good description also of pure Gauge </a:t>
            </a:r>
            <a:r>
              <a:rPr lang="en-US" sz="2400" dirty="0" smtClean="0">
                <a:latin typeface="+mn-lt"/>
              </a:rPr>
              <a:t>(gluons only) systems</a:t>
            </a:r>
          </a:p>
          <a:p>
            <a:pPr lvl="0"/>
            <a:r>
              <a:rPr lang="en-US" sz="2400" dirty="0" smtClean="0">
                <a:latin typeface="+mn-lt"/>
              </a:rPr>
              <a:t>This </a:t>
            </a:r>
            <a:r>
              <a:rPr lang="en-US" sz="2400" dirty="0">
                <a:latin typeface="+mn-lt"/>
              </a:rPr>
              <a:t>will be our picture of the QGP side!</a:t>
            </a:r>
          </a:p>
          <a:p>
            <a:pPr lvl="1" rtl="0" hangingPunct="0"/>
            <a:r>
              <a:rPr lang="en-US" sz="2400" dirty="0">
                <a:latin typeface="+mn-lt"/>
              </a:rPr>
              <a:t>(Physics coupling to perfect liquid / flow)</a:t>
            </a:r>
          </a:p>
        </p:txBody>
      </p:sp>
      <p:sp>
        <p:nvSpPr>
          <p:cNvPr id="5" name="Freeform 4"/>
          <p:cNvSpPr/>
          <p:nvPr/>
        </p:nvSpPr>
        <p:spPr>
          <a:xfrm>
            <a:off x="7647231" y="2676807"/>
            <a:ext cx="248832" cy="17420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prstDash val="solid"/>
          </a:ln>
        </p:spPr>
        <p:txBody>
          <a:bodyPr vert="horz" wrap="none" lIns="0" tIns="0" rIns="0" bIns="0" anchor="ctr" anchorCtr="0" compatLnSpc="0"/>
          <a:lstStyle/>
          <a:p>
            <a:pPr lvl="0" rtl="0" hangingPunct="0">
              <a:buNone/>
              <a:tabLst/>
            </a:pPr>
            <a:endParaRPr lang="en-US" sz="2200" dirty="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6079" y="4335860"/>
            <a:ext cx="248832" cy="5806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prstDash val="solid"/>
          </a:ln>
        </p:spPr>
        <p:txBody>
          <a:bodyPr vert="horz" wrap="none" lIns="0" tIns="0" rIns="0" bIns="0" anchor="ctr" anchorCtr="0" compatLnSpc="0"/>
          <a:lstStyle/>
          <a:p>
            <a:pPr lvl="0" rtl="0" hangingPunct="0">
              <a:buNone/>
              <a:tabLst/>
            </a:pPr>
            <a:endParaRPr lang="en-US" sz="2200" dirty="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4" y="3230526"/>
            <a:ext cx="1301777" cy="696284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>
              <a:defRPr sz="1400"/>
            </a:pPr>
            <a:r>
              <a:rPr lang="en-US" sz="1600" dirty="0" smtClean="0">
                <a:ea typeface="Droid Sans Fallback" pitchFamily="2"/>
                <a:cs typeface="Droid Sans Devanagari" pitchFamily="2"/>
              </a:rPr>
              <a:t>PRL </a:t>
            </a:r>
            <a:r>
              <a:rPr lang="en-US" sz="1600" dirty="0">
                <a:ea typeface="Droid Sans Fallback" pitchFamily="2"/>
                <a:cs typeface="Droid Sans Devanagari" pitchFamily="2"/>
              </a:rPr>
              <a:t>103,</a:t>
            </a:r>
          </a:p>
          <a:p>
            <a:pPr hangingPunct="0">
              <a:defRPr sz="1400"/>
            </a:pPr>
            <a:r>
              <a:rPr lang="en-US" sz="1600" dirty="0">
                <a:ea typeface="Droid Sans Fallback" pitchFamily="2"/>
                <a:cs typeface="Droid Sans Devanagari" pitchFamily="2"/>
              </a:rPr>
              <a:t>232001 (2009)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Experimental side:</a:t>
            </a:r>
          </a:p>
          <a:p>
            <a:pPr lvl="1"/>
            <a:r>
              <a:rPr lang="en-US" dirty="0" smtClean="0"/>
              <a:t>QGP vs QCD: an example of the difference before 2012 (p-Pb ridge and flow-like signatures)</a:t>
            </a:r>
          </a:p>
          <a:p>
            <a:pPr lvl="1"/>
            <a:r>
              <a:rPr lang="en-US" dirty="0" smtClean="0"/>
              <a:t>How different are pp and AA collisions?</a:t>
            </a:r>
          </a:p>
          <a:p>
            <a:pPr lvl="1"/>
            <a:r>
              <a:rPr lang="en-US" dirty="0" smtClean="0"/>
              <a:t>How can we separate hard and soft physics in pp collisions?</a:t>
            </a:r>
          </a:p>
          <a:p>
            <a:r>
              <a:rPr lang="en-US" dirty="0" smtClean="0"/>
              <a:t>Theoretical side</a:t>
            </a:r>
          </a:p>
          <a:p>
            <a:pPr lvl="1"/>
            <a:r>
              <a:rPr lang="en-US" dirty="0" smtClean="0"/>
              <a:t>Can a small system be macroscopic?</a:t>
            </a:r>
          </a:p>
          <a:p>
            <a:pPr lvl="1"/>
            <a:r>
              <a:rPr lang="en-US" dirty="0" smtClean="0"/>
              <a:t>Are QGP effects abundant in hadronic collisions? 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40" y="274638"/>
            <a:ext cx="76814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Central Pb-Pb:</a:t>
            </a:r>
            <a:br>
              <a:rPr lang="en-US" dirty="0" smtClean="0"/>
            </a:br>
            <a:r>
              <a:rPr lang="en-US" dirty="0" smtClean="0"/>
              <a:t>initial state + hydro + thermal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10081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Near ideal hydrodynamics with some implementation of the hadronic phase describes well </a:t>
            </a:r>
            <a:r>
              <a:rPr lang="en-US" i="1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spectra in central collisions </a:t>
            </a:r>
            <a:endParaRPr lang="en-US" dirty="0"/>
          </a:p>
          <a:p>
            <a:r>
              <a:rPr lang="en-US" dirty="0" smtClean="0"/>
              <a:t>No explicit QCD (initial density and hadronic spectrum)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3"/>
            <a:ext cx="3168352" cy="42937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628800"/>
            <a:ext cx="4584802" cy="281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20480" y="4419689"/>
            <a:ext cx="4788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Liberation Sans" pitchFamily="34" charset="0"/>
              </a:rPr>
              <a:t>Krakow: PRC85, 064915 (2012)</a:t>
            </a:r>
          </a:p>
          <a:p>
            <a:r>
              <a:rPr lang="en-US" sz="1400" dirty="0" smtClean="0">
                <a:latin typeface="Liberation Sans" pitchFamily="34" charset="0"/>
              </a:rPr>
              <a:t>HKM: PRC87, 024914 (2013)</a:t>
            </a:r>
          </a:p>
          <a:p>
            <a:r>
              <a:rPr lang="en-US" sz="1400" dirty="0" smtClean="0">
                <a:latin typeface="Liberation Sans" pitchFamily="34" charset="0"/>
              </a:rPr>
              <a:t>Fries: PRL90, 202303 (2003) and private communication</a:t>
            </a:r>
          </a:p>
          <a:p>
            <a:r>
              <a:rPr lang="en-US" sz="1400" dirty="0" smtClean="0">
                <a:latin typeface="Liberation Sans" pitchFamily="34" charset="0"/>
              </a:rPr>
              <a:t>EPOS: PRL109, 102301 (2012) and private communications </a:t>
            </a:r>
            <a:endParaRPr lang="en-US" sz="1400" dirty="0">
              <a:latin typeface="Liberation San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5373216"/>
            <a:ext cx="2730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Phys. Rev. Lett. 109, 252301 (2012)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1979712" y="131115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Pb-Pb 0-5%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940152" y="131115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Pb-Pb 0-5%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2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same picture fails in peripheral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10081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same models fail to describe the </a:t>
            </a:r>
            <a:r>
              <a:rPr lang="en-US" i="1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spectra in peripheral collisions</a:t>
            </a:r>
          </a:p>
          <a:p>
            <a:r>
              <a:rPr lang="en-US" dirty="0" smtClean="0"/>
              <a:t>Typically hydro has not been expected to work in peripheral collisions but if it is at work in p-Pb and pp collisions should it not work there?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3"/>
            <a:ext cx="3168352" cy="4293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5"/>
            <a:ext cx="3168352" cy="42937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26098" y="5373216"/>
            <a:ext cx="2454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Phys</a:t>
            </a:r>
            <a:r>
              <a:rPr lang="en-US" sz="1400" dirty="0"/>
              <a:t>. Rev. C 88 (2013) </a:t>
            </a:r>
            <a:r>
              <a:rPr lang="en-US" sz="1400" dirty="0" smtClean="0"/>
              <a:t>044910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39552" y="5373216"/>
            <a:ext cx="2730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Phys. Rev. Lett. 109, 252301 (2012)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979712" y="131115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Pb-Pb 0-5%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156176" y="1311151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Pb-Pb 70-80%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3717032"/>
            <a:ext cx="1354858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QGP?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7502" y="3717032"/>
            <a:ext cx="1356462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QCD?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thoughts on the implications of QGP modelling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Hydrodynamics needs large Xsections</a:t>
            </a:r>
          </a:p>
          <a:p>
            <a:pPr lvl="1"/>
            <a:r>
              <a:rPr lang="en-US" dirty="0" smtClean="0"/>
              <a:t>The mean free path, λ = 1/(ρσ), has to be significantly smaller than the system size </a:t>
            </a:r>
          </a:p>
          <a:p>
            <a:r>
              <a:rPr lang="en-US" dirty="0" smtClean="0"/>
              <a:t>Statistical thermal model needs large Xsections</a:t>
            </a:r>
          </a:p>
          <a:p>
            <a:pPr lvl="1"/>
            <a:r>
              <a:rPr lang="en-US" dirty="0" smtClean="0"/>
              <a:t>Processes has to be driven towards equilibrium quickly</a:t>
            </a:r>
          </a:p>
          <a:p>
            <a:pPr lvl="2"/>
            <a:r>
              <a:rPr lang="en-US" dirty="0" smtClean="0"/>
              <a:t>Initial state u/d/s chemistry is forgotten</a:t>
            </a:r>
          </a:p>
          <a:p>
            <a:r>
              <a:rPr lang="en-US" dirty="0" smtClean="0"/>
              <a:t>Hydrodynamics and the statistical thermal model in some sense tells the same story about the created medium </a:t>
            </a:r>
          </a:p>
          <a:p>
            <a:endParaRPr lang="en-US" dirty="0" smtClean="0"/>
          </a:p>
          <a:p>
            <a:r>
              <a:rPr lang="en-US" dirty="0" smtClean="0"/>
              <a:t>The lack of entropy production is also similar</a:t>
            </a:r>
          </a:p>
          <a:p>
            <a:pPr lvl="1"/>
            <a:r>
              <a:rPr lang="en-US" dirty="0" smtClean="0"/>
              <a:t>Expansion: ideal hydrodynamics is reversible</a:t>
            </a:r>
          </a:p>
          <a:p>
            <a:pPr lvl="1"/>
            <a:r>
              <a:rPr lang="en-US" dirty="0" smtClean="0"/>
              <a:t>Hadronization: Xover phase transition is reversible</a:t>
            </a:r>
          </a:p>
          <a:p>
            <a:pPr lvl="1"/>
            <a:r>
              <a:rPr lang="en-US" b="1" dirty="0" smtClean="0"/>
              <a:t>Entropy is mainly generated in the initial state (?)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10577</TotalTime>
  <Words>2398</Words>
  <Application>Microsoft Office PowerPoint</Application>
  <PresentationFormat>On-screen Show (4:3)</PresentationFormat>
  <Paragraphs>314</Paragraphs>
  <Slides>55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QGP in pp collisions?  Experimental and  theoretical questions  P. Christiansen (Lund University)</vt:lpstr>
      <vt:lpstr>Introduction</vt:lpstr>
      <vt:lpstr>Ridges are abundant in hadronic collisions: Pb-Pb, p-Pb, and pp!</vt:lpstr>
      <vt:lpstr>Integrated ratios vs multiplicity</vt:lpstr>
      <vt:lpstr>PowerPoint Presentation</vt:lpstr>
      <vt:lpstr>Outline</vt:lpstr>
      <vt:lpstr>Central Pb-Pb: initial state + hydro + thermal model </vt:lpstr>
      <vt:lpstr>The same picture fails in peripheral collisions</vt:lpstr>
      <vt:lpstr>Some thoughts on the implications of QGP modelling</vt:lpstr>
      <vt:lpstr>Particle production in AA, pp, and e+e- → qq̅</vt:lpstr>
      <vt:lpstr>e+e-→qq̅ vs pp/AA</vt:lpstr>
      <vt:lpstr>PYTHIA vs AA at LHC: dN/dη</vt:lpstr>
      <vt:lpstr>PYTHIA vs AA at LHC: dN/dpT</vt:lpstr>
      <vt:lpstr>Lesson from e+e- → qq̅ </vt:lpstr>
      <vt:lpstr>Color reconnection in pp models also minimizes particle production</vt:lpstr>
      <vt:lpstr>UA5 dN/dη for different multiplicity selections vs AA</vt:lpstr>
      <vt:lpstr>Multiplicity in pp</vt:lpstr>
      <vt:lpstr>Is this why we should love central Pb-Pb collisions?</vt:lpstr>
      <vt:lpstr>What are the challenges in comparing the systems?</vt:lpstr>
      <vt:lpstr>Where do we go from here experimentally?</vt:lpstr>
      <vt:lpstr>ATLAS studies of pseudorapidity correlations (1/3)</vt:lpstr>
      <vt:lpstr>ATLAS studies of pseudorapidity correlations (2/3)</vt:lpstr>
      <vt:lpstr>ATLAS studies of pseudorapidity correlations (3/3)</vt:lpstr>
      <vt:lpstr>What do we learn from this</vt:lpstr>
      <vt:lpstr>What are the challenges in comparing the systems?</vt:lpstr>
      <vt:lpstr>PYTHIA is built around the hard scattering (1/3)</vt:lpstr>
      <vt:lpstr>PYTHIA is built around the hard scattering (2/3)</vt:lpstr>
      <vt:lpstr>PYTHIA is built around the hard scattering (3/3)</vt:lpstr>
      <vt:lpstr>How to suppress the hard scattering</vt:lpstr>
      <vt:lpstr>How to suppress the hard scattering</vt:lpstr>
      <vt:lpstr>How to suppress the hard scattering</vt:lpstr>
      <vt:lpstr>This also works in p-Pb</vt:lpstr>
      <vt:lpstr>Evolution with mult</vt:lpstr>
      <vt:lpstr>What particle to measure?</vt:lpstr>
      <vt:lpstr>Phi is double suppressed in string models</vt:lpstr>
      <vt:lpstr>Event topology</vt:lpstr>
      <vt:lpstr>Particle ratios in PYTHIA (1/2)</vt:lpstr>
      <vt:lpstr>Particle ratios in PYTHIA (2/2)</vt:lpstr>
      <vt:lpstr>Theoretical side</vt:lpstr>
      <vt:lpstr>A simple picture of the nucleon and the QGP</vt:lpstr>
      <vt:lpstr>The QGP we found is not a gas but a perfect liquid</vt:lpstr>
      <vt:lpstr>But already the proton has smaller scales</vt:lpstr>
      <vt:lpstr>How to understand this scale</vt:lpstr>
      <vt:lpstr>Results of toy model study</vt:lpstr>
      <vt:lpstr>Does this also reflect the scales of the physics?</vt:lpstr>
      <vt:lpstr>My idea is</vt:lpstr>
      <vt:lpstr>Are QGP effects abundant?</vt:lpstr>
      <vt:lpstr>How precise are LQCD calculations?</vt:lpstr>
      <vt:lpstr>Pushing the envelope</vt:lpstr>
      <vt:lpstr>My idea is</vt:lpstr>
      <vt:lpstr>Reiterating the first questions</vt:lpstr>
      <vt:lpstr>Backup slides</vt:lpstr>
      <vt:lpstr>dN/dy comparison</vt:lpstr>
      <vt:lpstr>Why did we think the QGP would be a gas?</vt:lpstr>
      <vt:lpstr>In fact SB gas gives a good description of the energy density on the QGP side!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Christiansen</dc:creator>
  <cp:lastModifiedBy>Peter Christiansen</cp:lastModifiedBy>
  <cp:revision>484</cp:revision>
  <dcterms:created xsi:type="dcterms:W3CDTF">2013-08-28T07:21:49Z</dcterms:created>
  <dcterms:modified xsi:type="dcterms:W3CDTF">2016-01-20T13:50:46Z</dcterms:modified>
</cp:coreProperties>
</file>