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0"/>
  </p:notesMasterIdLst>
  <p:sldIdLst>
    <p:sldId id="328" r:id="rId3"/>
    <p:sldId id="256" r:id="rId4"/>
    <p:sldId id="332" r:id="rId5"/>
    <p:sldId id="316" r:id="rId6"/>
    <p:sldId id="276" r:id="rId7"/>
    <p:sldId id="339" r:id="rId8"/>
    <p:sldId id="307" r:id="rId9"/>
    <p:sldId id="289" r:id="rId10"/>
    <p:sldId id="290" r:id="rId11"/>
    <p:sldId id="293" r:id="rId12"/>
    <p:sldId id="294" r:id="rId13"/>
    <p:sldId id="296" r:id="rId14"/>
    <p:sldId id="295" r:id="rId15"/>
    <p:sldId id="303" r:id="rId16"/>
    <p:sldId id="304" r:id="rId17"/>
    <p:sldId id="298" r:id="rId18"/>
    <p:sldId id="299" r:id="rId19"/>
    <p:sldId id="300" r:id="rId20"/>
    <p:sldId id="301" r:id="rId21"/>
    <p:sldId id="273" r:id="rId22"/>
    <p:sldId id="275" r:id="rId23"/>
    <p:sldId id="318" r:id="rId24"/>
    <p:sldId id="308" r:id="rId25"/>
    <p:sldId id="284" r:id="rId26"/>
    <p:sldId id="312" r:id="rId27"/>
    <p:sldId id="282" r:id="rId28"/>
    <p:sldId id="334" r:id="rId29"/>
    <p:sldId id="305" r:id="rId30"/>
    <p:sldId id="285" r:id="rId31"/>
    <p:sldId id="306" r:id="rId32"/>
    <p:sldId id="317" r:id="rId33"/>
    <p:sldId id="333" r:id="rId34"/>
    <p:sldId id="319" r:id="rId35"/>
    <p:sldId id="313" r:id="rId36"/>
    <p:sldId id="340" r:id="rId37"/>
    <p:sldId id="280" r:id="rId38"/>
    <p:sldId id="279" r:id="rId39"/>
    <p:sldId id="287" r:id="rId40"/>
    <p:sldId id="278" r:id="rId41"/>
    <p:sldId id="309" r:id="rId42"/>
    <p:sldId id="310" r:id="rId43"/>
    <p:sldId id="314" r:id="rId44"/>
    <p:sldId id="320" r:id="rId45"/>
    <p:sldId id="321" r:id="rId46"/>
    <p:sldId id="325" r:id="rId47"/>
    <p:sldId id="324" r:id="rId48"/>
    <p:sldId id="322" r:id="rId49"/>
    <p:sldId id="323" r:id="rId50"/>
    <p:sldId id="330" r:id="rId51"/>
    <p:sldId id="281" r:id="rId52"/>
    <p:sldId id="336" r:id="rId53"/>
    <p:sldId id="335" r:id="rId54"/>
    <p:sldId id="337" r:id="rId55"/>
    <p:sldId id="338" r:id="rId56"/>
    <p:sldId id="274" r:id="rId57"/>
    <p:sldId id="327" r:id="rId58"/>
    <p:sldId id="326" r:id="rId5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FFCC"/>
    <a:srgbClr val="FFFF99"/>
    <a:srgbClr val="FFFF66"/>
    <a:srgbClr val="FF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7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3F85EEF-656A-42F7-93D9-D48DDC68A3F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244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962E13-3AAD-4A6A-812F-7920DA255251}" type="slidenum">
              <a:rPr lang="es-ES" smtClean="0"/>
              <a:pPr eaLnBrk="1" hangingPunct="1"/>
              <a:t>2</a:t>
            </a:fld>
            <a:endParaRPr lang="es-E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293D41-F6E9-4B83-9AF9-A0F2DFE81B78}" type="slidenum">
              <a:rPr lang="es-ES" smtClean="0"/>
              <a:pPr eaLnBrk="1" hangingPunct="1"/>
              <a:t>14</a:t>
            </a:fld>
            <a:endParaRPr lang="es-E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C1587E-2D60-4320-B16D-757493DDD9D3}" type="slidenum">
              <a:rPr lang="es-ES" smtClean="0"/>
              <a:pPr eaLnBrk="1" hangingPunct="1"/>
              <a:t>15</a:t>
            </a:fld>
            <a:endParaRPr lang="es-E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1EC010-0B5B-4288-8196-AA91C5264284}" type="slidenum">
              <a:rPr lang="es-ES" smtClean="0"/>
              <a:pPr eaLnBrk="1" hangingPunct="1"/>
              <a:t>16</a:t>
            </a:fld>
            <a:endParaRPr 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B1D73D-A6A6-4940-88B5-8E9A5CACE369}" type="slidenum">
              <a:rPr lang="es-ES" smtClean="0"/>
              <a:pPr eaLnBrk="1" hangingPunct="1"/>
              <a:t>17</a:t>
            </a:fld>
            <a:endParaRPr lang="es-E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B19E4F-7E85-421A-9FE8-23EE46E33C0B}" type="slidenum">
              <a:rPr lang="es-ES" smtClean="0"/>
              <a:pPr eaLnBrk="1" hangingPunct="1"/>
              <a:t>18</a:t>
            </a:fld>
            <a:endParaRPr lang="es-E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EAB2E3-465D-4938-90A9-BA7AA89F07D5}" type="slidenum">
              <a:rPr lang="es-ES" smtClean="0"/>
              <a:pPr eaLnBrk="1" hangingPunct="1"/>
              <a:t>19</a:t>
            </a:fld>
            <a:endParaRPr lang="es-E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83575C-5F7F-4684-AA8A-60D3309D748B}" type="slidenum">
              <a:rPr lang="es-ES" smtClean="0"/>
              <a:pPr eaLnBrk="1" hangingPunct="1"/>
              <a:t>20</a:t>
            </a:fld>
            <a:endParaRPr lang="es-E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FFB111-CF96-4AB2-B4EF-B99C6CE390A7}" type="slidenum">
              <a:rPr lang="es-ES" smtClean="0"/>
              <a:pPr eaLnBrk="1" hangingPunct="1"/>
              <a:t>21</a:t>
            </a:fld>
            <a:endParaRPr lang="es-E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C3232C-BA45-495C-8689-E2FFFF6F74FD}" type="slidenum">
              <a:rPr lang="es-ES" smtClean="0"/>
              <a:pPr eaLnBrk="1" hangingPunct="1"/>
              <a:t>23</a:t>
            </a:fld>
            <a:endParaRPr lang="es-E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6028CC-5CE9-4FEC-9849-0D1BF1256312}" type="slidenum">
              <a:rPr lang="es-ES" smtClean="0"/>
              <a:pPr eaLnBrk="1" hangingPunct="1"/>
              <a:t>24</a:t>
            </a:fld>
            <a:endParaRPr lang="es-E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E0A786-2AC6-4D70-8BD4-838778C702BF}" type="slidenum">
              <a:rPr lang="es-ES" smtClean="0"/>
              <a:pPr eaLnBrk="1" hangingPunct="1"/>
              <a:t>5</a:t>
            </a:fld>
            <a:endParaRPr lang="es-E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DA19E3-A0E8-44CA-9091-C876D95C79ED}" type="slidenum">
              <a:rPr lang="es-ES" smtClean="0"/>
              <a:pPr eaLnBrk="1" hangingPunct="1"/>
              <a:t>25</a:t>
            </a:fld>
            <a:endParaRPr lang="es-E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93105D-1B22-45B1-92AF-60886881123E}" type="slidenum">
              <a:rPr lang="es-ES" smtClean="0"/>
              <a:pPr eaLnBrk="1" hangingPunct="1"/>
              <a:t>26</a:t>
            </a:fld>
            <a:endParaRPr lang="es-E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3AF957-C336-4A5E-9871-EB8A3FFB4370}" type="slidenum">
              <a:rPr lang="es-ES" smtClean="0"/>
              <a:pPr eaLnBrk="1" hangingPunct="1"/>
              <a:t>28</a:t>
            </a:fld>
            <a:endParaRPr lang="es-E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BB5166-9F68-42A8-B53A-730FE47AF62E}" type="slidenum">
              <a:rPr lang="es-ES" smtClean="0"/>
              <a:pPr eaLnBrk="1" hangingPunct="1"/>
              <a:t>29</a:t>
            </a:fld>
            <a:endParaRPr lang="es-E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BE555E-B6C9-4192-8A5E-EF6F4976F15F}" type="slidenum">
              <a:rPr lang="es-ES" smtClean="0"/>
              <a:pPr eaLnBrk="1" hangingPunct="1"/>
              <a:t>30</a:t>
            </a:fld>
            <a:endParaRPr lang="es-E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06D53C-ED41-41C1-9A0A-1238DDA286BF}" type="slidenum">
              <a:rPr lang="es-ES" smtClean="0"/>
              <a:pPr eaLnBrk="1" hangingPunct="1"/>
              <a:t>36</a:t>
            </a:fld>
            <a:endParaRPr lang="es-E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139C5D-4A4E-45A6-B1B6-07E07C75FC98}" type="slidenum">
              <a:rPr lang="es-ES" smtClean="0"/>
              <a:pPr eaLnBrk="1" hangingPunct="1"/>
              <a:t>37</a:t>
            </a:fld>
            <a:endParaRPr lang="es-E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C8A21C-7F24-4BEA-84D3-C82DA74B791B}" type="slidenum">
              <a:rPr lang="es-ES" smtClean="0"/>
              <a:pPr eaLnBrk="1" hangingPunct="1"/>
              <a:t>38</a:t>
            </a:fld>
            <a:endParaRPr lang="es-E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4A4C51-5570-4093-B524-78E69681427B}" type="slidenum">
              <a:rPr lang="es-ES" smtClean="0"/>
              <a:pPr eaLnBrk="1" hangingPunct="1"/>
              <a:t>39</a:t>
            </a:fld>
            <a:endParaRPr lang="es-E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5C1A78-0A28-4F30-95D4-C9735A4BC08A}" type="slidenum">
              <a:rPr lang="es-ES" smtClean="0"/>
              <a:pPr eaLnBrk="1" hangingPunct="1"/>
              <a:t>40</a:t>
            </a:fld>
            <a:endParaRPr lang="es-E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1BBC77-F1D4-4C5A-8E71-DF675EC2E2BD}" type="slidenum">
              <a:rPr lang="es-ES" smtClean="0"/>
              <a:pPr eaLnBrk="1" hangingPunct="1"/>
              <a:t>7</a:t>
            </a:fld>
            <a:endParaRPr lang="es-E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9EFB41-3189-4300-8B6F-4823CDE3D5BB}" type="slidenum">
              <a:rPr lang="es-ES" smtClean="0"/>
              <a:pPr eaLnBrk="1" hangingPunct="1"/>
              <a:t>41</a:t>
            </a:fld>
            <a:endParaRPr lang="es-E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ACE3F3-E635-48F2-9F42-98E2DDB84B8F}" type="slidenum">
              <a:rPr lang="es-ES" smtClean="0"/>
              <a:pPr eaLnBrk="1" hangingPunct="1"/>
              <a:t>50</a:t>
            </a:fld>
            <a:endParaRPr lang="es-E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3E34C1-BA7A-4033-A9FE-4F268149122D}" type="slidenum">
              <a:rPr lang="es-ES" smtClean="0"/>
              <a:pPr eaLnBrk="1" hangingPunct="1"/>
              <a:t>55</a:t>
            </a:fld>
            <a:endParaRPr lang="es-E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3A9238-08CB-4521-838F-1488A257C816}" type="slidenum">
              <a:rPr lang="es-ES" smtClean="0"/>
              <a:pPr eaLnBrk="1" hangingPunct="1"/>
              <a:t>8</a:t>
            </a:fld>
            <a:endParaRPr lang="es-E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5AA7DC-079C-420B-AE7B-CDCD924A8993}" type="slidenum">
              <a:rPr lang="es-ES" smtClean="0"/>
              <a:pPr eaLnBrk="1" hangingPunct="1"/>
              <a:t>9</a:t>
            </a:fld>
            <a:endParaRPr lang="es-E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33589D-C8CE-4F03-B709-AD0B4F775AF6}" type="slidenum">
              <a:rPr lang="es-ES" smtClean="0"/>
              <a:pPr eaLnBrk="1" hangingPunct="1"/>
              <a:t>10</a:t>
            </a:fld>
            <a:endParaRPr lang="es-E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10617B-AF34-4CA9-9BE4-6C96ADE548F6}" type="slidenum">
              <a:rPr lang="es-ES" smtClean="0"/>
              <a:pPr eaLnBrk="1" hangingPunct="1"/>
              <a:t>11</a:t>
            </a:fld>
            <a:endParaRPr lang="es-E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B8D638-987B-4A15-92CE-60CDA7AC951E}" type="slidenum">
              <a:rPr lang="es-ES" smtClean="0"/>
              <a:pPr eaLnBrk="1" hangingPunct="1"/>
              <a:t>12</a:t>
            </a:fld>
            <a:endParaRPr lang="es-E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FD9F26-296E-4008-BA14-DB3C56669AC3}" type="slidenum">
              <a:rPr lang="es-ES" smtClean="0"/>
              <a:pPr eaLnBrk="1" hangingPunct="1"/>
              <a:t>13</a:t>
            </a:fld>
            <a:endParaRPr lang="es-E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MX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B9EAA-200F-4577-88EC-9F456381617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047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7D776-2C93-417E-905E-CA3CF05EB8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86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4E419-B730-4C2A-A553-39C7981A7C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1971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31B48-76F3-44A5-8602-22CC9093798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91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A4511-C754-4AB7-94B0-7BB29FC1968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33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5CE7D-1602-49D3-85CD-8C02A291C565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00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4B4C2-C872-4231-9A86-5A65D034AE9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73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7DF56-CE1B-49C0-A5EC-C3EA93DE3E8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95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EB473-97B2-4C3F-820F-63C32067C1A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37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F4BB2-DB66-4D1D-B271-E74BA0D8B36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92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71EF-A5CF-4A5F-8730-BF4F6D86A6B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7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43C1-AB22-4757-92B8-42F6A05295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962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FD7B6-3F99-47B2-B50D-3B950EFD6D9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5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D5355-F596-41ED-87D1-34137EF7228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27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5EC79-7CF5-4B85-ADEC-D8D81FBFCB4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73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567D83A-782F-47FE-BCBB-A907D1AF3CD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55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010DF-E017-4CEA-9E68-9C7F6483E5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30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2E08A-30B4-4BF3-AF89-4DF9E83880D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5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7EF4A-D028-47E9-82DA-D5C4933499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2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76DDB-3ACA-42CF-B014-F22C9DF0FE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97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1603A-5AC1-4377-925E-67B7FD2503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962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4C482-992D-42E5-82B2-4A350B361B1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60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88EFF-90CF-419B-A181-DFE23A4912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40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228C5C7-8AF3-45D8-8970-A878788D65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65FBF8-A7E9-4679-B45D-33F472ACA6E4}" type="slidenum">
              <a:rPr lang="es-ES" smtClean="0">
                <a:solidFill>
                  <a:srgbClr val="000000"/>
                </a:solidFill>
                <a:latin typeface="Times New Roman" pitchFamily="18" charset="0"/>
              </a:rPr>
              <a:pPr/>
              <a:t>‹Nº›</a:t>
            </a:fld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6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hyperlink" Target="http://images.google.com/imgres?imgurl=http://www.agentdvdonline.com/convdata/agentdvd/images/Superman-Logo.jpg&amp;imgrefurl=http://bateriabaja.blogspot.com/2007/07/superman-es-un-pendejo.html&amp;h=456&amp;w=720&amp;sz=44&amp;hl=es&amp;start=2&amp;um=1&amp;tbnid=3F71IkL_XeQ1ZM:&amp;tbnh=89&amp;tbnw=140&amp;prev=/images?q=Superman&amp;svnum=10&amp;um=1&amp;hl=es&amp;lr=&amp;sa=X" TargetMode="External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9" y="1139634"/>
            <a:ext cx="8819390" cy="292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9" y="404664"/>
            <a:ext cx="4102111" cy="71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9" y="4280914"/>
            <a:ext cx="6696744" cy="83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93" y="4941168"/>
            <a:ext cx="215265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68313" y="0"/>
            <a:ext cx="806450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dirty="0"/>
              <a:t> </a:t>
            </a:r>
          </a:p>
          <a:p>
            <a:r>
              <a:rPr lang="es-ES" dirty="0"/>
              <a:t> </a:t>
            </a:r>
          </a:p>
          <a:p>
            <a:r>
              <a:rPr lang="es-ES" dirty="0"/>
              <a:t> </a:t>
            </a:r>
            <a:r>
              <a:rPr lang="es-ES" sz="2000" dirty="0"/>
              <a:t>H</a:t>
            </a:r>
            <a:r>
              <a:rPr lang="es-ES" sz="2000" dirty="0" smtClean="0"/>
              <a:t>e </a:t>
            </a:r>
            <a:r>
              <a:rPr lang="es-ES" sz="2000" dirty="0" err="1" smtClean="0"/>
              <a:t>came</a:t>
            </a:r>
            <a:r>
              <a:rPr lang="es-ES" sz="2000" dirty="0" smtClean="0"/>
              <a:t> </a:t>
            </a:r>
            <a:r>
              <a:rPr lang="es-ES" sz="2000" dirty="0" err="1" smtClean="0"/>
              <a:t>with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proposal</a:t>
            </a:r>
            <a:r>
              <a:rPr lang="es-ES" sz="2000" dirty="0" smtClean="0"/>
              <a:t> </a:t>
            </a:r>
            <a:r>
              <a:rPr lang="es-ES" sz="2000" dirty="0" err="1" smtClean="0"/>
              <a:t>to</a:t>
            </a:r>
            <a:r>
              <a:rPr lang="es-ES" sz="2000" dirty="0" smtClean="0"/>
              <a:t> </a:t>
            </a:r>
            <a:r>
              <a:rPr lang="es-ES" sz="2000" dirty="0" err="1" smtClean="0"/>
              <a:t>participate</a:t>
            </a:r>
            <a:r>
              <a:rPr lang="es-ES" sz="2000" dirty="0" smtClean="0"/>
              <a:t>  in  </a:t>
            </a:r>
            <a:r>
              <a:rPr lang="es-ES" sz="2000" dirty="0"/>
              <a:t>STAR </a:t>
            </a:r>
            <a:r>
              <a:rPr lang="es-ES" sz="2000" dirty="0" smtClean="0"/>
              <a:t>– RHIC</a:t>
            </a:r>
          </a:p>
          <a:p>
            <a:endParaRPr lang="es-ES" sz="2000" dirty="0"/>
          </a:p>
          <a:p>
            <a:r>
              <a:rPr lang="es-ES" sz="2000" dirty="0"/>
              <a:t>"</a:t>
            </a:r>
            <a:r>
              <a:rPr lang="es-ES" sz="2000" dirty="0" err="1"/>
              <a:t>Proposal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a </a:t>
            </a:r>
            <a:r>
              <a:rPr lang="es-ES" sz="2000" dirty="0" err="1"/>
              <a:t>large</a:t>
            </a:r>
            <a:r>
              <a:rPr lang="es-ES" sz="2000" dirty="0"/>
              <a:t> time of </a:t>
            </a:r>
            <a:r>
              <a:rPr lang="es-ES" sz="2000" dirty="0" err="1"/>
              <a:t>flight</a:t>
            </a:r>
            <a:r>
              <a:rPr lang="es-ES" sz="2000" dirty="0"/>
              <a:t> </a:t>
            </a:r>
            <a:r>
              <a:rPr lang="es-ES" sz="2000" dirty="0" err="1"/>
              <a:t>system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STAR"</a:t>
            </a:r>
          </a:p>
          <a:p>
            <a:endParaRPr lang="es-ES" sz="2000" dirty="0"/>
          </a:p>
          <a:p>
            <a:r>
              <a:rPr lang="es-ES" dirty="0"/>
              <a:t> 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84213" y="1728787"/>
            <a:ext cx="7561262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/>
              <a:t>Date: Sat, 21 Sep 2002 13:25:03 +0200</a:t>
            </a:r>
          </a:p>
          <a:p>
            <a:r>
              <a:rPr lang="en-US" dirty="0"/>
              <a:t>From: Guy </a:t>
            </a:r>
            <a:r>
              <a:rPr lang="en-US" dirty="0" err="1"/>
              <a:t>Paic</a:t>
            </a:r>
            <a:r>
              <a:rPr lang="en-US" dirty="0"/>
              <a:t> &lt;Guy.Paic@cern.ch&gt;</a:t>
            </a:r>
          </a:p>
          <a:p>
            <a:r>
              <a:rPr lang="en-US" dirty="0"/>
              <a:t>To: Gerardo Herrera Corral &lt;gherrera@fis.cinvestav.mx&gt;</a:t>
            </a:r>
          </a:p>
          <a:p>
            <a:r>
              <a:rPr lang="en-US" dirty="0"/>
              <a:t>Subject: STAR</a:t>
            </a:r>
          </a:p>
          <a:p>
            <a:endParaRPr lang="en-US" dirty="0"/>
          </a:p>
          <a:p>
            <a:r>
              <a:rPr lang="en-US" dirty="0"/>
              <a:t>I just got a mail from </a:t>
            </a:r>
            <a:r>
              <a:rPr lang="en-US" dirty="0" err="1"/>
              <a:t>Castanos</a:t>
            </a:r>
            <a:r>
              <a:rPr lang="en-US" dirty="0"/>
              <a:t>. He did send the letter to STAR. So</a:t>
            </a:r>
          </a:p>
          <a:p>
            <a:r>
              <a:rPr lang="en-US" dirty="0"/>
              <a:t>everything is OK!, Regards, Guy</a:t>
            </a:r>
          </a:p>
          <a:p>
            <a:endParaRPr lang="en-US" dirty="0"/>
          </a:p>
          <a:p>
            <a:r>
              <a:rPr lang="en-US" dirty="0"/>
              <a:t> Guy </a:t>
            </a:r>
            <a:r>
              <a:rPr lang="en-US" dirty="0" err="1"/>
              <a:t>Paic</a:t>
            </a:r>
            <a:r>
              <a:rPr lang="en-US" dirty="0"/>
              <a:t> tel.+41227676618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68313" y="1728787"/>
            <a:ext cx="7920111" cy="2708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395288" y="692150"/>
            <a:ext cx="8497887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From: Tim Hallman [mailto:hallman@bnl.gov]</a:t>
            </a:r>
          </a:p>
          <a:p>
            <a:r>
              <a:rPr lang="en-US"/>
              <a:t>Sent: Saturday, March 22, 2003 3:49 AM</a:t>
            </a:r>
          </a:p>
          <a:p>
            <a:r>
              <a:rPr lang="en-US"/>
              <a:t>To: ocasta@nuclecu.unam.mx</a:t>
            </a:r>
          </a:p>
          <a:p>
            <a:r>
              <a:rPr lang="en-US"/>
              <a:t>Cc: Guy.Paic@cern.ch; Gerardo.Herrera@fis.cinvestav.mx;</a:t>
            </a:r>
          </a:p>
          <a:p>
            <a:r>
              <a:rPr lang="en-US"/>
              <a:t>ayala@nuclecu.unam.mx; JNMarx@lbl.gov; vigdor@iucf.indiana.edu;</a:t>
            </a:r>
          </a:p>
          <a:p>
            <a:r>
              <a:rPr lang="en-US"/>
              <a:t>jhthomas@lbl.gov; hallman@bnl.gov</a:t>
            </a:r>
          </a:p>
          <a:p>
            <a:r>
              <a:rPr lang="en-US"/>
              <a:t>Subject: Application by UNAM-CINVESTAV to join STAR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Dear Professor Castaños (Octavio):</a:t>
            </a:r>
          </a:p>
          <a:p>
            <a:endParaRPr lang="en-US"/>
          </a:p>
          <a:p>
            <a:r>
              <a:rPr lang="en-US"/>
              <a:t>First I would like to say that we appreciate very much your</a:t>
            </a:r>
          </a:p>
          <a:p>
            <a:r>
              <a:rPr lang="en-US"/>
              <a:t>interest in STAR, and in the possibility of participation in</a:t>
            </a:r>
          </a:p>
          <a:p>
            <a:r>
              <a:rPr lang="en-US"/>
              <a:t>the STAR Collaboration by The Nuclear Science Institute and</a:t>
            </a:r>
          </a:p>
          <a:p>
            <a:r>
              <a:rPr lang="en-US"/>
              <a:t>the Physics Institute from UNAM and the Cinvestav.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ti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7239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239838" y="2224088"/>
            <a:ext cx="69945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400"/>
              <a:t>The proposal for a Time of Flight   did not go on …</a:t>
            </a:r>
          </a:p>
          <a:p>
            <a:pPr algn="ctr" eaLnBrk="1" hangingPunct="1"/>
            <a:r>
              <a:rPr lang="es-MX" sz="2400"/>
              <a:t>but it represents an important aspect of </a:t>
            </a:r>
          </a:p>
          <a:p>
            <a:pPr algn="ctr" eaLnBrk="1" hangingPunct="1"/>
            <a:r>
              <a:rPr lang="es-MX" sz="2400"/>
              <a:t>Guy coming to Mexico …</a:t>
            </a:r>
            <a:endParaRPr lang="es-ES" sz="2400"/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3226356" y="4046835"/>
            <a:ext cx="32993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400" dirty="0"/>
              <a:t>… </a:t>
            </a:r>
            <a:r>
              <a:rPr lang="es-MX" sz="2400" dirty="0" smtClean="0"/>
              <a:t>he </a:t>
            </a:r>
            <a:r>
              <a:rPr lang="es-MX" sz="2400" dirty="0" err="1" smtClean="0"/>
              <a:t>came</a:t>
            </a:r>
            <a:r>
              <a:rPr lang="es-MX" sz="2400" dirty="0" smtClean="0"/>
              <a:t> </a:t>
            </a:r>
            <a:r>
              <a:rPr lang="es-MX" sz="2400" dirty="0" err="1" smtClean="0"/>
              <a:t>with</a:t>
            </a:r>
            <a:r>
              <a:rPr lang="es-MX" sz="2400" dirty="0" smtClean="0"/>
              <a:t> ideas.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39750" y="0"/>
            <a:ext cx="8280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/>
              <a:t> </a:t>
            </a:r>
          </a:p>
          <a:p>
            <a:r>
              <a:rPr lang="es-ES"/>
              <a:t>  </a:t>
            </a:r>
            <a:r>
              <a:rPr lang="es-ES" sz="2400">
                <a:solidFill>
                  <a:schemeClr val="bg1"/>
                </a:solidFill>
              </a:rPr>
              <a:t>Organización en México de la Conferencia Cherenkov</a:t>
            </a:r>
          </a:p>
        </p:txBody>
      </p:sp>
      <p:pic>
        <p:nvPicPr>
          <p:cNvPr id="15363" name="Picture 4" descr="RICH2004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65175"/>
            <a:ext cx="5715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pc0500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36825"/>
            <a:ext cx="576103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pan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5388"/>
            <a:ext cx="921067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3738290" y="3212976"/>
            <a:ext cx="1008112" cy="9361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pb30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7" y="1340768"/>
            <a:ext cx="60579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859744" y="790292"/>
            <a:ext cx="559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b="1" dirty="0"/>
              <a:t>Boris </a:t>
            </a:r>
            <a:r>
              <a:rPr lang="es-MX" b="1" dirty="0" err="1"/>
              <a:t>Govorkov</a:t>
            </a:r>
            <a:r>
              <a:rPr lang="es-MX" b="1" dirty="0"/>
              <a:t>  </a:t>
            </a:r>
            <a:r>
              <a:rPr lang="es-MX" b="1" dirty="0" err="1"/>
              <a:t>collaborator</a:t>
            </a:r>
            <a:r>
              <a:rPr lang="es-MX" b="1" dirty="0"/>
              <a:t> of Pavel </a:t>
            </a:r>
            <a:r>
              <a:rPr lang="es-MX" b="1" dirty="0" err="1"/>
              <a:t>Cherenkov</a:t>
            </a:r>
            <a:r>
              <a:rPr lang="es-MX" dirty="0"/>
              <a:t> </a:t>
            </a:r>
            <a:endParaRPr lang="es-ES" dirty="0"/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827584" y="404664"/>
            <a:ext cx="545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b="1" dirty="0"/>
              <a:t>Elena </a:t>
            </a:r>
            <a:r>
              <a:rPr lang="es-MX" b="1" dirty="0" err="1"/>
              <a:t>Cherenkova</a:t>
            </a:r>
            <a:r>
              <a:rPr lang="es-MX" b="1" dirty="0"/>
              <a:t>  </a:t>
            </a:r>
            <a:r>
              <a:rPr lang="es-MX" b="1" dirty="0" err="1"/>
              <a:t>daughter</a:t>
            </a:r>
            <a:r>
              <a:rPr lang="es-MX" b="1" dirty="0"/>
              <a:t> of Pavel </a:t>
            </a:r>
            <a:r>
              <a:rPr lang="es-MX" b="1" dirty="0" err="1"/>
              <a:t>Cherenkov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File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57288"/>
            <a:ext cx="68675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971550" y="6021388"/>
            <a:ext cx="391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400" b="1">
                <a:solidFill>
                  <a:schemeClr val="bg1"/>
                </a:solidFill>
              </a:rPr>
              <a:t>a successful conference !</a:t>
            </a:r>
            <a:endParaRPr lang="es-E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File0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157288"/>
            <a:ext cx="67818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187450" y="5949950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400" b="1">
                <a:solidFill>
                  <a:schemeClr val="bg1"/>
                </a:solidFill>
              </a:rPr>
              <a:t>as you can see  …  !</a:t>
            </a:r>
            <a:endParaRPr lang="es-E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pb280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157288"/>
            <a:ext cx="60579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619250" y="333375"/>
            <a:ext cx="260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400" b="1">
                <a:solidFill>
                  <a:schemeClr val="bg1"/>
                </a:solidFill>
              </a:rPr>
              <a:t>Guy dreamed  …</a:t>
            </a:r>
            <a:endParaRPr lang="es-E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pb280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44563"/>
            <a:ext cx="6342062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2843213" y="6021388"/>
            <a:ext cx="5108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400" b="1">
                <a:solidFill>
                  <a:schemeClr val="bg1"/>
                </a:solidFill>
              </a:rPr>
              <a:t>…  and the dream came through  !</a:t>
            </a:r>
            <a:endParaRPr lang="es-E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618342"/>
            <a:ext cx="4921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2400" dirty="0" err="1" smtClean="0"/>
              <a:t>Guy</a:t>
            </a:r>
            <a:r>
              <a:rPr lang="es-MX" sz="2400" dirty="0" smtClean="0"/>
              <a:t>  </a:t>
            </a:r>
            <a:r>
              <a:rPr lang="es-MX" sz="2400" dirty="0" err="1" smtClean="0"/>
              <a:t>was</a:t>
            </a:r>
            <a:r>
              <a:rPr lang="es-MX" sz="2400" dirty="0" smtClean="0"/>
              <a:t> </a:t>
            </a:r>
            <a:r>
              <a:rPr lang="es-MX" sz="2400" dirty="0" err="1" smtClean="0"/>
              <a:t>born</a:t>
            </a:r>
            <a:r>
              <a:rPr lang="es-MX" sz="2400" dirty="0" smtClean="0"/>
              <a:t>   in Paris  in 1937</a:t>
            </a:r>
          </a:p>
          <a:p>
            <a:r>
              <a:rPr lang="es-MX" sz="2400" dirty="0"/>
              <a:t> </a:t>
            </a:r>
            <a:r>
              <a:rPr lang="es-MX" sz="2400" dirty="0" smtClean="0"/>
              <a:t>   moved </a:t>
            </a:r>
            <a:r>
              <a:rPr lang="es-MX" sz="2400" dirty="0" err="1" smtClean="0"/>
              <a:t>to</a:t>
            </a:r>
            <a:r>
              <a:rPr lang="es-MX" sz="2400" dirty="0" smtClean="0"/>
              <a:t> Zagreb 1946   </a:t>
            </a:r>
            <a:endParaRPr lang="es-MX" sz="2400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5560717" cy="43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04864"/>
            <a:ext cx="5164906" cy="380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7543" y="6211669"/>
            <a:ext cx="8221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Nazi </a:t>
            </a:r>
            <a:r>
              <a:rPr lang="es-MX" dirty="0" err="1" smtClean="0"/>
              <a:t>Germany</a:t>
            </a:r>
            <a:r>
              <a:rPr lang="es-MX" dirty="0" smtClean="0"/>
              <a:t> and Soviet </a:t>
            </a:r>
            <a:r>
              <a:rPr lang="es-MX" dirty="0" err="1" smtClean="0"/>
              <a:t>Union</a:t>
            </a:r>
            <a:r>
              <a:rPr lang="es-MX" dirty="0" smtClean="0"/>
              <a:t> </a:t>
            </a:r>
            <a:r>
              <a:rPr lang="es-MX" dirty="0" err="1" smtClean="0"/>
              <a:t>Pavilions</a:t>
            </a:r>
            <a:r>
              <a:rPr lang="es-MX" dirty="0" smtClean="0"/>
              <a:t>  won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golden</a:t>
            </a:r>
            <a:r>
              <a:rPr lang="es-MX" dirty="0" smtClean="0"/>
              <a:t> </a:t>
            </a:r>
            <a:r>
              <a:rPr lang="es-MX" dirty="0" err="1" smtClean="0"/>
              <a:t>medal</a:t>
            </a:r>
            <a:r>
              <a:rPr lang="es-MX" dirty="0" smtClean="0"/>
              <a:t> of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World</a:t>
            </a:r>
            <a:r>
              <a:rPr lang="es-MX" dirty="0" smtClean="0"/>
              <a:t> </a:t>
            </a:r>
          </a:p>
          <a:p>
            <a:r>
              <a:rPr lang="es-MX" dirty="0" err="1" smtClean="0"/>
              <a:t>Exhibition</a:t>
            </a:r>
            <a:r>
              <a:rPr lang="es-MX" dirty="0" smtClean="0"/>
              <a:t> in Paris 1937 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611560" y="692150"/>
            <a:ext cx="792087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sz="2400" dirty="0" smtClean="0"/>
              <a:t>Agency CONACYT </a:t>
            </a:r>
            <a:r>
              <a:rPr lang="es-ES" sz="2400" dirty="0" err="1" smtClean="0"/>
              <a:t>approved</a:t>
            </a:r>
            <a:r>
              <a:rPr lang="es-ES" sz="2400" dirty="0" smtClean="0"/>
              <a:t> </a:t>
            </a:r>
            <a:r>
              <a:rPr lang="es-ES" sz="2400" dirty="0" err="1" smtClean="0"/>
              <a:t>funding</a:t>
            </a:r>
            <a:r>
              <a:rPr lang="es-ES" sz="2400" dirty="0" smtClean="0"/>
              <a:t>   in  2004</a:t>
            </a:r>
            <a:endParaRPr lang="es-ES" dirty="0"/>
          </a:p>
          <a:p>
            <a:endParaRPr lang="es-MX" dirty="0"/>
          </a:p>
          <a:p>
            <a:endParaRPr lang="es-ES" dirty="0"/>
          </a:p>
          <a:p>
            <a:r>
              <a:rPr lang="es-ES" sz="2000" b="1" dirty="0"/>
              <a:t>"Desarrollo de herramientas de </a:t>
            </a:r>
            <a:r>
              <a:rPr lang="es-ES" sz="2000" b="1" dirty="0" err="1"/>
              <a:t>simulaci</a:t>
            </a:r>
            <a:r>
              <a:rPr lang="en-US" sz="2000" b="1" dirty="0">
                <a:cs typeface="Arial" charset="0"/>
              </a:rPr>
              <a:t>ó</a:t>
            </a:r>
            <a:r>
              <a:rPr lang="es-ES" sz="2000" b="1" dirty="0"/>
              <a:t>n y detectores para el estudio de perdida de energía de </a:t>
            </a:r>
            <a:r>
              <a:rPr lang="es-ES" sz="2000" b="1" dirty="0" err="1"/>
              <a:t>partones</a:t>
            </a:r>
            <a:r>
              <a:rPr lang="es-ES" sz="2000" b="1" dirty="0"/>
              <a:t> en materia densa"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251520" y="1268760"/>
            <a:ext cx="864096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sz="2400" dirty="0" err="1" smtClean="0"/>
              <a:t>Leading-particle</a:t>
            </a:r>
            <a:r>
              <a:rPr lang="es-ES" sz="2400" dirty="0" smtClean="0"/>
              <a:t> </a:t>
            </a:r>
            <a:r>
              <a:rPr lang="es-ES" sz="2400" dirty="0" err="1"/>
              <a:t>suppression</a:t>
            </a:r>
            <a:r>
              <a:rPr lang="es-ES" sz="2400" dirty="0"/>
              <a:t> in </a:t>
            </a:r>
            <a:r>
              <a:rPr lang="es-ES" sz="2400" dirty="0" err="1"/>
              <a:t>high</a:t>
            </a:r>
            <a:r>
              <a:rPr lang="es-ES" sz="2400" dirty="0"/>
              <a:t> </a:t>
            </a:r>
            <a:r>
              <a:rPr lang="es-ES" sz="2400" dirty="0" err="1"/>
              <a:t>energy</a:t>
            </a:r>
            <a:r>
              <a:rPr lang="es-ES" sz="2400" dirty="0"/>
              <a:t> </a:t>
            </a:r>
            <a:r>
              <a:rPr lang="es-ES" sz="2400" dirty="0" err="1"/>
              <a:t>nucleus-nucleus</a:t>
            </a:r>
            <a:r>
              <a:rPr lang="es-ES" sz="2400" dirty="0"/>
              <a:t> </a:t>
            </a:r>
            <a:r>
              <a:rPr lang="es-ES" sz="2400" dirty="0" err="1"/>
              <a:t>collisions</a:t>
            </a:r>
            <a:r>
              <a:rPr lang="es-ES" sz="2400" dirty="0"/>
              <a:t>.</a:t>
            </a:r>
          </a:p>
          <a:p>
            <a:r>
              <a:rPr lang="es-ES" sz="2400" dirty="0"/>
              <a:t>A. </a:t>
            </a:r>
            <a:r>
              <a:rPr lang="es-ES" sz="2400" dirty="0" err="1" smtClean="0"/>
              <a:t>Dainese</a:t>
            </a:r>
            <a:r>
              <a:rPr lang="es-ES" sz="2400" dirty="0" smtClean="0"/>
              <a:t>, </a:t>
            </a:r>
            <a:r>
              <a:rPr lang="es-ES" sz="2400" dirty="0"/>
              <a:t>C. </a:t>
            </a:r>
            <a:r>
              <a:rPr lang="es-ES" sz="2400" dirty="0" err="1" smtClean="0"/>
              <a:t>Loizides</a:t>
            </a:r>
            <a:r>
              <a:rPr lang="es-ES" sz="2400" dirty="0"/>
              <a:t>,</a:t>
            </a:r>
          </a:p>
          <a:p>
            <a:r>
              <a:rPr lang="es-ES" sz="2400" b="1" dirty="0" smtClean="0"/>
              <a:t>G</a:t>
            </a:r>
            <a:r>
              <a:rPr lang="es-ES" sz="2400" b="1" dirty="0"/>
              <a:t>. </a:t>
            </a:r>
            <a:r>
              <a:rPr lang="es-ES" sz="2400" b="1" dirty="0" err="1"/>
              <a:t>Paic</a:t>
            </a:r>
            <a:r>
              <a:rPr lang="es-ES" sz="2400" b="1" dirty="0"/>
              <a:t> (</a:t>
            </a:r>
            <a:r>
              <a:rPr lang="es-ES" sz="2400" b="1" dirty="0" err="1"/>
              <a:t>Mexico</a:t>
            </a:r>
            <a:r>
              <a:rPr lang="es-ES" sz="2400" b="1" dirty="0"/>
              <a:t> U., ICN)</a:t>
            </a:r>
            <a:r>
              <a:rPr lang="es-ES" sz="2400" dirty="0"/>
              <a:t> . Jun 2004. 26pp.</a:t>
            </a:r>
          </a:p>
          <a:p>
            <a:endParaRPr lang="es-ES" sz="2400" dirty="0"/>
          </a:p>
          <a:p>
            <a:r>
              <a:rPr lang="es-ES" sz="2400" dirty="0" err="1"/>
              <a:t>Published</a:t>
            </a:r>
            <a:r>
              <a:rPr lang="es-ES" sz="2400" dirty="0"/>
              <a:t> in Eur.Phys.J.C38:461-474,2005.</a:t>
            </a:r>
          </a:p>
          <a:p>
            <a:endParaRPr lang="es-ES" sz="2400" dirty="0"/>
          </a:p>
          <a:p>
            <a:r>
              <a:rPr lang="es-ES" sz="2400" dirty="0" smtClean="0"/>
              <a:t>208 </a:t>
            </a:r>
            <a:r>
              <a:rPr lang="es-ES" sz="2400" dirty="0" err="1" smtClean="0"/>
              <a:t>citations</a:t>
            </a:r>
            <a:r>
              <a:rPr lang="es-ES" sz="2400" dirty="0" smtClean="0"/>
              <a:t>  in </a:t>
            </a:r>
            <a:r>
              <a:rPr lang="es-ES" sz="2400" dirty="0" err="1" smtClean="0"/>
              <a:t>spires</a:t>
            </a:r>
            <a:r>
              <a:rPr lang="es-ES" sz="2400" dirty="0" smtClean="0"/>
              <a:t> </a:t>
            </a:r>
            <a:endParaRPr lang="es-ES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7740352" y="250244"/>
            <a:ext cx="98616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2005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71600"/>
            <a:ext cx="61912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740352" y="250244"/>
            <a:ext cx="98616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2006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2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2493"/>
            <a:ext cx="4572000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ICT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5517232"/>
            <a:ext cx="3539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 smtClean="0">
                <a:solidFill>
                  <a:srgbClr val="FFFF00"/>
                </a:solidFill>
              </a:rPr>
              <a:t>It</a:t>
            </a:r>
            <a:r>
              <a:rPr lang="es-MX" sz="2400" b="1" dirty="0" smtClean="0">
                <a:solidFill>
                  <a:srgbClr val="FFFF00"/>
                </a:solidFill>
              </a:rPr>
              <a:t> </a:t>
            </a:r>
            <a:r>
              <a:rPr lang="es-MX" sz="2400" b="1" dirty="0" err="1" smtClean="0">
                <a:solidFill>
                  <a:srgbClr val="FFFF00"/>
                </a:solidFill>
              </a:rPr>
              <a:t>seems</a:t>
            </a:r>
            <a:r>
              <a:rPr lang="es-MX" sz="2400" b="1" dirty="0" smtClean="0">
                <a:solidFill>
                  <a:srgbClr val="FFFF00"/>
                </a:solidFill>
              </a:rPr>
              <a:t> </a:t>
            </a:r>
            <a:r>
              <a:rPr lang="es-MX" sz="2400" b="1" dirty="0" err="1" smtClean="0">
                <a:solidFill>
                  <a:srgbClr val="FFFF00"/>
                </a:solidFill>
              </a:rPr>
              <a:t>like</a:t>
            </a:r>
            <a:r>
              <a:rPr lang="es-MX" sz="2400" b="1" dirty="0" smtClean="0">
                <a:solidFill>
                  <a:srgbClr val="FFFF00"/>
                </a:solidFill>
              </a:rPr>
              <a:t> </a:t>
            </a:r>
            <a:r>
              <a:rPr lang="es-MX" sz="2400" b="1" dirty="0" err="1" smtClean="0">
                <a:solidFill>
                  <a:srgbClr val="FFFF00"/>
                </a:solidFill>
              </a:rPr>
              <a:t>yesterday</a:t>
            </a:r>
            <a:endParaRPr lang="es-MX" sz="2400" b="1" dirty="0" smtClean="0">
              <a:solidFill>
                <a:srgbClr val="FFFF00"/>
              </a:solidFill>
            </a:endParaRPr>
          </a:p>
          <a:p>
            <a:r>
              <a:rPr lang="es-MX" sz="2400" b="1" dirty="0" err="1">
                <a:solidFill>
                  <a:srgbClr val="FFFF00"/>
                </a:solidFill>
              </a:rPr>
              <a:t>b</a:t>
            </a:r>
            <a:r>
              <a:rPr lang="es-MX" sz="2400" b="1" dirty="0" err="1" smtClean="0">
                <a:solidFill>
                  <a:srgbClr val="FFFF00"/>
                </a:solidFill>
              </a:rPr>
              <a:t>ut</a:t>
            </a:r>
            <a:r>
              <a:rPr lang="es-MX" sz="2400" b="1" dirty="0" smtClean="0">
                <a:solidFill>
                  <a:srgbClr val="FFFF00"/>
                </a:solidFill>
              </a:rPr>
              <a:t> </a:t>
            </a:r>
            <a:r>
              <a:rPr lang="es-MX" sz="2400" b="1" dirty="0" err="1" smtClean="0">
                <a:solidFill>
                  <a:srgbClr val="FFFF00"/>
                </a:solidFill>
              </a:rPr>
              <a:t>it</a:t>
            </a:r>
            <a:r>
              <a:rPr lang="es-MX" sz="2400" b="1" dirty="0" smtClean="0">
                <a:solidFill>
                  <a:srgbClr val="FFFF00"/>
                </a:solidFill>
              </a:rPr>
              <a:t> </a:t>
            </a:r>
            <a:r>
              <a:rPr lang="es-MX" sz="2400" b="1" dirty="0" err="1" smtClean="0">
                <a:solidFill>
                  <a:srgbClr val="FFFF00"/>
                </a:solidFill>
              </a:rPr>
              <a:t>was</a:t>
            </a:r>
            <a:r>
              <a:rPr lang="es-MX" sz="2400" b="1" dirty="0" smtClean="0">
                <a:solidFill>
                  <a:srgbClr val="FFFF00"/>
                </a:solidFill>
              </a:rPr>
              <a:t> </a:t>
            </a:r>
            <a:r>
              <a:rPr lang="es-MX" sz="2400" b="1" dirty="0" err="1" smtClean="0">
                <a:solidFill>
                  <a:srgbClr val="FFFF00"/>
                </a:solidFill>
              </a:rPr>
              <a:t>long</a:t>
            </a:r>
            <a:r>
              <a:rPr lang="es-MX" sz="2400" b="1" dirty="0" smtClean="0">
                <a:solidFill>
                  <a:srgbClr val="FFFF00"/>
                </a:solidFill>
              </a:rPr>
              <a:t> </a:t>
            </a:r>
            <a:r>
              <a:rPr lang="es-MX" sz="2400" b="1" dirty="0" err="1" smtClean="0">
                <a:solidFill>
                  <a:srgbClr val="FFFF00"/>
                </a:solidFill>
              </a:rPr>
              <a:t>ago</a:t>
            </a:r>
            <a:r>
              <a:rPr lang="es-MX" sz="2400" b="1" dirty="0" smtClean="0">
                <a:solidFill>
                  <a:srgbClr val="FFFF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G_0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33400" y="5410200"/>
            <a:ext cx="7772400" cy="762000"/>
            <a:chOff x="912" y="-48"/>
            <a:chExt cx="4896" cy="480"/>
          </a:xfrm>
        </p:grpSpPr>
        <p:sp>
          <p:nvSpPr>
            <p:cNvPr id="24580" name="AutoShape 4"/>
            <p:cNvSpPr>
              <a:spLocks noChangeArrowheads="1"/>
            </p:cNvSpPr>
            <p:nvPr/>
          </p:nvSpPr>
          <p:spPr bwMode="auto">
            <a:xfrm>
              <a:off x="912" y="0"/>
              <a:ext cx="4896" cy="432"/>
            </a:xfrm>
            <a:prstGeom prst="roundRect">
              <a:avLst>
                <a:gd name="adj" fmla="val 23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912" y="-48"/>
              <a:ext cx="489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b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Clr>
                  <a:srgbClr val="FFCC00"/>
                </a:buClr>
                <a:buSzPct val="100000"/>
                <a:buFont typeface="Comic Sans MS" pitchFamily="66" charset="0"/>
                <a:buNone/>
              </a:pPr>
              <a:r>
                <a:rPr lang="en-GB" sz="4400" i="1" dirty="0">
                  <a:solidFill>
                    <a:schemeClr val="bg1"/>
                  </a:solidFill>
                  <a:latin typeface="Comic Sans MS" pitchFamily="66" charset="0"/>
                </a:rPr>
                <a:t>Shipping ACORDE Modules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onfprens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12825"/>
            <a:ext cx="6337300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3400" y="5400578"/>
            <a:ext cx="7772400" cy="7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FFCC00"/>
              </a:buClr>
              <a:buSzPct val="100000"/>
              <a:buFont typeface="Comic Sans MS" pitchFamily="66" charset="0"/>
              <a:buNone/>
            </a:pPr>
            <a:r>
              <a:rPr lang="en-GB" sz="4400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Shipping </a:t>
            </a:r>
            <a:r>
              <a:rPr lang="en-GB" sz="4400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the electronics</a:t>
            </a:r>
            <a:endParaRPr lang="en-GB" sz="4400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836711"/>
            <a:ext cx="4044697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FFC000"/>
                </a:solidFill>
              </a:rPr>
              <a:t>V0</a:t>
            </a:r>
            <a:r>
              <a:rPr lang="es-MX" sz="3200" b="1" dirty="0" smtClean="0"/>
              <a:t>   </a:t>
            </a:r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  <a:p>
            <a:r>
              <a:rPr lang="es-MX" dirty="0" err="1" smtClean="0"/>
              <a:t>Design</a:t>
            </a:r>
            <a:endParaRPr lang="es-MX" dirty="0" smtClean="0"/>
          </a:p>
          <a:p>
            <a:r>
              <a:rPr lang="es-MX" dirty="0" err="1" smtClean="0"/>
              <a:t>Radiation</a:t>
            </a:r>
            <a:r>
              <a:rPr lang="es-MX" dirty="0" smtClean="0"/>
              <a:t> </a:t>
            </a:r>
            <a:r>
              <a:rPr lang="es-MX" dirty="0" err="1" smtClean="0"/>
              <a:t>effects</a:t>
            </a:r>
            <a:r>
              <a:rPr lang="es-MX" dirty="0" smtClean="0"/>
              <a:t> </a:t>
            </a:r>
          </a:p>
          <a:p>
            <a:r>
              <a:rPr lang="es-MX" dirty="0" smtClean="0"/>
              <a:t>PMT position </a:t>
            </a:r>
          </a:p>
          <a:p>
            <a:endParaRPr lang="es-MX" dirty="0" smtClean="0"/>
          </a:p>
          <a:p>
            <a:r>
              <a:rPr lang="es-MX" dirty="0" smtClean="0"/>
              <a:t>Arturo Menchaca  - </a:t>
            </a:r>
            <a:r>
              <a:rPr lang="es-MX" dirty="0" err="1" smtClean="0"/>
              <a:t>will</a:t>
            </a:r>
            <a:r>
              <a:rPr lang="es-MX" dirty="0" smtClean="0"/>
              <a:t> </a:t>
            </a:r>
            <a:r>
              <a:rPr lang="es-MX" dirty="0" err="1" smtClean="0"/>
              <a:t>talk</a:t>
            </a:r>
            <a:r>
              <a:rPr lang="es-MX" dirty="0" smtClean="0"/>
              <a:t> </a:t>
            </a:r>
            <a:r>
              <a:rPr lang="es-MX" dirty="0" err="1" smtClean="0"/>
              <a:t>about</a:t>
            </a:r>
            <a:r>
              <a:rPr lang="es-MX" dirty="0" smtClean="0"/>
              <a:t> </a:t>
            </a:r>
            <a:r>
              <a:rPr lang="es-MX" dirty="0" err="1" smtClean="0"/>
              <a:t>that</a:t>
            </a:r>
            <a:endParaRPr lang="es-MX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71"/>
            <a:ext cx="41148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257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"/>
          <a:stretch/>
        </p:blipFill>
        <p:spPr bwMode="auto">
          <a:xfrm>
            <a:off x="16862" y="0"/>
            <a:ext cx="9127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276600" y="0"/>
            <a:ext cx="2986088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400" b="1"/>
              <a:t>VHMPID for ALICE</a:t>
            </a:r>
            <a:r>
              <a:rPr lang="es-MX"/>
              <a:t>  </a:t>
            </a:r>
          </a:p>
          <a:p>
            <a:pPr eaLnBrk="1" hangingPunct="1"/>
            <a:r>
              <a:rPr lang="es-MX"/>
              <a:t>         </a:t>
            </a:r>
            <a:r>
              <a:rPr lang="es-MX" sz="2400">
                <a:solidFill>
                  <a:schemeClr val="accent2"/>
                </a:solidFill>
              </a:rPr>
              <a:t> </a:t>
            </a:r>
            <a:r>
              <a:rPr lang="es-MX" sz="3200">
                <a:solidFill>
                  <a:schemeClr val="accent2"/>
                </a:solidFill>
              </a:rPr>
              <a:t>upgrade</a:t>
            </a:r>
            <a:r>
              <a:rPr lang="es-MX" sz="3200"/>
              <a:t> </a:t>
            </a:r>
            <a:r>
              <a:rPr lang="es-MX"/>
              <a:t> 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meg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60483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547813" y="620713"/>
            <a:ext cx="6107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400" b="1">
                <a:solidFill>
                  <a:schemeClr val="bg1"/>
                </a:solidFill>
              </a:rPr>
              <a:t>Mega proyectos  a reason to “barbacoa”</a:t>
            </a:r>
            <a:r>
              <a:rPr lang="es-MX">
                <a:solidFill>
                  <a:schemeClr val="bg1"/>
                </a:solidFill>
              </a:rPr>
              <a:t> </a:t>
            </a:r>
            <a:endParaRPr lang="es-E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51" y="910378"/>
            <a:ext cx="76200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5001"/>
            <a:ext cx="4320480" cy="33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572000" y="5869820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Frida Kahlo and </a:t>
            </a:r>
            <a:r>
              <a:rPr lang="es-MX" dirty="0" err="1"/>
              <a:t>L</a:t>
            </a:r>
            <a:r>
              <a:rPr lang="es-MX" dirty="0" err="1" smtClean="0"/>
              <a:t>eon</a:t>
            </a:r>
            <a:r>
              <a:rPr lang="es-MX" dirty="0" smtClean="0"/>
              <a:t> Trotsky  </a:t>
            </a:r>
          </a:p>
          <a:p>
            <a:r>
              <a:rPr lang="es-MX" dirty="0" err="1"/>
              <a:t>w</a:t>
            </a:r>
            <a:r>
              <a:rPr lang="es-MX" dirty="0" err="1" smtClean="0"/>
              <a:t>ho</a:t>
            </a:r>
            <a:r>
              <a:rPr lang="es-MX" dirty="0" smtClean="0"/>
              <a:t> </a:t>
            </a:r>
            <a:r>
              <a:rPr lang="es-MX" dirty="0" err="1" smtClean="0"/>
              <a:t>arrived</a:t>
            </a:r>
            <a:r>
              <a:rPr lang="es-MX" dirty="0" smtClean="0"/>
              <a:t> in </a:t>
            </a:r>
            <a:r>
              <a:rPr lang="es-MX" dirty="0" err="1" smtClean="0"/>
              <a:t>Mexico</a:t>
            </a:r>
            <a:r>
              <a:rPr lang="es-MX" dirty="0" smtClean="0"/>
              <a:t> 1937 …</a:t>
            </a:r>
            <a:r>
              <a:rPr lang="es-MX" dirty="0" err="1" smtClean="0"/>
              <a:t>killed</a:t>
            </a:r>
            <a:r>
              <a:rPr lang="es-MX" dirty="0" smtClean="0"/>
              <a:t> 1940</a:t>
            </a:r>
            <a:endParaRPr lang="es-MX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7" y="1582253"/>
            <a:ext cx="4478545" cy="335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74751" y="605691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mexican</a:t>
            </a:r>
            <a:r>
              <a:rPr lang="es-MX" dirty="0" smtClean="0"/>
              <a:t> </a:t>
            </a:r>
            <a:r>
              <a:rPr lang="es-MX" dirty="0" err="1" smtClean="0"/>
              <a:t>pavilion</a:t>
            </a:r>
            <a:r>
              <a:rPr lang="es-MX" dirty="0" smtClean="0"/>
              <a:t>, Paris  1937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822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7504" y="1125538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dirty="0"/>
              <a:t>  </a:t>
            </a:r>
            <a:r>
              <a:rPr lang="es-ES" sz="2400" b="1" dirty="0"/>
              <a:t>Súper Coordinador  </a:t>
            </a:r>
            <a:r>
              <a:rPr lang="es-ES" sz="2400" b="1" dirty="0" smtClean="0"/>
              <a:t>of   “Red de Física de Altas Energías”</a:t>
            </a:r>
            <a:endParaRPr lang="es-ES" sz="2400" b="1" dirty="0"/>
          </a:p>
          <a:p>
            <a:r>
              <a:rPr lang="es-MX" sz="2400" b="1" dirty="0"/>
              <a:t>                                    CONACYT</a:t>
            </a:r>
            <a:endParaRPr lang="es-ES" sz="2400" b="1" dirty="0"/>
          </a:p>
        </p:txBody>
      </p:sp>
      <p:pic>
        <p:nvPicPr>
          <p:cNvPr id="29699" name="Picture 4" descr="Superman-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8913"/>
            <a:ext cx="1333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super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4910" r="17717"/>
          <a:stretch>
            <a:fillRect/>
          </a:stretch>
        </p:blipFill>
        <p:spPr bwMode="auto">
          <a:xfrm>
            <a:off x="5219700" y="2276475"/>
            <a:ext cx="2519363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P10101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7" t="4053" r="51180" b="7198"/>
          <a:stretch>
            <a:fillRect/>
          </a:stretch>
        </p:blipFill>
        <p:spPr bwMode="auto">
          <a:xfrm>
            <a:off x="1547813" y="2276475"/>
            <a:ext cx="17240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3851275" y="400526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graphicFrame>
        <p:nvGraphicFramePr>
          <p:cNvPr id="29703" name="Object 16"/>
          <p:cNvGraphicFramePr>
            <a:graphicFrameLocks noChangeAspect="1"/>
          </p:cNvGraphicFramePr>
          <p:nvPr/>
        </p:nvGraphicFramePr>
        <p:xfrm>
          <a:off x="5867400" y="2133600"/>
          <a:ext cx="1368425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3" name="Fotografía de Photo Editor" r:id="rId8" imgW="4153480" imgH="4723810" progId="MSPhotoEd.3">
                  <p:embed/>
                </p:oleObj>
              </mc:Choice>
              <mc:Fallback>
                <p:oleObj name="Fotografía de Photo Editor" r:id="rId8" imgW="4153480" imgH="4723810" progId="MSPhotoEd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133600"/>
                        <a:ext cx="1368425" cy="164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1908673" y="258832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/>
              <a:t>2006</a:t>
            </a:r>
            <a:endParaRPr lang="es-MX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19063"/>
            <a:ext cx="3646487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3" t="23257" r="34689" b="5151"/>
          <a:stretch>
            <a:fillRect/>
          </a:stretch>
        </p:blipFill>
        <p:spPr bwMode="auto">
          <a:xfrm>
            <a:off x="5048250" y="1216025"/>
            <a:ext cx="4095750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21303" r="40730" b="48187"/>
          <a:stretch/>
        </p:blipFill>
        <p:spPr bwMode="auto">
          <a:xfrm>
            <a:off x="1" y="4221163"/>
            <a:ext cx="50482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05795"/>
            <a:ext cx="15509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2" y="2711450"/>
            <a:ext cx="1511300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 flipH="1">
            <a:off x="1187624" y="495921"/>
            <a:ext cx="2571601" cy="62882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 de flecha"/>
          <p:cNvCxnSpPr/>
          <p:nvPr/>
        </p:nvCxnSpPr>
        <p:spPr>
          <a:xfrm flipH="1" flipV="1">
            <a:off x="1187624" y="2564904"/>
            <a:ext cx="2309638" cy="14654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7640588" y="287112"/>
            <a:ext cx="98616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2007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gherrera\Documents\GHC\GHCoct0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08"/>
            <a:ext cx="9117256" cy="683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95936" y="6008169"/>
            <a:ext cx="500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FFFF00"/>
                </a:solidFill>
              </a:rPr>
              <a:t>We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err="1" smtClean="0">
                <a:solidFill>
                  <a:srgbClr val="FFFF00"/>
                </a:solidFill>
              </a:rPr>
              <a:t>were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err="1" smtClean="0">
                <a:solidFill>
                  <a:srgbClr val="FFFF00"/>
                </a:solidFill>
              </a:rPr>
              <a:t>young</a:t>
            </a:r>
            <a:r>
              <a:rPr lang="es-MX" b="1" dirty="0" smtClean="0">
                <a:solidFill>
                  <a:srgbClr val="FFFF00"/>
                </a:solidFill>
              </a:rPr>
              <a:t> and </a:t>
            </a:r>
            <a:r>
              <a:rPr lang="es-MX" b="1" dirty="0" err="1" smtClean="0">
                <a:solidFill>
                  <a:srgbClr val="FFFF00"/>
                </a:solidFill>
              </a:rPr>
              <a:t>strong</a:t>
            </a:r>
            <a:r>
              <a:rPr lang="es-MX" b="1" dirty="0" smtClean="0">
                <a:solidFill>
                  <a:srgbClr val="FFFF00"/>
                </a:solidFill>
              </a:rPr>
              <a:t>, </a:t>
            </a:r>
            <a:r>
              <a:rPr lang="es-MX" b="1" dirty="0" err="1" smtClean="0">
                <a:solidFill>
                  <a:srgbClr val="FFFF00"/>
                </a:solidFill>
              </a:rPr>
              <a:t>we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err="1" smtClean="0">
                <a:solidFill>
                  <a:srgbClr val="FFFF00"/>
                </a:solidFill>
              </a:rPr>
              <a:t>were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err="1" smtClean="0">
                <a:solidFill>
                  <a:srgbClr val="FFFF00"/>
                </a:solidFill>
              </a:rPr>
              <a:t>runnin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s-MX" b="1" dirty="0" err="1">
                <a:solidFill>
                  <a:srgbClr val="FFFF00"/>
                </a:solidFill>
              </a:rPr>
              <a:t>a</a:t>
            </a:r>
            <a:r>
              <a:rPr lang="es-MX" b="1" dirty="0" err="1" smtClean="0">
                <a:solidFill>
                  <a:srgbClr val="FFFF00"/>
                </a:solidFill>
              </a:rPr>
              <a:t>gainst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err="1" smtClean="0">
                <a:solidFill>
                  <a:srgbClr val="FFFF00"/>
                </a:solidFill>
              </a:rPr>
              <a:t>the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err="1" smtClean="0">
                <a:solidFill>
                  <a:srgbClr val="FFFF00"/>
                </a:solidFill>
              </a:rPr>
              <a:t>wind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452320" y="287112"/>
            <a:ext cx="98616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2008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12644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1749139" cy="25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1 Rectángulo"/>
          <p:cNvSpPr>
            <a:spLocks noChangeArrowheads="1"/>
          </p:cNvSpPr>
          <p:nvPr/>
        </p:nvSpPr>
        <p:spPr bwMode="auto">
          <a:xfrm>
            <a:off x="477644" y="573468"/>
            <a:ext cx="6696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5th Workshop on High PT Physics at LHC 2010</a:t>
            </a:r>
            <a:endParaRPr lang="es-MX" dirty="0"/>
          </a:p>
        </p:txBody>
      </p:sp>
      <p:sp>
        <p:nvSpPr>
          <p:cNvPr id="5124" name="2 Rectángulo"/>
          <p:cNvSpPr>
            <a:spLocks noChangeArrowheads="1"/>
          </p:cNvSpPr>
          <p:nvPr/>
        </p:nvSpPr>
        <p:spPr bwMode="auto">
          <a:xfrm>
            <a:off x="477644" y="4149080"/>
            <a:ext cx="809083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In this event the newest result of RHIC and LHC experiments as well as theoretical developments were presented. </a:t>
            </a:r>
          </a:p>
          <a:p>
            <a:endParaRPr lang="en-US" dirty="0"/>
          </a:p>
          <a:p>
            <a:r>
              <a:rPr lang="en-US" dirty="0"/>
              <a:t>The LHC results were mainly </a:t>
            </a:r>
            <a:r>
              <a:rPr lang="en-US" dirty="0" smtClean="0"/>
              <a:t>concentrated </a:t>
            </a:r>
            <a:r>
              <a:rPr lang="en-US" dirty="0"/>
              <a:t>on p-p collisions and on the high transverse momentum transfer. </a:t>
            </a:r>
          </a:p>
          <a:p>
            <a:r>
              <a:rPr lang="en-US" dirty="0"/>
              <a:t>Experimental results were compared to existing theoretical models. Several discrepancies between experiment and theories were observed </a:t>
            </a:r>
            <a:r>
              <a:rPr lang="en-US" dirty="0" smtClean="0"/>
              <a:t>and possible </a:t>
            </a:r>
            <a:r>
              <a:rPr lang="en-US" dirty="0"/>
              <a:t>explanations were discussed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7582312" y="234398"/>
            <a:ext cx="98616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2010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2962275"/>
            <a:ext cx="4613275" cy="353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1 Rectángulo"/>
          <p:cNvSpPr>
            <a:spLocks noChangeArrowheads="1"/>
          </p:cNvSpPr>
          <p:nvPr/>
        </p:nvSpPr>
        <p:spPr bwMode="auto">
          <a:xfrm>
            <a:off x="162883" y="620688"/>
            <a:ext cx="601228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Guy </a:t>
            </a:r>
            <a:r>
              <a:rPr lang="en-US" dirty="0" err="1"/>
              <a:t>Paic</a:t>
            </a:r>
            <a:r>
              <a:rPr lang="en-US" dirty="0"/>
              <a:t> has received the “</a:t>
            </a:r>
            <a:r>
              <a:rPr lang="en-US" dirty="0" err="1"/>
              <a:t>Juchimán</a:t>
            </a:r>
            <a:r>
              <a:rPr lang="en-US" dirty="0"/>
              <a:t> de Plata” Award 2010 </a:t>
            </a:r>
          </a:p>
          <a:p>
            <a:r>
              <a:rPr lang="en-US" dirty="0"/>
              <a:t>(Silver </a:t>
            </a:r>
            <a:r>
              <a:rPr lang="en-US" dirty="0" err="1"/>
              <a:t>Juchiman</a:t>
            </a:r>
            <a:r>
              <a:rPr lang="en-US" dirty="0"/>
              <a:t> Award) </a:t>
            </a:r>
          </a:p>
          <a:p>
            <a:r>
              <a:rPr lang="en-US" dirty="0"/>
              <a:t>for his Contribution to Science and Technology. </a:t>
            </a:r>
          </a:p>
          <a:p>
            <a:r>
              <a:rPr lang="en-US" dirty="0"/>
              <a:t>The award ceremony, on 11th November, 2010 </a:t>
            </a:r>
          </a:p>
          <a:p>
            <a:r>
              <a:rPr lang="en-US" dirty="0"/>
              <a:t>was celebrated in Villahermosa City, Tabasco, México.</a:t>
            </a:r>
            <a:endParaRPr lang="es-MX" dirty="0"/>
          </a:p>
        </p:txBody>
      </p:sp>
      <p:sp>
        <p:nvSpPr>
          <p:cNvPr id="40964" name="2 Rectángulo"/>
          <p:cNvSpPr>
            <a:spLocks noChangeArrowheads="1"/>
          </p:cNvSpPr>
          <p:nvPr/>
        </p:nvSpPr>
        <p:spPr bwMode="auto">
          <a:xfrm>
            <a:off x="4967412" y="3213100"/>
            <a:ext cx="41765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dirty="0" err="1"/>
              <a:t>Juchimán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an</a:t>
            </a:r>
            <a:r>
              <a:rPr lang="es-MX" dirty="0"/>
              <a:t> </a:t>
            </a:r>
            <a:r>
              <a:rPr lang="es-MX" dirty="0" err="1"/>
              <a:t>Olmec</a:t>
            </a:r>
            <a:r>
              <a:rPr lang="es-MX" dirty="0"/>
              <a:t> </a:t>
            </a:r>
            <a:r>
              <a:rPr lang="es-MX" dirty="0" err="1"/>
              <a:t>stone</a:t>
            </a:r>
            <a:r>
              <a:rPr lang="es-MX" dirty="0"/>
              <a:t> </a:t>
            </a:r>
            <a:r>
              <a:rPr lang="es-MX" dirty="0" err="1"/>
              <a:t>idol</a:t>
            </a:r>
            <a:r>
              <a:rPr lang="es-MX" dirty="0"/>
              <a:t> </a:t>
            </a:r>
            <a:endParaRPr lang="es-MX" dirty="0" smtClean="0"/>
          </a:p>
          <a:p>
            <a:r>
              <a:rPr lang="es-MX" dirty="0" err="1" smtClean="0"/>
              <a:t>found</a:t>
            </a:r>
            <a:r>
              <a:rPr lang="es-MX" dirty="0" smtClean="0"/>
              <a:t> </a:t>
            </a:r>
            <a:r>
              <a:rPr lang="es-MX" dirty="0" err="1"/>
              <a:t>near</a:t>
            </a:r>
            <a:r>
              <a:rPr lang="es-MX" dirty="0"/>
              <a:t> “La Venta” </a:t>
            </a:r>
            <a:r>
              <a:rPr lang="es-MX" dirty="0" err="1"/>
              <a:t>archeological</a:t>
            </a:r>
            <a:r>
              <a:rPr lang="es-MX" dirty="0"/>
              <a:t> </a:t>
            </a:r>
            <a:endParaRPr lang="es-MX" dirty="0" smtClean="0"/>
          </a:p>
          <a:p>
            <a:r>
              <a:rPr lang="es-MX" dirty="0" err="1" smtClean="0"/>
              <a:t>area</a:t>
            </a:r>
            <a:r>
              <a:rPr lang="es-MX" dirty="0" smtClean="0"/>
              <a:t> </a:t>
            </a:r>
            <a:r>
              <a:rPr lang="es-MX" dirty="0"/>
              <a:t>in Huimanguillo, Tabasco, </a:t>
            </a:r>
            <a:endParaRPr lang="es-MX" dirty="0" smtClean="0"/>
          </a:p>
          <a:p>
            <a:r>
              <a:rPr lang="es-MX" dirty="0" smtClean="0"/>
              <a:t>México</a:t>
            </a:r>
            <a:r>
              <a:rPr lang="es-MX" dirty="0"/>
              <a:t>. </a:t>
            </a:r>
            <a:endParaRPr lang="es-MX" dirty="0" smtClean="0"/>
          </a:p>
          <a:p>
            <a:r>
              <a:rPr lang="es-MX" dirty="0" err="1" smtClean="0"/>
              <a:t>It</a:t>
            </a:r>
            <a:r>
              <a:rPr lang="es-MX" dirty="0" smtClean="0"/>
              <a:t> </a:t>
            </a:r>
            <a:r>
              <a:rPr lang="es-MX" dirty="0" err="1"/>
              <a:t>represents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Tabasco </a:t>
            </a:r>
            <a:r>
              <a:rPr lang="es-MX" dirty="0" err="1"/>
              <a:t>State</a:t>
            </a:r>
            <a:r>
              <a:rPr lang="es-MX" dirty="0"/>
              <a:t> </a:t>
            </a:r>
            <a:endParaRPr lang="es-MX" dirty="0" smtClean="0"/>
          </a:p>
          <a:p>
            <a:r>
              <a:rPr lang="es-MX" dirty="0" err="1" smtClean="0"/>
              <a:t>Emblem</a:t>
            </a:r>
            <a:r>
              <a:rPr lang="es-MX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" y="2708506"/>
            <a:ext cx="5627291" cy="395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88"/>
            <a:ext cx="29511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6"/>
          <a:stretch/>
        </p:blipFill>
        <p:spPr bwMode="auto">
          <a:xfrm>
            <a:off x="6649934" y="2525653"/>
            <a:ext cx="1819630" cy="30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" y="43688"/>
            <a:ext cx="3515395" cy="263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705627" y="136196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God</a:t>
            </a:r>
            <a:r>
              <a:rPr lang="es-MX" dirty="0" smtClean="0"/>
              <a:t> of </a:t>
            </a:r>
            <a:r>
              <a:rPr lang="es-MX" dirty="0" err="1" smtClean="0"/>
              <a:t>marshland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826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1944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9144000" cy="60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11938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0"/>
            <a:ext cx="91059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embajad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55750"/>
            <a:ext cx="50419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1193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38188"/>
            <a:ext cx="9142412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07" y="4617662"/>
            <a:ext cx="3091715" cy="206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83568" y="764704"/>
            <a:ext cx="767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2000" dirty="0" err="1" smtClean="0"/>
              <a:t>Completed</a:t>
            </a:r>
            <a:r>
              <a:rPr lang="es-MX" sz="2000" dirty="0" smtClean="0"/>
              <a:t> </a:t>
            </a:r>
            <a:r>
              <a:rPr lang="es-MX" sz="2000" dirty="0" err="1" smtClean="0"/>
              <a:t>his</a:t>
            </a:r>
            <a:r>
              <a:rPr lang="es-MX" sz="2000" dirty="0" smtClean="0"/>
              <a:t> </a:t>
            </a:r>
            <a:r>
              <a:rPr lang="es-MX" sz="2000" dirty="0" err="1" smtClean="0"/>
              <a:t>studies</a:t>
            </a:r>
            <a:r>
              <a:rPr lang="es-MX" sz="2000" dirty="0" smtClean="0"/>
              <a:t> in 1964 </a:t>
            </a:r>
            <a:r>
              <a:rPr lang="es-MX" sz="2000" dirty="0" err="1" smtClean="0"/>
              <a:t>with</a:t>
            </a:r>
            <a:r>
              <a:rPr lang="es-MX" sz="2000" dirty="0" smtClean="0"/>
              <a:t> a PhD in </a:t>
            </a:r>
            <a:r>
              <a:rPr lang="es-MX" sz="2000" dirty="0" err="1" smtClean="0"/>
              <a:t>Physics</a:t>
            </a:r>
            <a:r>
              <a:rPr lang="es-MX" sz="2000" dirty="0" smtClean="0"/>
              <a:t> in Zagreb </a:t>
            </a:r>
            <a:endParaRPr lang="es-MX" sz="2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711600" y="1307904"/>
            <a:ext cx="6009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2000" dirty="0" err="1" smtClean="0"/>
              <a:t>First</a:t>
            </a:r>
            <a:r>
              <a:rPr lang="es-MX" sz="2000" dirty="0" smtClean="0"/>
              <a:t> </a:t>
            </a:r>
            <a:r>
              <a:rPr lang="es-MX" sz="2000" dirty="0" err="1" smtClean="0"/>
              <a:t>job</a:t>
            </a:r>
            <a:r>
              <a:rPr lang="es-MX" sz="2000" dirty="0" smtClean="0"/>
              <a:t> in    </a:t>
            </a:r>
            <a:r>
              <a:rPr lang="es-MX" sz="2000" dirty="0" err="1" smtClean="0"/>
              <a:t>Ruder</a:t>
            </a:r>
            <a:r>
              <a:rPr lang="es-MX" sz="2000" dirty="0" smtClean="0"/>
              <a:t> </a:t>
            </a:r>
            <a:r>
              <a:rPr lang="es-MX" sz="2000" dirty="0" err="1" smtClean="0"/>
              <a:t>Boṡkoviƈ</a:t>
            </a:r>
            <a:r>
              <a:rPr lang="es-MX" sz="2000" dirty="0" smtClean="0"/>
              <a:t>  </a:t>
            </a:r>
            <a:r>
              <a:rPr lang="es-MX" sz="2000" dirty="0" err="1" smtClean="0"/>
              <a:t>Insitutute</a:t>
            </a:r>
            <a:r>
              <a:rPr lang="es-MX" sz="2000" dirty="0" smtClean="0"/>
              <a:t>   Zagreb </a:t>
            </a:r>
            <a:endParaRPr lang="es-MX" sz="2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725541" y="1878300"/>
            <a:ext cx="433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2000" dirty="0" smtClean="0"/>
              <a:t>1968-1970  UCLA    Los </a:t>
            </a:r>
            <a:r>
              <a:rPr lang="es-MX" sz="2000" dirty="0" err="1" smtClean="0"/>
              <a:t>Angeles</a:t>
            </a:r>
            <a:r>
              <a:rPr lang="es-MX" sz="2000" dirty="0" smtClean="0"/>
              <a:t>  </a:t>
            </a:r>
            <a:endParaRPr lang="es-MX" sz="2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844907" y="1920806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First</a:t>
            </a:r>
            <a:r>
              <a:rPr lang="es-MX" dirty="0" smtClean="0"/>
              <a:t> </a:t>
            </a:r>
            <a:r>
              <a:rPr lang="es-MX" dirty="0" err="1" smtClean="0"/>
              <a:t>encounter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México</a:t>
            </a:r>
            <a:endParaRPr lang="es-MX" dirty="0"/>
          </a:p>
        </p:txBody>
      </p:sp>
      <p:sp>
        <p:nvSpPr>
          <p:cNvPr id="6" name="5 Flecha derecha"/>
          <p:cNvSpPr/>
          <p:nvPr/>
        </p:nvSpPr>
        <p:spPr>
          <a:xfrm rot="10800000">
            <a:off x="5059291" y="1920806"/>
            <a:ext cx="648072" cy="357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744254" y="2440392"/>
            <a:ext cx="7849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2000" dirty="0" err="1" smtClean="0"/>
              <a:t>Expert</a:t>
            </a:r>
            <a:r>
              <a:rPr lang="es-MX" sz="2000" dirty="0" smtClean="0"/>
              <a:t> of </a:t>
            </a:r>
            <a:r>
              <a:rPr lang="es-MX" sz="2000" dirty="0" err="1" smtClean="0"/>
              <a:t>the</a:t>
            </a:r>
            <a:r>
              <a:rPr lang="es-MX" sz="2000" dirty="0" smtClean="0"/>
              <a:t>  International </a:t>
            </a:r>
            <a:r>
              <a:rPr lang="es-MX" sz="2000" dirty="0" err="1" smtClean="0"/>
              <a:t>Atomic</a:t>
            </a:r>
            <a:r>
              <a:rPr lang="es-MX" sz="2000" dirty="0" smtClean="0"/>
              <a:t> </a:t>
            </a:r>
            <a:r>
              <a:rPr lang="es-MX" sz="2000" dirty="0" err="1" smtClean="0"/>
              <a:t>Energy</a:t>
            </a:r>
            <a:r>
              <a:rPr lang="es-MX" sz="2000" dirty="0" smtClean="0"/>
              <a:t> Agency  and </a:t>
            </a:r>
            <a:r>
              <a:rPr lang="es-MX" sz="2000" dirty="0" err="1" smtClean="0"/>
              <a:t>worked</a:t>
            </a:r>
            <a:r>
              <a:rPr lang="es-MX" sz="2000" dirty="0" smtClean="0"/>
              <a:t> in</a:t>
            </a:r>
          </a:p>
          <a:p>
            <a:r>
              <a:rPr lang="es-MX" sz="2000" dirty="0"/>
              <a:t> </a:t>
            </a:r>
            <a:r>
              <a:rPr lang="es-MX" sz="2000" dirty="0" smtClean="0"/>
              <a:t>   </a:t>
            </a:r>
            <a:r>
              <a:rPr lang="es-MX" sz="2000" dirty="0" err="1" smtClean="0"/>
              <a:t>several</a:t>
            </a:r>
            <a:r>
              <a:rPr lang="es-MX" sz="2000" dirty="0" smtClean="0"/>
              <a:t> </a:t>
            </a:r>
            <a:r>
              <a:rPr lang="es-MX" sz="2000" dirty="0" err="1" smtClean="0"/>
              <a:t>african</a:t>
            </a:r>
            <a:r>
              <a:rPr lang="es-MX" sz="2000" dirty="0" smtClean="0"/>
              <a:t> </a:t>
            </a:r>
            <a:r>
              <a:rPr lang="es-MX" sz="2000" dirty="0" err="1" smtClean="0"/>
              <a:t>countries</a:t>
            </a:r>
            <a:r>
              <a:rPr lang="es-MX" sz="2000" dirty="0" smtClean="0"/>
              <a:t>.   </a:t>
            </a:r>
            <a:endParaRPr lang="es-MX" sz="2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744254" y="3311736"/>
            <a:ext cx="835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2000" dirty="0" smtClean="0"/>
              <a:t>He </a:t>
            </a:r>
            <a:r>
              <a:rPr lang="es-MX" sz="2000" dirty="0" err="1" smtClean="0"/>
              <a:t>made</a:t>
            </a:r>
            <a:r>
              <a:rPr lang="es-MX" sz="2000" dirty="0" smtClean="0"/>
              <a:t> </a:t>
            </a:r>
            <a:r>
              <a:rPr lang="es-MX" sz="2000" dirty="0" err="1" smtClean="0"/>
              <a:t>experiments</a:t>
            </a:r>
            <a:r>
              <a:rPr lang="es-MX" sz="2000" dirty="0" smtClean="0"/>
              <a:t> in </a:t>
            </a:r>
            <a:r>
              <a:rPr lang="es-MX" sz="2000" dirty="0"/>
              <a:t>n</a:t>
            </a:r>
            <a:r>
              <a:rPr lang="es-MX" sz="2000" dirty="0" smtClean="0"/>
              <a:t>uclear </a:t>
            </a:r>
            <a:r>
              <a:rPr lang="es-MX" sz="2000" dirty="0" err="1" smtClean="0"/>
              <a:t>physics</a:t>
            </a:r>
            <a:r>
              <a:rPr lang="es-MX" sz="2000" dirty="0" smtClean="0"/>
              <a:t> in Zagreb, </a:t>
            </a:r>
            <a:r>
              <a:rPr lang="es-MX" sz="2000" dirty="0" err="1" smtClean="0"/>
              <a:t>Louvain</a:t>
            </a:r>
            <a:r>
              <a:rPr lang="es-MX" sz="2000" dirty="0" smtClean="0"/>
              <a:t> </a:t>
            </a:r>
            <a:r>
              <a:rPr lang="es-MX" sz="2000" dirty="0" err="1" smtClean="0"/>
              <a:t>Belgium</a:t>
            </a:r>
            <a:endParaRPr lang="es-MX" sz="2000" dirty="0" smtClean="0"/>
          </a:p>
          <a:p>
            <a:r>
              <a:rPr lang="es-MX" sz="2000" dirty="0"/>
              <a:t> </a:t>
            </a:r>
            <a:r>
              <a:rPr lang="es-MX" sz="2000" dirty="0" smtClean="0"/>
              <a:t>   </a:t>
            </a:r>
            <a:r>
              <a:rPr lang="es-MX" sz="2000" dirty="0" err="1" smtClean="0"/>
              <a:t>Juelich</a:t>
            </a:r>
            <a:r>
              <a:rPr lang="es-MX" sz="2000" dirty="0" smtClean="0"/>
              <a:t> </a:t>
            </a:r>
            <a:r>
              <a:rPr lang="es-MX" sz="2000" dirty="0" err="1" smtClean="0"/>
              <a:t>Germany</a:t>
            </a:r>
            <a:r>
              <a:rPr lang="es-MX" sz="2000" dirty="0" smtClean="0"/>
              <a:t> and   CERN ….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44254" y="5650115"/>
            <a:ext cx="5058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/>
              <a:t>2003   </a:t>
            </a:r>
            <a:r>
              <a:rPr lang="es-MX" sz="2000" dirty="0" err="1"/>
              <a:t>a</a:t>
            </a:r>
            <a:r>
              <a:rPr lang="es-MX" sz="2000" dirty="0" err="1" smtClean="0"/>
              <a:t>rrived</a:t>
            </a:r>
            <a:r>
              <a:rPr lang="es-MX" sz="2000" dirty="0" smtClean="0"/>
              <a:t> in México at </a:t>
            </a:r>
            <a:r>
              <a:rPr lang="es-MX" sz="2000" dirty="0" err="1" smtClean="0"/>
              <a:t>the</a:t>
            </a:r>
            <a:r>
              <a:rPr lang="es-MX" sz="2000" dirty="0" smtClean="0"/>
              <a:t> </a:t>
            </a:r>
          </a:p>
          <a:p>
            <a:r>
              <a:rPr lang="es-MX" sz="2000" dirty="0" err="1" smtClean="0"/>
              <a:t>National</a:t>
            </a:r>
            <a:r>
              <a:rPr lang="es-MX" sz="2000" dirty="0" smtClean="0"/>
              <a:t> </a:t>
            </a:r>
            <a:r>
              <a:rPr lang="es-MX" sz="2000" dirty="0" err="1" smtClean="0"/>
              <a:t>Autonomous</a:t>
            </a:r>
            <a:r>
              <a:rPr lang="es-MX" sz="2000" dirty="0" smtClean="0"/>
              <a:t> </a:t>
            </a:r>
            <a:r>
              <a:rPr lang="es-MX" sz="2000" dirty="0" err="1" smtClean="0"/>
              <a:t>University</a:t>
            </a:r>
            <a:r>
              <a:rPr lang="es-MX" sz="2000" dirty="0" smtClean="0"/>
              <a:t> of </a:t>
            </a:r>
            <a:r>
              <a:rPr lang="es-MX" sz="2000" dirty="0" err="1" smtClean="0"/>
              <a:t>Mexico</a:t>
            </a:r>
            <a:r>
              <a:rPr lang="es-MX" sz="2000" dirty="0" smtClean="0"/>
              <a:t> </a:t>
            </a:r>
            <a:endParaRPr lang="es-MX" sz="2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86303" y="4149080"/>
            <a:ext cx="6425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2000" dirty="0" smtClean="0"/>
              <a:t>1968  </a:t>
            </a:r>
            <a:r>
              <a:rPr lang="es-MX" sz="2000" dirty="0" err="1" smtClean="0"/>
              <a:t>received</a:t>
            </a:r>
            <a:r>
              <a:rPr lang="es-MX" sz="2000" dirty="0" smtClean="0"/>
              <a:t> </a:t>
            </a:r>
            <a:r>
              <a:rPr lang="es-MX" sz="2000" dirty="0" err="1" smtClean="0"/>
              <a:t>the</a:t>
            </a:r>
            <a:r>
              <a:rPr lang="es-MX" sz="2000" dirty="0" smtClean="0"/>
              <a:t> </a:t>
            </a:r>
            <a:r>
              <a:rPr lang="es-MX" sz="2000" dirty="0" err="1" smtClean="0"/>
              <a:t>Ruder</a:t>
            </a:r>
            <a:r>
              <a:rPr lang="es-MX" sz="2000" dirty="0" smtClean="0"/>
              <a:t>  </a:t>
            </a:r>
            <a:r>
              <a:rPr lang="es-MX" sz="2000" dirty="0" err="1"/>
              <a:t>Boṡkoviƈ</a:t>
            </a:r>
            <a:r>
              <a:rPr lang="es-MX" sz="2000" dirty="0"/>
              <a:t>  </a:t>
            </a:r>
            <a:r>
              <a:rPr lang="es-MX" sz="2000" dirty="0" err="1"/>
              <a:t>Insitutute</a:t>
            </a:r>
            <a:r>
              <a:rPr lang="es-MX" sz="2000" dirty="0"/>
              <a:t> </a:t>
            </a:r>
            <a:r>
              <a:rPr lang="es-MX" sz="2000" dirty="0" err="1"/>
              <a:t>P</a:t>
            </a:r>
            <a:r>
              <a:rPr lang="es-MX" sz="2000" dirty="0" err="1" smtClean="0"/>
              <a:t>rize</a:t>
            </a:r>
            <a:r>
              <a:rPr lang="es-MX" sz="2000" dirty="0" smtClean="0"/>
              <a:t> 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74065" y="4617662"/>
            <a:ext cx="4953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2000" dirty="0" smtClean="0"/>
              <a:t>1973  </a:t>
            </a:r>
            <a:r>
              <a:rPr lang="es-MX" sz="2000" dirty="0" err="1" smtClean="0"/>
              <a:t>received</a:t>
            </a:r>
            <a:r>
              <a:rPr lang="es-MX" sz="2000" dirty="0" smtClean="0"/>
              <a:t> </a:t>
            </a:r>
            <a:r>
              <a:rPr lang="es-MX" sz="2000" dirty="0" err="1" smtClean="0"/>
              <a:t>the</a:t>
            </a:r>
            <a:r>
              <a:rPr lang="es-MX" sz="2000" dirty="0" smtClean="0"/>
              <a:t> Nicola Tesla </a:t>
            </a:r>
            <a:r>
              <a:rPr lang="es-MX" sz="2000" dirty="0" err="1" smtClean="0"/>
              <a:t>Award</a:t>
            </a:r>
            <a:r>
              <a:rPr lang="es-MX" sz="20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_DSC0068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363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331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/>
              <a:t>CERN  DG   Robert Aymar</a:t>
            </a:r>
            <a:endParaRPr lang="es-ES" sz="2000" b="1"/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2411413" y="620713"/>
            <a:ext cx="5026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/>
              <a:t> CONACYT  AD José Antonio de la Peña</a:t>
            </a:r>
            <a:endParaRPr lang="es-ES" sz="2000" b="1"/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5651500" y="188913"/>
            <a:ext cx="3314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/>
              <a:t>Mexican People  Guy Paic</a:t>
            </a:r>
            <a:endParaRPr lang="es-E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_DSC008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188"/>
            <a:ext cx="914400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Oval 5"/>
          <p:cNvSpPr>
            <a:spLocks noChangeArrowheads="1"/>
          </p:cNvSpPr>
          <p:nvPr/>
        </p:nvSpPr>
        <p:spPr bwMode="auto">
          <a:xfrm>
            <a:off x="468312" y="6021289"/>
            <a:ext cx="791319" cy="720080"/>
          </a:xfrm>
          <a:prstGeom prst="ellipse">
            <a:avLst/>
          </a:prstGeom>
          <a:noFill/>
          <a:ln w="57150">
            <a:solidFill>
              <a:schemeClr val="accent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39940" name="Oval 6"/>
          <p:cNvSpPr>
            <a:spLocks noChangeArrowheads="1"/>
          </p:cNvSpPr>
          <p:nvPr/>
        </p:nvSpPr>
        <p:spPr bwMode="auto">
          <a:xfrm>
            <a:off x="2987674" y="6092826"/>
            <a:ext cx="792237" cy="765174"/>
          </a:xfrm>
          <a:prstGeom prst="ellipse">
            <a:avLst/>
          </a:prstGeom>
          <a:noFill/>
          <a:ln w="57150">
            <a:solidFill>
              <a:schemeClr val="accent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39941" name="Oval 7"/>
          <p:cNvSpPr>
            <a:spLocks noChangeArrowheads="1"/>
          </p:cNvSpPr>
          <p:nvPr/>
        </p:nvSpPr>
        <p:spPr bwMode="auto">
          <a:xfrm>
            <a:off x="6087311" y="6313041"/>
            <a:ext cx="719360" cy="620688"/>
          </a:xfrm>
          <a:prstGeom prst="ellipse">
            <a:avLst/>
          </a:prstGeom>
          <a:noFill/>
          <a:ln w="57150">
            <a:solidFill>
              <a:schemeClr val="accent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  <p:bldP spid="39940" grpId="0" animBg="1"/>
      <p:bldP spid="399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8775"/>
            <a:ext cx="21717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3" t="22243" r="38541" b="8839"/>
          <a:stretch>
            <a:fillRect/>
          </a:stretch>
        </p:blipFill>
        <p:spPr bwMode="auto">
          <a:xfrm>
            <a:off x="179388" y="1700213"/>
            <a:ext cx="8102600" cy="488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582312" y="234398"/>
            <a:ext cx="98616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2012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gherrera\Documents\Presentaciones2012\Guy\Ram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gherrera\Documents\Presentaciones2012\Guy\Ram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gherrera\Documents\Presentaciones2012\Guy\Ramo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47625"/>
            <a:ext cx="9196388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gherrera\Documents\Presentaciones2012\Guy\Ramo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gherrera\Documents\Presentaciones2012\Guy\Ramo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15425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gherrera\Documents\Presentaciones2012\Guy\Ramo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gherrera\Documents\Presentaciones2012\Guy\Ramo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2" t="7922"/>
          <a:stretch/>
        </p:blipFill>
        <p:spPr bwMode="auto">
          <a:xfrm>
            <a:off x="7458377" y="2158265"/>
            <a:ext cx="2292392" cy="253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9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468313" y="260350"/>
            <a:ext cx="31598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2000" b="1" dirty="0" err="1"/>
              <a:t>Guy</a:t>
            </a:r>
            <a:r>
              <a:rPr lang="es-ES" sz="2000" b="1" dirty="0"/>
              <a:t> </a:t>
            </a:r>
            <a:r>
              <a:rPr lang="es-ES" sz="2000" b="1" dirty="0" err="1"/>
              <a:t>started</a:t>
            </a:r>
            <a:r>
              <a:rPr lang="es-ES" sz="2000" b="1" dirty="0"/>
              <a:t> a </a:t>
            </a:r>
            <a:r>
              <a:rPr lang="es-ES" sz="2000" b="1" dirty="0" err="1"/>
              <a:t>Professor</a:t>
            </a:r>
            <a:r>
              <a:rPr lang="es-ES" sz="2000" b="1" dirty="0"/>
              <a:t> </a:t>
            </a:r>
            <a:endParaRPr lang="es-ES" sz="2000" b="1" dirty="0" smtClean="0"/>
          </a:p>
          <a:p>
            <a:r>
              <a:rPr lang="es-ES" sz="2000" b="1" dirty="0" smtClean="0"/>
              <a:t>position </a:t>
            </a:r>
            <a:r>
              <a:rPr lang="es-ES" sz="2000" b="1" dirty="0"/>
              <a:t> </a:t>
            </a:r>
            <a:r>
              <a:rPr lang="es-ES" sz="2000" b="1" dirty="0" smtClean="0"/>
              <a:t>in </a:t>
            </a:r>
            <a:r>
              <a:rPr lang="es-ES" sz="2000" b="1" dirty="0" err="1"/>
              <a:t>Mexico</a:t>
            </a:r>
            <a:r>
              <a:rPr lang="es-ES" sz="2000" b="1" dirty="0"/>
              <a:t> 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endParaRPr lang="es-ES" sz="2000" b="1" dirty="0" smtClean="0"/>
          </a:p>
          <a:p>
            <a:r>
              <a:rPr lang="es-ES" sz="2000" b="1" dirty="0" err="1" smtClean="0"/>
              <a:t>April</a:t>
            </a:r>
            <a:r>
              <a:rPr lang="es-ES" sz="2000" b="1" dirty="0" smtClean="0"/>
              <a:t> </a:t>
            </a:r>
            <a:r>
              <a:rPr lang="es-ES" sz="2000" b="1" dirty="0" err="1"/>
              <a:t>the</a:t>
            </a:r>
            <a:r>
              <a:rPr lang="es-ES" sz="2000" b="1" dirty="0"/>
              <a:t>  1st,  2003.</a:t>
            </a: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600038" y="4630895"/>
            <a:ext cx="36086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b="1" dirty="0"/>
              <a:t>Octavio Castaños   </a:t>
            </a:r>
          </a:p>
          <a:p>
            <a:pPr algn="ctr" eaLnBrk="1" hangingPunct="1"/>
            <a:r>
              <a:rPr lang="es-MX" b="1" dirty="0"/>
              <a:t> Director</a:t>
            </a:r>
          </a:p>
          <a:p>
            <a:pPr algn="ctr" eaLnBrk="1" hangingPunct="1"/>
            <a:r>
              <a:rPr lang="es-MX" b="1" dirty="0"/>
              <a:t>Instituto de Ciencias </a:t>
            </a:r>
            <a:r>
              <a:rPr lang="es-MX" b="1" dirty="0" smtClean="0"/>
              <a:t>Nucleares</a:t>
            </a:r>
          </a:p>
          <a:p>
            <a:pPr algn="ctr" eaLnBrk="1" hangingPunct="1"/>
            <a:r>
              <a:rPr lang="es-MX" b="1" dirty="0" smtClean="0"/>
              <a:t>UNAM</a:t>
            </a:r>
            <a:endParaRPr lang="es-ES" b="1" dirty="0"/>
          </a:p>
        </p:txBody>
      </p: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11854"/>
            <a:ext cx="240982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8" y="2060848"/>
            <a:ext cx="3311599" cy="239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75058"/>
            <a:ext cx="4463448" cy="296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740352" y="250244"/>
            <a:ext cx="98616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2003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modules_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89027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5"/>
          <p:cNvSpPr>
            <a:spLocks noChangeArrowheads="1" noChangeShapeType="1" noTextEdit="1"/>
          </p:cNvSpPr>
          <p:nvPr/>
        </p:nvSpPr>
        <p:spPr bwMode="auto">
          <a:xfrm>
            <a:off x="2484438" y="620713"/>
            <a:ext cx="4333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ALICE at the 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099300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1221" name="Text Box 5"/>
          <p:cNvSpPr txBox="1">
            <a:spLocks noChangeArrowheads="1"/>
          </p:cNvSpPr>
          <p:nvPr/>
        </p:nvSpPr>
        <p:spPr bwMode="auto">
          <a:xfrm>
            <a:off x="304800" y="685800"/>
            <a:ext cx="1506538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smtClean="0">
                <a:solidFill>
                  <a:srgbClr val="000099"/>
                </a:solidFill>
                <a:latin typeface="Times New Roman" pitchFamily="18" charset="0"/>
              </a:rPr>
              <a:t>ACORDE</a:t>
            </a:r>
            <a:endParaRPr lang="es-ES" sz="2400" b="1" u="sng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21223" name="Text Box 7"/>
          <p:cNvSpPr txBox="1">
            <a:spLocks noChangeArrowheads="1"/>
          </p:cNvSpPr>
          <p:nvPr/>
        </p:nvSpPr>
        <p:spPr bwMode="auto">
          <a:xfrm>
            <a:off x="304800" y="1600200"/>
            <a:ext cx="777875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smtClean="0">
                <a:solidFill>
                  <a:srgbClr val="000099"/>
                </a:solidFill>
                <a:latin typeface="Times New Roman" pitchFamily="18" charset="0"/>
              </a:rPr>
              <a:t>V0A</a:t>
            </a:r>
            <a:endParaRPr lang="es-ES" sz="2400" b="1" u="sng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21224" name="Text Box 8"/>
          <p:cNvSpPr txBox="1">
            <a:spLocks noChangeArrowheads="1"/>
          </p:cNvSpPr>
          <p:nvPr/>
        </p:nvSpPr>
        <p:spPr bwMode="auto">
          <a:xfrm>
            <a:off x="304800" y="3352800"/>
            <a:ext cx="1454150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smtClean="0">
                <a:solidFill>
                  <a:srgbClr val="000099"/>
                </a:solidFill>
                <a:latin typeface="Times New Roman" pitchFamily="18" charset="0"/>
              </a:rPr>
              <a:t>VHMPID</a:t>
            </a:r>
            <a:endParaRPr lang="es-ES" sz="2400" b="1" u="sng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21225" name="Text Box 9"/>
          <p:cNvSpPr txBox="1">
            <a:spLocks noChangeArrowheads="1"/>
          </p:cNvSpPr>
          <p:nvPr/>
        </p:nvSpPr>
        <p:spPr bwMode="auto">
          <a:xfrm>
            <a:off x="8153400" y="3429000"/>
            <a:ext cx="1007007" cy="46166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</a:rPr>
              <a:t>ADD1</a:t>
            </a:r>
            <a:endParaRPr lang="es-ES" sz="2400" b="1" u="sng" dirty="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21226" name="Text Box 10"/>
          <p:cNvSpPr txBox="1">
            <a:spLocks noChangeArrowheads="1"/>
          </p:cNvSpPr>
          <p:nvPr/>
        </p:nvSpPr>
        <p:spPr bwMode="auto">
          <a:xfrm>
            <a:off x="228600" y="6172200"/>
            <a:ext cx="3468688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smtClean="0">
                <a:solidFill>
                  <a:srgbClr val="000099"/>
                </a:solidFill>
                <a:latin typeface="Times New Roman" pitchFamily="18" charset="0"/>
              </a:rPr>
              <a:t>physics analysis activities</a:t>
            </a:r>
            <a:endParaRPr lang="es-ES" sz="2400" b="1" u="sng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21228" name="WordArt 12"/>
          <p:cNvSpPr>
            <a:spLocks noChangeArrowheads="1" noChangeShapeType="1" noTextEdit="1"/>
          </p:cNvSpPr>
          <p:nvPr/>
        </p:nvSpPr>
        <p:spPr bwMode="auto">
          <a:xfrm>
            <a:off x="2743200" y="152400"/>
            <a:ext cx="337185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ALICE - </a:t>
            </a:r>
            <a:r>
              <a:rPr lang="es-MX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Mexico</a:t>
            </a:r>
            <a:endParaRPr lang="es-MX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521229" name="Text Box 13"/>
          <p:cNvSpPr txBox="1">
            <a:spLocks noChangeArrowheads="1"/>
          </p:cNvSpPr>
          <p:nvPr/>
        </p:nvSpPr>
        <p:spPr bwMode="auto">
          <a:xfrm>
            <a:off x="4965700" y="838200"/>
            <a:ext cx="4178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2400" b="1" i="1" smtClean="0">
                <a:solidFill>
                  <a:srgbClr val="FF9900"/>
                </a:solidFill>
                <a:latin typeface="Times New Roman" pitchFamily="18" charset="0"/>
              </a:rPr>
              <a:t>Activities of the Mexican Team</a:t>
            </a:r>
            <a:r>
              <a:rPr lang="es-ES_tradnl" sz="2800" b="1" i="1" smtClean="0">
                <a:solidFill>
                  <a:srgbClr val="FF9900"/>
                </a:solidFill>
                <a:latin typeface="Times New Roman" pitchFamily="18" charset="0"/>
              </a:rPr>
              <a:t> </a:t>
            </a:r>
            <a:endParaRPr lang="es-MX" sz="2800" b="1" i="1" smtClean="0">
              <a:solidFill>
                <a:srgbClr val="FF9900"/>
              </a:solidFill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75449" y="2492896"/>
            <a:ext cx="1007007" cy="46166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</a:rPr>
              <a:t>ADA1</a:t>
            </a:r>
            <a:endParaRPr lang="es-ES" sz="2400" b="1" u="sng" dirty="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4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58847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STUDENTS AND YOUNG POSDOCS INVOLVED IN DATA ANALYSIS IN ALICE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UAS</a:t>
            </a:r>
          </a:p>
          <a:p>
            <a:r>
              <a:rPr lang="es-MX" dirty="0"/>
              <a:t>Isabel </a:t>
            </a:r>
            <a:r>
              <a:rPr lang="es-MX" dirty="0" smtClean="0"/>
              <a:t>Domínguez          </a:t>
            </a:r>
            <a:r>
              <a:rPr lang="es-MX" dirty="0"/>
              <a:t>PHD    "jets"               </a:t>
            </a:r>
            <a:r>
              <a:rPr lang="es-MX" dirty="0" smtClean="0"/>
              <a:t>                                    P. </a:t>
            </a:r>
            <a:r>
              <a:rPr lang="es-MX" dirty="0" err="1"/>
              <a:t>Podesta</a:t>
            </a:r>
            <a:endParaRPr lang="es-MX" dirty="0"/>
          </a:p>
          <a:p>
            <a:r>
              <a:rPr lang="es-MX" dirty="0"/>
              <a:t>Fernando </a:t>
            </a:r>
            <a:r>
              <a:rPr lang="es-MX" dirty="0" smtClean="0"/>
              <a:t>Sánchez         </a:t>
            </a:r>
            <a:r>
              <a:rPr lang="es-MX" dirty="0"/>
              <a:t>PHD    "</a:t>
            </a:r>
            <a:r>
              <a:rPr lang="es-MX" dirty="0" err="1"/>
              <a:t>semileptonic</a:t>
            </a:r>
            <a:r>
              <a:rPr lang="es-MX" dirty="0"/>
              <a:t> b </a:t>
            </a:r>
            <a:r>
              <a:rPr lang="es-MX" dirty="0" err="1"/>
              <a:t>mesosn</a:t>
            </a:r>
            <a:r>
              <a:rPr lang="es-MX" dirty="0"/>
              <a:t> </a:t>
            </a:r>
            <a:r>
              <a:rPr lang="es-MX" dirty="0" err="1"/>
              <a:t>decays</a:t>
            </a:r>
            <a:r>
              <a:rPr lang="es-MX" dirty="0"/>
              <a:t>" </a:t>
            </a:r>
            <a:r>
              <a:rPr lang="es-MX" dirty="0" smtClean="0"/>
              <a:t>      P. </a:t>
            </a:r>
            <a:r>
              <a:rPr lang="es-MX" dirty="0" err="1"/>
              <a:t>Podesta</a:t>
            </a:r>
            <a:endParaRPr lang="es-MX" dirty="0"/>
          </a:p>
          <a:p>
            <a:endParaRPr lang="es-MX" dirty="0"/>
          </a:p>
          <a:p>
            <a:r>
              <a:rPr lang="es-MX" dirty="0"/>
              <a:t>BUAP</a:t>
            </a:r>
          </a:p>
          <a:p>
            <a:r>
              <a:rPr lang="es-MX" dirty="0"/>
              <a:t>Mario </a:t>
            </a:r>
            <a:r>
              <a:rPr lang="es-MX" dirty="0" smtClean="0"/>
              <a:t>Rodríguez </a:t>
            </a:r>
            <a:r>
              <a:rPr lang="es-MX" dirty="0" err="1"/>
              <a:t>Cahuantzi</a:t>
            </a:r>
            <a:r>
              <a:rPr lang="es-MX" dirty="0"/>
              <a:t> </a:t>
            </a:r>
            <a:r>
              <a:rPr lang="es-MX" dirty="0" smtClean="0"/>
              <a:t>    PHD         "</a:t>
            </a:r>
            <a:r>
              <a:rPr lang="es-MX" dirty="0" err="1"/>
              <a:t>Cosmic</a:t>
            </a:r>
            <a:r>
              <a:rPr lang="es-MX" dirty="0"/>
              <a:t> </a:t>
            </a:r>
            <a:r>
              <a:rPr lang="es-MX" dirty="0" err="1"/>
              <a:t>Ray</a:t>
            </a:r>
            <a:r>
              <a:rPr lang="es-MX" dirty="0"/>
              <a:t>"                    </a:t>
            </a:r>
            <a:r>
              <a:rPr lang="es-MX" dirty="0" smtClean="0"/>
              <a:t> A</a:t>
            </a:r>
            <a:r>
              <a:rPr lang="es-MX" dirty="0"/>
              <a:t>. </a:t>
            </a:r>
            <a:r>
              <a:rPr lang="es-MX" dirty="0" smtClean="0"/>
              <a:t>Fernández</a:t>
            </a:r>
            <a:endParaRPr lang="es-MX" dirty="0"/>
          </a:p>
          <a:p>
            <a:r>
              <a:rPr lang="es-MX" dirty="0" err="1"/>
              <a:t>Gibraham</a:t>
            </a:r>
            <a:r>
              <a:rPr lang="es-MX" dirty="0"/>
              <a:t> </a:t>
            </a:r>
            <a:r>
              <a:rPr lang="es-MX" dirty="0" err="1"/>
              <a:t>Napoles</a:t>
            </a:r>
            <a:r>
              <a:rPr lang="es-MX" dirty="0"/>
              <a:t> Cañedo  </a:t>
            </a:r>
            <a:r>
              <a:rPr lang="es-MX" dirty="0" smtClean="0"/>
              <a:t>   </a:t>
            </a:r>
            <a:r>
              <a:rPr lang="es-MX" dirty="0" err="1"/>
              <a:t>MSc</a:t>
            </a:r>
            <a:r>
              <a:rPr lang="es-MX" dirty="0"/>
              <a:t> </a:t>
            </a:r>
            <a:r>
              <a:rPr lang="es-MX" dirty="0" smtClean="0"/>
              <a:t>         "</a:t>
            </a:r>
            <a:r>
              <a:rPr lang="es-MX" dirty="0"/>
              <a:t>UPC"             </a:t>
            </a:r>
            <a:r>
              <a:rPr lang="es-MX" dirty="0" smtClean="0"/>
              <a:t>                   D</a:t>
            </a:r>
            <a:r>
              <a:rPr lang="es-MX" dirty="0"/>
              <a:t>. Tapia - </a:t>
            </a:r>
            <a:r>
              <a:rPr lang="es-MX" dirty="0" err="1" smtClean="0"/>
              <a:t>A.Fdz</a:t>
            </a:r>
            <a:endParaRPr lang="es-MX" dirty="0"/>
          </a:p>
          <a:p>
            <a:r>
              <a:rPr lang="es-MX" dirty="0" err="1"/>
              <a:t>Hector</a:t>
            </a:r>
            <a:r>
              <a:rPr lang="es-MX" dirty="0"/>
              <a:t> Bello </a:t>
            </a:r>
            <a:r>
              <a:rPr lang="es-MX" dirty="0" smtClean="0"/>
              <a:t>Martínez              </a:t>
            </a:r>
            <a:r>
              <a:rPr lang="es-MX" dirty="0" err="1"/>
              <a:t>MSc</a:t>
            </a:r>
            <a:r>
              <a:rPr lang="es-MX" dirty="0"/>
              <a:t> </a:t>
            </a:r>
            <a:r>
              <a:rPr lang="es-MX" dirty="0" smtClean="0"/>
              <a:t>         "</a:t>
            </a:r>
            <a:r>
              <a:rPr lang="es-MX" dirty="0" err="1"/>
              <a:t>Event</a:t>
            </a:r>
            <a:r>
              <a:rPr lang="es-MX" dirty="0"/>
              <a:t> </a:t>
            </a:r>
            <a:r>
              <a:rPr lang="es-MX" dirty="0" err="1"/>
              <a:t>shape</a:t>
            </a:r>
            <a:r>
              <a:rPr lang="es-MX" dirty="0"/>
              <a:t> </a:t>
            </a:r>
            <a:r>
              <a:rPr lang="es-MX" dirty="0" err="1"/>
              <a:t>studies</a:t>
            </a:r>
            <a:r>
              <a:rPr lang="es-MX" dirty="0"/>
              <a:t>"   </a:t>
            </a:r>
            <a:r>
              <a:rPr lang="es-MX" dirty="0" smtClean="0"/>
              <a:t>     A</a:t>
            </a:r>
            <a:r>
              <a:rPr lang="es-MX" dirty="0"/>
              <a:t>. Ortiz - A. </a:t>
            </a:r>
            <a:r>
              <a:rPr lang="es-MX" dirty="0" err="1" smtClean="0"/>
              <a:t>Fdz</a:t>
            </a:r>
            <a:endParaRPr lang="es-MX" dirty="0"/>
          </a:p>
          <a:p>
            <a:r>
              <a:rPr lang="es-MX" dirty="0" err="1"/>
              <a:t>Citlali</a:t>
            </a:r>
            <a:r>
              <a:rPr lang="es-MX" dirty="0"/>
              <a:t> Sosa </a:t>
            </a:r>
            <a:r>
              <a:rPr lang="es-MX" dirty="0" smtClean="0"/>
              <a:t>Rodríguez    </a:t>
            </a:r>
            <a:r>
              <a:rPr lang="es-MX" dirty="0" err="1"/>
              <a:t>Undergrad</a:t>
            </a:r>
            <a:r>
              <a:rPr lang="es-MX" dirty="0"/>
              <a:t> </a:t>
            </a:r>
            <a:r>
              <a:rPr lang="es-MX" dirty="0" smtClean="0"/>
              <a:t>        "</a:t>
            </a:r>
            <a:r>
              <a:rPr lang="es-MX" dirty="0" err="1"/>
              <a:t>Cosmis</a:t>
            </a:r>
            <a:r>
              <a:rPr lang="es-MX" dirty="0"/>
              <a:t> </a:t>
            </a:r>
            <a:r>
              <a:rPr lang="es-MX" dirty="0" err="1"/>
              <a:t>rays</a:t>
            </a:r>
            <a:r>
              <a:rPr lang="es-MX" dirty="0"/>
              <a:t>"   </a:t>
            </a:r>
            <a:r>
              <a:rPr lang="es-MX" dirty="0" smtClean="0"/>
              <a:t>         M. Rodríguez- </a:t>
            </a:r>
            <a:r>
              <a:rPr lang="es-MX" dirty="0"/>
              <a:t>A. </a:t>
            </a:r>
            <a:r>
              <a:rPr lang="es-MX" dirty="0" err="1" smtClean="0"/>
              <a:t>Fdz</a:t>
            </a:r>
            <a:endParaRPr lang="es-MX" dirty="0"/>
          </a:p>
          <a:p>
            <a:r>
              <a:rPr lang="es-MX" dirty="0"/>
              <a:t>Juan Grados </a:t>
            </a:r>
            <a:r>
              <a:rPr lang="es-MX" dirty="0" err="1"/>
              <a:t>Luyamdo</a:t>
            </a:r>
            <a:r>
              <a:rPr lang="es-MX" dirty="0"/>
              <a:t>  </a:t>
            </a:r>
            <a:r>
              <a:rPr lang="es-MX" dirty="0" smtClean="0"/>
              <a:t> </a:t>
            </a:r>
            <a:r>
              <a:rPr lang="es-MX" dirty="0" err="1"/>
              <a:t>Undergrad</a:t>
            </a:r>
            <a:r>
              <a:rPr lang="es-MX" dirty="0"/>
              <a:t> </a:t>
            </a:r>
            <a:r>
              <a:rPr lang="es-MX" dirty="0" smtClean="0"/>
              <a:t>        "</a:t>
            </a:r>
            <a:r>
              <a:rPr lang="es-MX" dirty="0" err="1"/>
              <a:t>Polarizarion</a:t>
            </a:r>
            <a:r>
              <a:rPr lang="es-MX" dirty="0"/>
              <a:t> </a:t>
            </a:r>
            <a:r>
              <a:rPr lang="es-MX" dirty="0" err="1" smtClean="0"/>
              <a:t>studies</a:t>
            </a:r>
            <a:r>
              <a:rPr lang="es-MX" dirty="0" smtClean="0"/>
              <a:t>“      </a:t>
            </a:r>
            <a:r>
              <a:rPr lang="es-MX" dirty="0"/>
              <a:t>E. </a:t>
            </a:r>
            <a:r>
              <a:rPr lang="es-MX" dirty="0" err="1"/>
              <a:t>Cuautle</a:t>
            </a:r>
            <a:r>
              <a:rPr lang="es-MX" dirty="0"/>
              <a:t> </a:t>
            </a:r>
            <a:r>
              <a:rPr lang="es-MX" dirty="0" smtClean="0"/>
              <a:t>-A</a:t>
            </a:r>
            <a:r>
              <a:rPr lang="es-MX" dirty="0"/>
              <a:t>. </a:t>
            </a:r>
            <a:r>
              <a:rPr lang="es-MX" dirty="0" err="1"/>
              <a:t>Fdz</a:t>
            </a:r>
            <a:endParaRPr lang="es-MX" dirty="0"/>
          </a:p>
          <a:p>
            <a:r>
              <a:rPr lang="es-MX" dirty="0"/>
              <a:t>Salvador Sosa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712708" y="3632153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Undergrad </a:t>
            </a:r>
            <a:r>
              <a:rPr lang="nl-NL" dirty="0" smtClean="0"/>
              <a:t>       "</a:t>
            </a:r>
            <a:r>
              <a:rPr lang="nl-NL" dirty="0"/>
              <a:t>Van der Meer Scan pp"  D. Tapia - A Fdz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205195" y="436510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CINVESTAV</a:t>
            </a:r>
          </a:p>
          <a:p>
            <a:r>
              <a:rPr lang="es-MX" dirty="0"/>
              <a:t>Rigoberto Cruz Albino  </a:t>
            </a:r>
            <a:r>
              <a:rPr lang="es-MX" dirty="0" smtClean="0"/>
              <a:t>PHD  </a:t>
            </a:r>
            <a:r>
              <a:rPr lang="es-MX" dirty="0"/>
              <a:t>"</a:t>
            </a:r>
            <a:r>
              <a:rPr lang="es-MX" dirty="0" err="1"/>
              <a:t>Study</a:t>
            </a:r>
            <a:r>
              <a:rPr lang="es-MX" dirty="0"/>
              <a:t> </a:t>
            </a:r>
            <a:r>
              <a:rPr lang="es-MX" dirty="0" err="1"/>
              <a:t>pPb</a:t>
            </a:r>
            <a:r>
              <a:rPr lang="es-MX" dirty="0"/>
              <a:t> in </a:t>
            </a:r>
            <a:r>
              <a:rPr lang="es-MX" dirty="0" err="1"/>
              <a:t>the</a:t>
            </a:r>
            <a:r>
              <a:rPr lang="es-MX" dirty="0"/>
              <a:t> 2013 </a:t>
            </a:r>
            <a:r>
              <a:rPr lang="es-MX" dirty="0" err="1"/>
              <a:t>run</a:t>
            </a:r>
            <a:r>
              <a:rPr lang="es-MX" dirty="0"/>
              <a:t>"  </a:t>
            </a:r>
            <a:r>
              <a:rPr lang="es-MX" dirty="0" smtClean="0"/>
              <a:t>         G</a:t>
            </a:r>
            <a:r>
              <a:rPr lang="es-MX" dirty="0"/>
              <a:t>. Herrera - D. Tapia</a:t>
            </a:r>
          </a:p>
          <a:p>
            <a:r>
              <a:rPr lang="es-MX" dirty="0" err="1"/>
              <a:t>Veronica</a:t>
            </a:r>
            <a:r>
              <a:rPr lang="es-MX" dirty="0"/>
              <a:t> Canoa         </a:t>
            </a:r>
            <a:r>
              <a:rPr lang="es-MX" dirty="0" smtClean="0"/>
              <a:t>  PHD  </a:t>
            </a:r>
            <a:r>
              <a:rPr lang="es-MX" dirty="0"/>
              <a:t>"UPC"             </a:t>
            </a:r>
            <a:r>
              <a:rPr lang="es-MX" dirty="0" smtClean="0"/>
              <a:t>                                 </a:t>
            </a:r>
            <a:r>
              <a:rPr lang="es-MX" dirty="0"/>
              <a:t>G. Herrera</a:t>
            </a:r>
          </a:p>
          <a:p>
            <a:endParaRPr lang="es-MX" dirty="0"/>
          </a:p>
          <a:p>
            <a:r>
              <a:rPr lang="es-MX" dirty="0"/>
              <a:t>ICN UNAM</a:t>
            </a:r>
          </a:p>
          <a:p>
            <a:r>
              <a:rPr lang="es-MX" dirty="0"/>
              <a:t>Ivonne Maldonado         </a:t>
            </a:r>
            <a:r>
              <a:rPr lang="es-MX" dirty="0" smtClean="0"/>
              <a:t>      PHD                   </a:t>
            </a:r>
            <a:r>
              <a:rPr lang="es-MX" dirty="0"/>
              <a:t>"Lambda </a:t>
            </a:r>
            <a:r>
              <a:rPr lang="es-MX" dirty="0" err="1"/>
              <a:t>polariation</a:t>
            </a:r>
            <a:r>
              <a:rPr lang="es-MX" dirty="0"/>
              <a:t>"  </a:t>
            </a:r>
            <a:r>
              <a:rPr lang="es-MX" dirty="0" smtClean="0"/>
              <a:t>       E</a:t>
            </a:r>
            <a:r>
              <a:rPr lang="es-MX" dirty="0"/>
              <a:t>. </a:t>
            </a:r>
            <a:r>
              <a:rPr lang="es-MX" dirty="0" err="1"/>
              <a:t>Cuautle</a:t>
            </a:r>
            <a:endParaRPr lang="es-MX" dirty="0"/>
          </a:p>
          <a:p>
            <a:r>
              <a:rPr lang="es-MX" dirty="0" err="1"/>
              <a:t>Raul</a:t>
            </a:r>
            <a:r>
              <a:rPr lang="es-MX" dirty="0"/>
              <a:t> </a:t>
            </a:r>
            <a:r>
              <a:rPr lang="es-MX" dirty="0" err="1" smtClean="0"/>
              <a:t>Tonathiu</a:t>
            </a:r>
            <a:r>
              <a:rPr lang="es-MX" dirty="0" smtClean="0"/>
              <a:t> </a:t>
            </a:r>
            <a:r>
              <a:rPr lang="es-MX" dirty="0"/>
              <a:t>Bustamante  </a:t>
            </a:r>
            <a:r>
              <a:rPr lang="es-MX" dirty="0" err="1"/>
              <a:t>MSc</a:t>
            </a:r>
            <a:r>
              <a:rPr lang="es-MX" dirty="0"/>
              <a:t> </a:t>
            </a:r>
            <a:r>
              <a:rPr lang="es-MX" dirty="0" smtClean="0"/>
              <a:t>                   "</a:t>
            </a:r>
            <a:r>
              <a:rPr lang="es-MX" dirty="0"/>
              <a:t>p/pi vs </a:t>
            </a:r>
            <a:r>
              <a:rPr lang="es-MX" dirty="0" err="1"/>
              <a:t>sphericity</a:t>
            </a:r>
            <a:r>
              <a:rPr lang="es-MX" dirty="0"/>
              <a:t>"  </a:t>
            </a:r>
            <a:r>
              <a:rPr lang="es-MX" dirty="0" smtClean="0"/>
              <a:t>           G</a:t>
            </a:r>
            <a:r>
              <a:rPr lang="es-MX" dirty="0"/>
              <a:t>. </a:t>
            </a:r>
            <a:r>
              <a:rPr lang="es-MX" dirty="0" err="1"/>
              <a:t>Paic</a:t>
            </a:r>
            <a:r>
              <a:rPr lang="es-MX" dirty="0"/>
              <a:t>.</a:t>
            </a:r>
          </a:p>
          <a:p>
            <a:r>
              <a:rPr lang="es-MX" dirty="0"/>
              <a:t>Edgar </a:t>
            </a:r>
            <a:r>
              <a:rPr lang="es-MX" dirty="0" smtClean="0"/>
              <a:t>Pérez </a:t>
            </a:r>
            <a:r>
              <a:rPr lang="es-MX" dirty="0"/>
              <a:t>Lezama       </a:t>
            </a:r>
            <a:r>
              <a:rPr lang="es-MX" dirty="0" smtClean="0"/>
              <a:t>   </a:t>
            </a:r>
            <a:r>
              <a:rPr lang="es-MX" dirty="0" err="1" smtClean="0"/>
              <a:t>MSc</a:t>
            </a:r>
            <a:r>
              <a:rPr lang="es-MX" dirty="0" smtClean="0"/>
              <a:t>                    "phi/p</a:t>
            </a:r>
            <a:r>
              <a:rPr lang="es-MX" dirty="0"/>
              <a:t>"            </a:t>
            </a:r>
            <a:r>
              <a:rPr lang="es-MX" dirty="0" smtClean="0"/>
              <a:t>                    </a:t>
            </a:r>
            <a:r>
              <a:rPr lang="es-MX" dirty="0"/>
              <a:t>G </a:t>
            </a:r>
            <a:r>
              <a:rPr lang="es-MX" dirty="0" err="1" smtClean="0"/>
              <a:t>Paic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33099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188640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IFUNAM</a:t>
            </a:r>
          </a:p>
          <a:p>
            <a:r>
              <a:rPr lang="es-MX" dirty="0" smtClean="0"/>
              <a:t>Eulogio </a:t>
            </a:r>
            <a:r>
              <a:rPr lang="es-MX" dirty="0" err="1"/>
              <a:t>Serradilla</a:t>
            </a:r>
            <a:r>
              <a:rPr lang="es-MX" dirty="0"/>
              <a:t>   </a:t>
            </a:r>
            <a:r>
              <a:rPr lang="es-MX" dirty="0" smtClean="0"/>
              <a:t>          PHD             </a:t>
            </a:r>
            <a:r>
              <a:rPr lang="es-MX" dirty="0"/>
              <a:t>"</a:t>
            </a:r>
            <a:r>
              <a:rPr lang="es-MX" dirty="0" err="1"/>
              <a:t>deuteron</a:t>
            </a:r>
            <a:r>
              <a:rPr lang="es-MX" dirty="0"/>
              <a:t> </a:t>
            </a:r>
            <a:r>
              <a:rPr lang="es-MX" dirty="0" err="1"/>
              <a:t>coalesence</a:t>
            </a:r>
            <a:r>
              <a:rPr lang="es-MX" dirty="0"/>
              <a:t> in </a:t>
            </a:r>
            <a:r>
              <a:rPr lang="es-MX" dirty="0" err="1" smtClean="0"/>
              <a:t>pp</a:t>
            </a:r>
            <a:r>
              <a:rPr lang="es-MX" dirty="0" smtClean="0"/>
              <a:t>“   </a:t>
            </a:r>
            <a:r>
              <a:rPr lang="es-MX" dirty="0"/>
              <a:t>A. Menchaca</a:t>
            </a:r>
          </a:p>
          <a:p>
            <a:r>
              <a:rPr lang="es-MX" dirty="0"/>
              <a:t>Diego </a:t>
            </a:r>
            <a:r>
              <a:rPr lang="es-MX" dirty="0" smtClean="0"/>
              <a:t>Gómez </a:t>
            </a:r>
            <a:r>
              <a:rPr lang="es-MX" dirty="0"/>
              <a:t>Coral    </a:t>
            </a:r>
            <a:r>
              <a:rPr lang="es-MX" dirty="0" smtClean="0"/>
              <a:t>      </a:t>
            </a:r>
            <a:r>
              <a:rPr lang="es-MX" dirty="0" err="1"/>
              <a:t>Undergrad</a:t>
            </a:r>
            <a:r>
              <a:rPr lang="es-MX" dirty="0"/>
              <a:t> </a:t>
            </a:r>
            <a:r>
              <a:rPr lang="es-MX" dirty="0" smtClean="0"/>
              <a:t>  "</a:t>
            </a:r>
            <a:r>
              <a:rPr lang="es-MX" dirty="0" err="1"/>
              <a:t>coalescence</a:t>
            </a:r>
            <a:r>
              <a:rPr lang="es-MX" dirty="0"/>
              <a:t>"              </a:t>
            </a:r>
            <a:r>
              <a:rPr lang="es-MX" dirty="0" smtClean="0"/>
              <a:t>           </a:t>
            </a:r>
            <a:r>
              <a:rPr lang="es-MX" dirty="0"/>
              <a:t>A. Menchaca</a:t>
            </a:r>
          </a:p>
          <a:p>
            <a:r>
              <a:rPr lang="es-MX" dirty="0"/>
              <a:t>Laura </a:t>
            </a:r>
            <a:r>
              <a:rPr lang="es-MX" dirty="0" smtClean="0"/>
              <a:t>González Trueba    </a:t>
            </a:r>
            <a:r>
              <a:rPr lang="es-MX" dirty="0" err="1"/>
              <a:t>MSc</a:t>
            </a:r>
            <a:r>
              <a:rPr lang="es-MX" dirty="0"/>
              <a:t>      </a:t>
            </a:r>
            <a:r>
              <a:rPr lang="es-MX" dirty="0" smtClean="0"/>
              <a:t>       </a:t>
            </a:r>
            <a:r>
              <a:rPr lang="es-MX" dirty="0"/>
              <a:t>"</a:t>
            </a:r>
            <a:r>
              <a:rPr lang="es-MX" dirty="0" err="1"/>
              <a:t>multiplicity</a:t>
            </a:r>
            <a:r>
              <a:rPr lang="es-MX" dirty="0"/>
              <a:t>"    </a:t>
            </a:r>
            <a:r>
              <a:rPr lang="es-MX" dirty="0" smtClean="0"/>
              <a:t>                        </a:t>
            </a:r>
            <a:r>
              <a:rPr lang="es-MX" dirty="0"/>
              <a:t>A. Sandoval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r>
              <a:rPr lang="es-MX" dirty="0" err="1"/>
              <a:t>Sent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other</a:t>
            </a:r>
            <a:r>
              <a:rPr lang="es-MX" dirty="0"/>
              <a:t> </a:t>
            </a:r>
            <a:r>
              <a:rPr lang="es-MX" dirty="0" err="1"/>
              <a:t>institutions</a:t>
            </a:r>
            <a:r>
              <a:rPr lang="es-MX" dirty="0" smtClean="0"/>
              <a:t>:</a:t>
            </a:r>
          </a:p>
          <a:p>
            <a:endParaRPr lang="es-MX" dirty="0"/>
          </a:p>
          <a:p>
            <a:r>
              <a:rPr lang="es-MX" dirty="0"/>
              <a:t>Pedro </a:t>
            </a:r>
            <a:r>
              <a:rPr lang="es-MX" dirty="0" smtClean="0"/>
              <a:t>González            </a:t>
            </a:r>
            <a:r>
              <a:rPr lang="es-MX" dirty="0" err="1"/>
              <a:t>Spain</a:t>
            </a:r>
            <a:r>
              <a:rPr lang="es-MX" dirty="0"/>
              <a:t>       </a:t>
            </a:r>
            <a:r>
              <a:rPr lang="es-MX" dirty="0" smtClean="0"/>
              <a:t>    "</a:t>
            </a:r>
            <a:r>
              <a:rPr lang="es-MX" dirty="0" err="1"/>
              <a:t>Diffractive</a:t>
            </a:r>
            <a:r>
              <a:rPr lang="es-MX" dirty="0"/>
              <a:t> </a:t>
            </a:r>
            <a:r>
              <a:rPr lang="es-MX" dirty="0" err="1"/>
              <a:t>physics</a:t>
            </a:r>
            <a:r>
              <a:rPr lang="es-MX" dirty="0"/>
              <a:t>"        </a:t>
            </a:r>
            <a:r>
              <a:rPr lang="es-MX" dirty="0" smtClean="0"/>
              <a:t>              </a:t>
            </a:r>
            <a:r>
              <a:rPr lang="es-MX" dirty="0"/>
              <a:t>A. Menchaca</a:t>
            </a:r>
          </a:p>
          <a:p>
            <a:r>
              <a:rPr lang="es-MX" dirty="0" err="1"/>
              <a:t>Xitzel</a:t>
            </a:r>
            <a:r>
              <a:rPr lang="es-MX" dirty="0"/>
              <a:t> </a:t>
            </a:r>
            <a:r>
              <a:rPr lang="es-MX" dirty="0" smtClean="0"/>
              <a:t>Sánchez              </a:t>
            </a:r>
            <a:r>
              <a:rPr lang="es-MX" dirty="0" err="1"/>
              <a:t>Strasbourg</a:t>
            </a:r>
            <a:r>
              <a:rPr lang="es-MX" dirty="0"/>
              <a:t> </a:t>
            </a:r>
            <a:r>
              <a:rPr lang="es-MX" dirty="0" smtClean="0"/>
              <a:t>  </a:t>
            </a:r>
            <a:r>
              <a:rPr lang="es-MX" dirty="0"/>
              <a:t>"</a:t>
            </a:r>
            <a:r>
              <a:rPr lang="es-MX" dirty="0" err="1"/>
              <a:t>Hadron</a:t>
            </a:r>
            <a:r>
              <a:rPr lang="es-MX" dirty="0"/>
              <a:t> </a:t>
            </a:r>
            <a:r>
              <a:rPr lang="es-MX" dirty="0" err="1"/>
              <a:t>Correlations</a:t>
            </a:r>
            <a:r>
              <a:rPr lang="es-MX" dirty="0"/>
              <a:t>"       </a:t>
            </a:r>
            <a:r>
              <a:rPr lang="es-MX" dirty="0" smtClean="0"/>
              <a:t>               </a:t>
            </a:r>
            <a:r>
              <a:rPr lang="es-MX" dirty="0"/>
              <a:t>E. </a:t>
            </a:r>
            <a:r>
              <a:rPr lang="es-MX" dirty="0" err="1"/>
              <a:t>Cuautle</a:t>
            </a:r>
            <a:endParaRPr lang="es-MX" dirty="0"/>
          </a:p>
          <a:p>
            <a:r>
              <a:rPr lang="es-MX" dirty="0"/>
              <a:t>Antonio Ortiz    </a:t>
            </a:r>
            <a:r>
              <a:rPr lang="es-MX" dirty="0" smtClean="0"/>
              <a:t>             </a:t>
            </a:r>
            <a:r>
              <a:rPr lang="es-MX" dirty="0" err="1"/>
              <a:t>Lund</a:t>
            </a:r>
            <a:r>
              <a:rPr lang="es-MX" dirty="0"/>
              <a:t>      </a:t>
            </a:r>
            <a:r>
              <a:rPr lang="es-MX" dirty="0" smtClean="0"/>
              <a:t>      </a:t>
            </a:r>
            <a:r>
              <a:rPr lang="es-MX" dirty="0"/>
              <a:t>"</a:t>
            </a:r>
            <a:r>
              <a:rPr lang="es-MX" dirty="0" err="1"/>
              <a:t>Event</a:t>
            </a:r>
            <a:r>
              <a:rPr lang="es-MX" dirty="0"/>
              <a:t> </a:t>
            </a:r>
            <a:r>
              <a:rPr lang="es-MX" dirty="0" err="1"/>
              <a:t>shape</a:t>
            </a:r>
            <a:r>
              <a:rPr lang="es-MX" dirty="0"/>
              <a:t>" </a:t>
            </a:r>
            <a:r>
              <a:rPr lang="es-MX" dirty="0" smtClean="0"/>
              <a:t>                                    </a:t>
            </a:r>
            <a:r>
              <a:rPr lang="es-MX" dirty="0" err="1"/>
              <a:t>Guy</a:t>
            </a:r>
            <a:r>
              <a:rPr lang="es-MX" dirty="0"/>
              <a:t> </a:t>
            </a:r>
            <a:r>
              <a:rPr lang="es-MX" dirty="0" err="1"/>
              <a:t>Paic</a:t>
            </a:r>
            <a:endParaRPr lang="es-MX" dirty="0"/>
          </a:p>
          <a:p>
            <a:r>
              <a:rPr lang="es-MX" dirty="0"/>
              <a:t>Lizardo Valencia  </a:t>
            </a:r>
            <a:r>
              <a:rPr lang="es-MX" dirty="0" smtClean="0"/>
              <a:t>         Paris             "</a:t>
            </a:r>
            <a:r>
              <a:rPr lang="es-MX" dirty="0"/>
              <a:t>J/Psi RAA in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dimuon</a:t>
            </a:r>
            <a:r>
              <a:rPr lang="es-MX" dirty="0"/>
              <a:t> </a:t>
            </a:r>
            <a:r>
              <a:rPr lang="es-MX" dirty="0" err="1" smtClean="0"/>
              <a:t>channel</a:t>
            </a:r>
            <a:r>
              <a:rPr lang="es-MX" dirty="0" smtClean="0"/>
              <a:t>“     </a:t>
            </a:r>
            <a:r>
              <a:rPr lang="es-MX" dirty="0"/>
              <a:t>R. Alfaro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528" y="3789039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Hermes </a:t>
            </a:r>
            <a:r>
              <a:rPr lang="es-MX" dirty="0" smtClean="0"/>
              <a:t>León                </a:t>
            </a:r>
            <a:r>
              <a:rPr lang="es-MX" dirty="0"/>
              <a:t>Frankfurt </a:t>
            </a:r>
            <a:r>
              <a:rPr lang="es-MX" dirty="0" smtClean="0"/>
              <a:t>      </a:t>
            </a:r>
            <a:r>
              <a:rPr lang="es-MX" dirty="0"/>
              <a:t>"jets"         </a:t>
            </a:r>
            <a:r>
              <a:rPr lang="es-MX" dirty="0" smtClean="0"/>
              <a:t>                                      </a:t>
            </a:r>
            <a:r>
              <a:rPr lang="es-MX" dirty="0"/>
              <a:t>A. Sandoval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 smtClean="0"/>
              <a:t>             </a:t>
            </a:r>
            <a:r>
              <a:rPr lang="es-MX" dirty="0"/>
              <a:t>PEOPLE </a:t>
            </a:r>
            <a:r>
              <a:rPr lang="es-MX" dirty="0" smtClean="0"/>
              <a:t> INVOLVED  IN  UPGRADE OF  ALICE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 err="1"/>
              <a:t>Upgrade</a:t>
            </a:r>
            <a:r>
              <a:rPr lang="es-MX" dirty="0"/>
              <a:t>:</a:t>
            </a:r>
          </a:p>
          <a:p>
            <a:r>
              <a:rPr lang="es-MX" dirty="0" smtClean="0"/>
              <a:t>Ramón Gómez     PHD      "</a:t>
            </a:r>
            <a:r>
              <a:rPr lang="es-MX" dirty="0"/>
              <a:t>AD </a:t>
            </a:r>
            <a:r>
              <a:rPr lang="es-MX" dirty="0" err="1"/>
              <a:t>Diffractive</a:t>
            </a:r>
            <a:r>
              <a:rPr lang="es-MX" dirty="0"/>
              <a:t> </a:t>
            </a:r>
            <a:r>
              <a:rPr lang="es-MX" dirty="0" err="1"/>
              <a:t>Physics</a:t>
            </a:r>
            <a:r>
              <a:rPr lang="es-MX" dirty="0"/>
              <a:t>" </a:t>
            </a:r>
            <a:r>
              <a:rPr lang="es-MX" dirty="0" smtClean="0"/>
              <a:t>  CINVESTAV  </a:t>
            </a:r>
            <a:r>
              <a:rPr lang="es-MX" dirty="0"/>
              <a:t>G Herrera</a:t>
            </a:r>
          </a:p>
          <a:p>
            <a:r>
              <a:rPr lang="es-MX" dirty="0"/>
              <a:t>Mateo </a:t>
            </a:r>
            <a:r>
              <a:rPr lang="es-MX" dirty="0" smtClean="0"/>
              <a:t>Ramírez     </a:t>
            </a:r>
            <a:r>
              <a:rPr lang="es-MX" dirty="0" err="1"/>
              <a:t>MSc</a:t>
            </a:r>
            <a:r>
              <a:rPr lang="es-MX" dirty="0"/>
              <a:t>  </a:t>
            </a:r>
            <a:r>
              <a:rPr lang="es-MX" dirty="0" smtClean="0"/>
              <a:t>    "</a:t>
            </a:r>
            <a:r>
              <a:rPr lang="es-MX" dirty="0"/>
              <a:t>V0 </a:t>
            </a:r>
            <a:r>
              <a:rPr lang="es-MX" dirty="0" err="1"/>
              <a:t>upgrade</a:t>
            </a:r>
            <a:r>
              <a:rPr lang="es-MX" dirty="0"/>
              <a:t>"   </a:t>
            </a:r>
            <a:r>
              <a:rPr lang="es-MX" dirty="0" smtClean="0"/>
              <a:t>                 CINVESTAV  </a:t>
            </a:r>
            <a:r>
              <a:rPr lang="es-MX" dirty="0"/>
              <a:t>G Herrera </a:t>
            </a:r>
            <a:r>
              <a:rPr lang="es-MX" dirty="0" smtClean="0"/>
              <a:t>-I. León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82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95536" y="548680"/>
            <a:ext cx="8748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G.  Tejeda         </a:t>
            </a:r>
            <a:r>
              <a:rPr lang="es-MX" dirty="0"/>
              <a:t>PhD </a:t>
            </a:r>
            <a:r>
              <a:rPr lang="es-MX" dirty="0" smtClean="0"/>
              <a:t>             "</a:t>
            </a:r>
            <a:r>
              <a:rPr lang="es-MX" dirty="0"/>
              <a:t>TPC data </a:t>
            </a:r>
            <a:r>
              <a:rPr lang="es-MX" dirty="0" err="1"/>
              <a:t>compression</a:t>
            </a:r>
            <a:r>
              <a:rPr lang="es-MX" dirty="0"/>
              <a:t>" </a:t>
            </a:r>
            <a:r>
              <a:rPr lang="es-MX" dirty="0" smtClean="0"/>
              <a:t>    </a:t>
            </a:r>
            <a:r>
              <a:rPr lang="es-MX" dirty="0"/>
              <a:t>BUAP        A. </a:t>
            </a:r>
            <a:r>
              <a:rPr lang="es-MX" dirty="0" smtClean="0"/>
              <a:t>Fernández</a:t>
            </a:r>
            <a:endParaRPr lang="es-MX" dirty="0"/>
          </a:p>
          <a:p>
            <a:r>
              <a:rPr lang="es-MX" dirty="0" smtClean="0"/>
              <a:t>G.  </a:t>
            </a:r>
            <a:r>
              <a:rPr lang="es-MX" dirty="0"/>
              <a:t>Muñoz </a:t>
            </a:r>
            <a:r>
              <a:rPr lang="es-MX" dirty="0" smtClean="0"/>
              <a:t>       </a:t>
            </a:r>
            <a:r>
              <a:rPr lang="es-MX" dirty="0" err="1"/>
              <a:t>Undergrad</a:t>
            </a:r>
            <a:r>
              <a:rPr lang="es-MX" dirty="0"/>
              <a:t> </a:t>
            </a:r>
            <a:r>
              <a:rPr lang="es-MX" dirty="0" smtClean="0"/>
              <a:t>   "</a:t>
            </a:r>
            <a:r>
              <a:rPr lang="es-MX" dirty="0"/>
              <a:t>ACORDE </a:t>
            </a:r>
            <a:r>
              <a:rPr lang="es-MX" dirty="0" err="1"/>
              <a:t>efficiency</a:t>
            </a:r>
            <a:r>
              <a:rPr lang="es-MX" dirty="0"/>
              <a:t>" </a:t>
            </a:r>
            <a:r>
              <a:rPr lang="es-MX" dirty="0" smtClean="0"/>
              <a:t>          BUAP        </a:t>
            </a:r>
            <a:r>
              <a:rPr lang="es-MX" dirty="0"/>
              <a:t>A. </a:t>
            </a:r>
            <a:r>
              <a:rPr lang="es-MX" dirty="0" smtClean="0"/>
              <a:t>Fernández</a:t>
            </a:r>
            <a:endParaRPr lang="es-MX" dirty="0"/>
          </a:p>
          <a:p>
            <a:r>
              <a:rPr lang="es-MX" dirty="0" smtClean="0"/>
              <a:t>D.  </a:t>
            </a:r>
            <a:r>
              <a:rPr lang="es-MX" dirty="0" err="1" smtClean="0"/>
              <a:t>Mayani</a:t>
            </a:r>
            <a:r>
              <a:rPr lang="es-MX" dirty="0" smtClean="0"/>
              <a:t>        </a:t>
            </a:r>
            <a:r>
              <a:rPr lang="es-MX" dirty="0" err="1" smtClean="0"/>
              <a:t>MSc</a:t>
            </a:r>
            <a:r>
              <a:rPr lang="es-MX" dirty="0" smtClean="0"/>
              <a:t>             "</a:t>
            </a:r>
            <a:r>
              <a:rPr lang="es-MX" dirty="0"/>
              <a:t>GEM </a:t>
            </a:r>
            <a:r>
              <a:rPr lang="es-MX" dirty="0" smtClean="0"/>
              <a:t> </a:t>
            </a:r>
            <a:r>
              <a:rPr lang="es-MX" dirty="0" err="1"/>
              <a:t>for</a:t>
            </a:r>
            <a:r>
              <a:rPr lang="es-MX" dirty="0"/>
              <a:t> TPC "     </a:t>
            </a:r>
            <a:r>
              <a:rPr lang="es-MX" dirty="0" smtClean="0"/>
              <a:t>              </a:t>
            </a:r>
            <a:r>
              <a:rPr lang="es-MX" dirty="0"/>
              <a:t>ICN         </a:t>
            </a:r>
            <a:r>
              <a:rPr lang="es-MX" dirty="0" smtClean="0"/>
              <a:t>  G</a:t>
            </a:r>
            <a:r>
              <a:rPr lang="es-MX" dirty="0"/>
              <a:t>. </a:t>
            </a:r>
            <a:r>
              <a:rPr lang="es-MX" dirty="0" err="1"/>
              <a:t>Paic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Estudiantes de </a:t>
            </a:r>
            <a:r>
              <a:rPr lang="es-MX" dirty="0" err="1"/>
              <a:t>Peru</a:t>
            </a:r>
            <a:r>
              <a:rPr lang="es-MX" dirty="0"/>
              <a:t>:</a:t>
            </a:r>
          </a:p>
          <a:p>
            <a:r>
              <a:rPr lang="es-MX" dirty="0"/>
              <a:t>Rodrigo Huerta   PHD  "</a:t>
            </a:r>
            <a:r>
              <a:rPr lang="es-MX" dirty="0" err="1"/>
              <a:t>Diffraction</a:t>
            </a:r>
            <a:r>
              <a:rPr lang="es-MX" dirty="0"/>
              <a:t>"</a:t>
            </a:r>
          </a:p>
          <a:p>
            <a:r>
              <a:rPr lang="es-MX" dirty="0"/>
              <a:t>Ernesto  Calvo   PHD  "</a:t>
            </a:r>
            <a:r>
              <a:rPr lang="es-MX" dirty="0" err="1"/>
              <a:t>Diffraction</a:t>
            </a:r>
            <a:r>
              <a:rPr lang="es-MX" dirty="0"/>
              <a:t>"</a:t>
            </a:r>
          </a:p>
          <a:p>
            <a:endParaRPr lang="es-MX" dirty="0"/>
          </a:p>
          <a:p>
            <a:r>
              <a:rPr lang="es-MX" dirty="0"/>
              <a:t>Estudiante de U.  Zacatecas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95536" y="34110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/>
              <a:t>Nayeli Rodriguez "J/Psi pt en proton proton"  D. Tapia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581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888520" y="476672"/>
            <a:ext cx="7704137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2400" b="1" dirty="0" err="1"/>
              <a:t>Thesis</a:t>
            </a:r>
            <a:r>
              <a:rPr lang="es-ES" sz="2400" b="1" dirty="0"/>
              <a:t> </a:t>
            </a:r>
            <a:r>
              <a:rPr lang="es-ES" sz="2400" b="1" dirty="0" err="1"/>
              <a:t>advisor</a:t>
            </a:r>
            <a:r>
              <a:rPr lang="es-ES" sz="2400" b="1" dirty="0"/>
              <a:t>:</a:t>
            </a:r>
          </a:p>
          <a:p>
            <a:endParaRPr lang="es-ES" sz="2400" b="1" dirty="0"/>
          </a:p>
          <a:p>
            <a:r>
              <a:rPr lang="es-ES" sz="2400" b="1" dirty="0"/>
              <a:t>Isabel Domínguez </a:t>
            </a:r>
            <a:r>
              <a:rPr lang="es-ES" sz="2400" b="1" dirty="0" smtClean="0"/>
              <a:t> (</a:t>
            </a:r>
            <a:r>
              <a:rPr lang="es-ES" sz="2400" b="1" dirty="0"/>
              <a:t>PHD)</a:t>
            </a:r>
          </a:p>
          <a:p>
            <a:r>
              <a:rPr lang="es-ES" sz="2400" b="1" dirty="0" err="1"/>
              <a:t>Leonid</a:t>
            </a:r>
            <a:r>
              <a:rPr lang="es-ES" sz="2400" b="1" dirty="0"/>
              <a:t> </a:t>
            </a:r>
            <a:r>
              <a:rPr lang="es-ES" sz="2400" b="1" dirty="0" err="1"/>
              <a:t>Serkin</a:t>
            </a:r>
            <a:r>
              <a:rPr lang="es-ES" sz="2400" b="1" dirty="0"/>
              <a:t>  (</a:t>
            </a:r>
            <a:r>
              <a:rPr lang="es-ES" sz="2400" b="1" dirty="0" err="1"/>
              <a:t>MSc</a:t>
            </a:r>
            <a:r>
              <a:rPr lang="es-ES" sz="2400" b="1" dirty="0" smtClean="0"/>
              <a:t>.)</a:t>
            </a:r>
            <a:r>
              <a:rPr lang="es-ES" sz="2400" b="1" dirty="0"/>
              <a:t> </a:t>
            </a:r>
            <a:r>
              <a:rPr lang="es-ES" sz="2400" b="1" dirty="0" smtClean="0"/>
              <a:t>   </a:t>
            </a:r>
            <a:r>
              <a:rPr lang="es-ES" sz="2400" b="1" dirty="0" err="1" smtClean="0"/>
              <a:t>co-advisor</a:t>
            </a:r>
            <a:r>
              <a:rPr lang="es-ES" sz="2400" b="1" dirty="0" smtClean="0"/>
              <a:t>    </a:t>
            </a:r>
            <a:r>
              <a:rPr lang="es-ES" sz="2400" b="1" dirty="0"/>
              <a:t>E. </a:t>
            </a:r>
            <a:r>
              <a:rPr lang="es-ES" sz="2400" b="1" dirty="0" err="1" smtClean="0"/>
              <a:t>Cuautle</a:t>
            </a:r>
            <a:r>
              <a:rPr lang="es-ES" sz="2400" b="1" dirty="0" smtClean="0"/>
              <a:t> </a:t>
            </a:r>
            <a:endParaRPr lang="es-ES" sz="2400" b="1" dirty="0"/>
          </a:p>
          <a:p>
            <a:r>
              <a:rPr lang="es-ES" sz="2400" b="1" dirty="0"/>
              <a:t>Antonio </a:t>
            </a:r>
            <a:r>
              <a:rPr lang="es-ES" sz="2400" b="1" dirty="0" smtClean="0"/>
              <a:t>Ortiz Velázquez  </a:t>
            </a:r>
            <a:r>
              <a:rPr lang="es-ES" sz="2400" b="1" dirty="0"/>
              <a:t>(</a:t>
            </a:r>
            <a:r>
              <a:rPr lang="es-ES" sz="2400" b="1" dirty="0" smtClean="0"/>
              <a:t>PHD)</a:t>
            </a:r>
          </a:p>
          <a:p>
            <a:r>
              <a:rPr lang="es-ES" sz="2400" b="1" dirty="0" smtClean="0"/>
              <a:t>Daniel </a:t>
            </a:r>
            <a:r>
              <a:rPr lang="es-ES" sz="2400" b="1" dirty="0" err="1" smtClean="0"/>
              <a:t>Mayani</a:t>
            </a:r>
            <a:r>
              <a:rPr lang="es-ES" sz="2400" b="1" dirty="0" smtClean="0"/>
              <a:t>  (</a:t>
            </a:r>
            <a:r>
              <a:rPr lang="es-ES" sz="2400" b="1" dirty="0" err="1" smtClean="0"/>
              <a:t>MSc</a:t>
            </a:r>
            <a:r>
              <a:rPr lang="es-ES" sz="2400" b="1" dirty="0" smtClean="0"/>
              <a:t>)</a:t>
            </a:r>
            <a:endParaRPr lang="es-ES" sz="2400" b="1" dirty="0"/>
          </a:p>
          <a:p>
            <a:r>
              <a:rPr lang="es-ES" sz="2400" b="1" dirty="0" smtClean="0"/>
              <a:t>Raúl </a:t>
            </a:r>
            <a:r>
              <a:rPr lang="es-ES" sz="2400" b="1" dirty="0" err="1" smtClean="0"/>
              <a:t>Tonathiu</a:t>
            </a:r>
            <a:r>
              <a:rPr lang="es-ES" sz="2400" b="1" dirty="0" smtClean="0"/>
              <a:t>  (</a:t>
            </a:r>
            <a:r>
              <a:rPr lang="es-ES" sz="2400" b="1" dirty="0" err="1" smtClean="0"/>
              <a:t>Bachellor</a:t>
            </a:r>
            <a:r>
              <a:rPr lang="es-ES" sz="2400" b="1" dirty="0" smtClean="0"/>
              <a:t>)</a:t>
            </a:r>
          </a:p>
          <a:p>
            <a:r>
              <a:rPr lang="es-ES" sz="2400" b="1" dirty="0" smtClean="0"/>
              <a:t>Edgar Pérez (</a:t>
            </a:r>
            <a:r>
              <a:rPr lang="es-ES" sz="2400" b="1" dirty="0" err="1" smtClean="0"/>
              <a:t>MSc</a:t>
            </a:r>
            <a:r>
              <a:rPr lang="es-ES" sz="2400" b="1" dirty="0" smtClean="0"/>
              <a:t>)</a:t>
            </a:r>
          </a:p>
          <a:p>
            <a:r>
              <a:rPr lang="es-ES" sz="2400" b="1" dirty="0" err="1" smtClean="0"/>
              <a:t>Goran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Simatovic</a:t>
            </a:r>
            <a:r>
              <a:rPr lang="es-ES" sz="2400" b="1" dirty="0" smtClean="0"/>
              <a:t> (PHD)</a:t>
            </a:r>
            <a:endParaRPr lang="es-ES" sz="2400" b="1" dirty="0" smtClean="0"/>
          </a:p>
          <a:p>
            <a:endParaRPr lang="es-ES" sz="2400" b="1" dirty="0"/>
          </a:p>
          <a:p>
            <a:endParaRPr lang="es-ES" sz="2400" b="1" dirty="0"/>
          </a:p>
          <a:p>
            <a:r>
              <a:rPr lang="es-ES" sz="2400" b="1" dirty="0"/>
              <a:t> - proyectos:   </a:t>
            </a:r>
            <a:r>
              <a:rPr lang="es-ES" sz="2400" b="1" dirty="0" smtClean="0"/>
              <a:t>BATATA</a:t>
            </a:r>
          </a:p>
          <a:p>
            <a:r>
              <a:rPr lang="es-ES" sz="2400" b="1" dirty="0"/>
              <a:t> </a:t>
            </a:r>
            <a:r>
              <a:rPr lang="es-ES" sz="2400" b="1" dirty="0" smtClean="0"/>
              <a:t>                        </a:t>
            </a:r>
            <a:r>
              <a:rPr lang="es-ES" sz="2400" b="1" dirty="0" err="1" smtClean="0"/>
              <a:t>Engineering</a:t>
            </a:r>
            <a:endParaRPr lang="es-ES" sz="2400" b="1" dirty="0" smtClean="0"/>
          </a:p>
          <a:p>
            <a:r>
              <a:rPr lang="es-ES" sz="2400" b="1" dirty="0"/>
              <a:t> </a:t>
            </a:r>
            <a:r>
              <a:rPr lang="es-ES" sz="2400" b="1" dirty="0" smtClean="0"/>
              <a:t>                        …</a:t>
            </a:r>
          </a:p>
          <a:p>
            <a:r>
              <a:rPr lang="es-ES" sz="2400" b="1" dirty="0"/>
              <a:t> </a:t>
            </a:r>
            <a:r>
              <a:rPr lang="es-ES" sz="2400" b="1" dirty="0" smtClean="0"/>
              <a:t>                         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4" y="1357313"/>
            <a:ext cx="6733180" cy="451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71600" y="620688"/>
            <a:ext cx="7051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err="1">
                <a:latin typeface="Algerian" pitchFamily="82" charset="0"/>
              </a:rPr>
              <a:t>t</a:t>
            </a:r>
            <a:r>
              <a:rPr lang="es-MX" sz="2800" dirty="0" err="1" smtClean="0">
                <a:latin typeface="Algerian" pitchFamily="82" charset="0"/>
              </a:rPr>
              <a:t>his</a:t>
            </a:r>
            <a:r>
              <a:rPr lang="es-MX" sz="2800" dirty="0" smtClean="0">
                <a:latin typeface="Algerian" pitchFamily="82" charset="0"/>
              </a:rPr>
              <a:t> </a:t>
            </a:r>
            <a:r>
              <a:rPr lang="es-MX" sz="2800" dirty="0" err="1" smtClean="0">
                <a:latin typeface="Algerian" pitchFamily="82" charset="0"/>
              </a:rPr>
              <a:t>is</a:t>
            </a:r>
            <a:r>
              <a:rPr lang="es-MX" sz="2800" dirty="0" smtClean="0">
                <a:latin typeface="Algerian" pitchFamily="82" charset="0"/>
              </a:rPr>
              <a:t> </a:t>
            </a:r>
            <a:r>
              <a:rPr lang="es-MX" sz="2800" dirty="0" err="1" smtClean="0">
                <a:latin typeface="Algerian" pitchFamily="82" charset="0"/>
              </a:rPr>
              <a:t>where</a:t>
            </a:r>
            <a:r>
              <a:rPr lang="es-MX" sz="2800" dirty="0" smtClean="0">
                <a:latin typeface="Algerian" pitchFamily="82" charset="0"/>
              </a:rPr>
              <a:t> </a:t>
            </a:r>
            <a:r>
              <a:rPr lang="es-MX" sz="2800" dirty="0" err="1" smtClean="0">
                <a:latin typeface="Algerian" pitchFamily="82" charset="0"/>
              </a:rPr>
              <a:t>the</a:t>
            </a:r>
            <a:r>
              <a:rPr lang="es-MX" sz="2800" dirty="0" smtClean="0">
                <a:latin typeface="Algerian" pitchFamily="82" charset="0"/>
              </a:rPr>
              <a:t> cowboy </a:t>
            </a:r>
            <a:r>
              <a:rPr lang="es-MX" sz="2800" dirty="0" err="1" smtClean="0">
                <a:latin typeface="Algerian" pitchFamily="82" charset="0"/>
              </a:rPr>
              <a:t>rides</a:t>
            </a:r>
            <a:r>
              <a:rPr lang="es-MX" sz="2800" dirty="0" smtClean="0">
                <a:latin typeface="Algerian" pitchFamily="82" charset="0"/>
              </a:rPr>
              <a:t> </a:t>
            </a:r>
            <a:r>
              <a:rPr lang="es-MX" sz="2800" dirty="0" err="1" smtClean="0">
                <a:latin typeface="Algerian" pitchFamily="82" charset="0"/>
              </a:rPr>
              <a:t>away</a:t>
            </a:r>
            <a:endParaRPr lang="es-MX" sz="2800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gherrera\Documents\Presentaciones2012\Guy\Ramon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843808" y="4149080"/>
            <a:ext cx="2888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dirty="0" err="1">
                <a:solidFill>
                  <a:srgbClr val="FFFF00"/>
                </a:solidFill>
                <a:latin typeface="Algerian" pitchFamily="82" charset="0"/>
              </a:rPr>
              <a:t>t</a:t>
            </a:r>
            <a:r>
              <a:rPr lang="es-MX" sz="5400" dirty="0" err="1" smtClean="0">
                <a:solidFill>
                  <a:srgbClr val="FFFF00"/>
                </a:solidFill>
                <a:latin typeface="Algerian" pitchFamily="82" charset="0"/>
              </a:rPr>
              <a:t>he</a:t>
            </a:r>
            <a:r>
              <a:rPr lang="es-MX" sz="5400" dirty="0" smtClean="0">
                <a:solidFill>
                  <a:srgbClr val="FFFF00"/>
                </a:solidFill>
                <a:latin typeface="Algerian" pitchFamily="82" charset="0"/>
              </a:rPr>
              <a:t> </a:t>
            </a:r>
            <a:r>
              <a:rPr lang="es-MX" sz="5400" dirty="0" err="1" smtClean="0">
                <a:solidFill>
                  <a:srgbClr val="FFFF00"/>
                </a:solidFill>
                <a:latin typeface="Algerian" pitchFamily="82" charset="0"/>
              </a:rPr>
              <a:t>end</a:t>
            </a:r>
            <a:endParaRPr lang="es-MX" sz="5400" dirty="0">
              <a:solidFill>
                <a:srgbClr val="FFFF0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347662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49084" y="5661248"/>
            <a:ext cx="2621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err="1" smtClean="0"/>
              <a:t>Arlette</a:t>
            </a:r>
            <a:r>
              <a:rPr lang="es-MX" sz="2000" dirty="0" smtClean="0"/>
              <a:t> </a:t>
            </a:r>
            <a:r>
              <a:rPr lang="es-MX" sz="2000" dirty="0" err="1" smtClean="0"/>
              <a:t>Ambrozic</a:t>
            </a:r>
            <a:r>
              <a:rPr lang="es-MX" sz="2000" dirty="0" smtClean="0"/>
              <a:t> </a:t>
            </a:r>
            <a:r>
              <a:rPr lang="es-MX" sz="2000" dirty="0" err="1" smtClean="0"/>
              <a:t>Paic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275074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0"/>
            <a:ext cx="4625975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740352" y="250244"/>
            <a:ext cx="98616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2004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4440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2195513" y="5013325"/>
            <a:ext cx="1008062" cy="9366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03090a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9" y="298449"/>
            <a:ext cx="25209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 descr="Alejandro Frank Hoeflich, director del Instituto de Ciencias Nucleares y uno de los fundadores del proyecto PAU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751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250825" y="2565400"/>
            <a:ext cx="6840537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2400" dirty="0" err="1" smtClean="0"/>
              <a:t>Gave</a:t>
            </a:r>
            <a:r>
              <a:rPr lang="es-ES" sz="2400" dirty="0" smtClean="0"/>
              <a:t> </a:t>
            </a:r>
            <a:r>
              <a:rPr lang="es-ES" sz="2400" dirty="0" err="1" smtClean="0"/>
              <a:t>shape</a:t>
            </a:r>
            <a:r>
              <a:rPr lang="es-ES" sz="2400" dirty="0" smtClean="0"/>
              <a:t> </a:t>
            </a:r>
            <a:r>
              <a:rPr lang="es-ES" sz="2400" dirty="0" err="1" smtClean="0"/>
              <a:t>to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 </a:t>
            </a:r>
            <a:r>
              <a:rPr lang="es-ES" sz="2400" dirty="0" err="1" smtClean="0"/>
              <a:t>stronger</a:t>
            </a:r>
            <a:r>
              <a:rPr lang="es-ES" sz="2400" dirty="0" smtClean="0"/>
              <a:t> </a:t>
            </a:r>
            <a:r>
              <a:rPr lang="es-ES" sz="2400" dirty="0" err="1" smtClean="0"/>
              <a:t>group</a:t>
            </a:r>
            <a:r>
              <a:rPr lang="es-ES" sz="2400" dirty="0" smtClean="0"/>
              <a:t> 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s-ES" sz="2400" dirty="0" smtClean="0"/>
              <a:t> in </a:t>
            </a:r>
            <a:r>
              <a:rPr lang="es-ES" sz="2400" dirty="0" err="1" smtClean="0"/>
              <a:t>high</a:t>
            </a:r>
            <a:r>
              <a:rPr lang="es-ES" sz="2400" dirty="0" smtClean="0"/>
              <a:t> </a:t>
            </a:r>
            <a:r>
              <a:rPr lang="es-ES" sz="2400" dirty="0" err="1" smtClean="0"/>
              <a:t>energy</a:t>
            </a:r>
            <a:r>
              <a:rPr lang="es-ES" sz="2400" dirty="0" smtClean="0"/>
              <a:t> </a:t>
            </a:r>
            <a:r>
              <a:rPr lang="es-ES" sz="2400" dirty="0" err="1" smtClean="0"/>
              <a:t>physics</a:t>
            </a:r>
            <a:r>
              <a:rPr lang="es-ES" sz="2400" dirty="0" smtClean="0"/>
              <a:t>  in </a:t>
            </a:r>
            <a:r>
              <a:rPr lang="es-ES" sz="2400" dirty="0" err="1" smtClean="0"/>
              <a:t>Mexico</a:t>
            </a:r>
            <a:endParaRPr lang="es-ES" sz="2400" dirty="0"/>
          </a:p>
          <a:p>
            <a:endParaRPr lang="es-ES" sz="2400" dirty="0"/>
          </a:p>
          <a:p>
            <a:r>
              <a:rPr lang="es-ES" sz="2400" dirty="0"/>
              <a:t>Mario </a:t>
            </a:r>
            <a:r>
              <a:rPr lang="es-ES" sz="2400" dirty="0" smtClean="0"/>
              <a:t>Iván,   </a:t>
            </a:r>
            <a:r>
              <a:rPr lang="es-ES" sz="2400" dirty="0"/>
              <a:t>Eleazar </a:t>
            </a:r>
            <a:r>
              <a:rPr lang="es-ES" sz="2400" dirty="0" err="1"/>
              <a:t>Cuautle</a:t>
            </a:r>
            <a:r>
              <a:rPr lang="es-ES" sz="2400" dirty="0"/>
              <a:t>,  </a:t>
            </a:r>
          </a:p>
          <a:p>
            <a:r>
              <a:rPr lang="es-ES" sz="2400" dirty="0"/>
              <a:t>Sergio Vergara,   Pedro </a:t>
            </a:r>
            <a:r>
              <a:rPr lang="es-ES" sz="2400" dirty="0" err="1"/>
              <a:t>Podesta</a:t>
            </a:r>
            <a:r>
              <a:rPr lang="es-ES" sz="2400" dirty="0"/>
              <a:t>, </a:t>
            </a:r>
          </a:p>
          <a:p>
            <a:r>
              <a:rPr lang="es-ES" sz="2400" dirty="0" err="1"/>
              <a:t>Lukas</a:t>
            </a:r>
            <a:r>
              <a:rPr lang="es-ES" sz="2400" dirty="0"/>
              <a:t> </a:t>
            </a:r>
            <a:r>
              <a:rPr lang="es-ES" sz="2400" dirty="0" err="1"/>
              <a:t>Nellen</a:t>
            </a:r>
            <a:r>
              <a:rPr lang="es-ES" sz="2400" dirty="0"/>
              <a:t> </a:t>
            </a:r>
          </a:p>
          <a:p>
            <a:r>
              <a:rPr lang="es-ES" sz="2400" dirty="0"/>
              <a:t>Enrique Patiño </a:t>
            </a:r>
            <a:r>
              <a:rPr lang="es-ES" sz="2400" dirty="0" smtClean="0"/>
              <a:t>(</a:t>
            </a:r>
            <a:r>
              <a:rPr lang="es-ES" sz="2400" dirty="0" err="1" smtClean="0"/>
              <a:t>electr</a:t>
            </a:r>
            <a:r>
              <a:rPr lang="en-US" sz="2400" dirty="0">
                <a:cs typeface="Arial" charset="0"/>
              </a:rPr>
              <a:t>o</a:t>
            </a:r>
            <a:r>
              <a:rPr lang="es-ES" sz="2400" dirty="0" err="1" smtClean="0"/>
              <a:t>nics</a:t>
            </a:r>
            <a:r>
              <a:rPr lang="es-ES" sz="2400" dirty="0" smtClean="0"/>
              <a:t> </a:t>
            </a:r>
            <a:r>
              <a:rPr lang="es-ES" sz="2400" dirty="0" err="1" smtClean="0"/>
              <a:t>technician</a:t>
            </a:r>
            <a:r>
              <a:rPr lang="es-ES" sz="2400" dirty="0" smtClean="0"/>
              <a:t>)</a:t>
            </a:r>
            <a:endParaRPr lang="es-ES" sz="2400" dirty="0"/>
          </a:p>
          <a:p>
            <a:endParaRPr lang="es-ES" sz="2400" dirty="0">
              <a:solidFill>
                <a:schemeClr val="accent2"/>
              </a:solidFill>
            </a:endParaRPr>
          </a:p>
          <a:p>
            <a:r>
              <a:rPr lang="es-ES" sz="2400" dirty="0"/>
              <a:t>+   </a:t>
            </a:r>
            <a:endParaRPr lang="es-ES" sz="2400" dirty="0" smtClean="0"/>
          </a:p>
          <a:p>
            <a:endParaRPr lang="es-ES" sz="2400" dirty="0" smtClean="0"/>
          </a:p>
          <a:p>
            <a:r>
              <a:rPr lang="es-ES" sz="2400" dirty="0" smtClean="0"/>
              <a:t>a </a:t>
            </a:r>
            <a:r>
              <a:rPr lang="es-ES" sz="2400" dirty="0" err="1" smtClean="0"/>
              <a:t>well</a:t>
            </a:r>
            <a:r>
              <a:rPr lang="es-ES" sz="2400" dirty="0" smtClean="0"/>
              <a:t> </a:t>
            </a:r>
            <a:r>
              <a:rPr lang="es-ES" sz="2400" dirty="0" err="1" smtClean="0"/>
              <a:t>equiped</a:t>
            </a:r>
            <a:r>
              <a:rPr lang="es-ES" sz="2400" dirty="0" smtClean="0"/>
              <a:t>  </a:t>
            </a:r>
            <a:r>
              <a:rPr lang="es-ES" sz="2400" dirty="0" err="1" smtClean="0"/>
              <a:t>instrumentation</a:t>
            </a:r>
            <a:r>
              <a:rPr lang="es-ES" sz="2400" dirty="0" smtClean="0"/>
              <a:t> </a:t>
            </a:r>
            <a:r>
              <a:rPr lang="es-ES" sz="2400" dirty="0" err="1" smtClean="0"/>
              <a:t>lab</a:t>
            </a:r>
            <a:endParaRPr lang="es-ES" sz="2400" dirty="0"/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2987824" y="857249"/>
            <a:ext cx="36086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b="1" dirty="0"/>
              <a:t>Alejando Frank </a:t>
            </a:r>
            <a:r>
              <a:rPr lang="es-MX" b="1" dirty="0" err="1"/>
              <a:t>Hoeflich</a:t>
            </a:r>
            <a:endParaRPr lang="es-MX" b="1" dirty="0"/>
          </a:p>
          <a:p>
            <a:pPr algn="ctr" eaLnBrk="1" hangingPunct="1"/>
            <a:r>
              <a:rPr lang="es-MX" b="1" dirty="0"/>
              <a:t>Director</a:t>
            </a:r>
          </a:p>
          <a:p>
            <a:pPr algn="ctr" eaLnBrk="1" hangingPunct="1"/>
            <a:r>
              <a:rPr lang="es-MX" b="1" dirty="0"/>
              <a:t>Instituto de Ciencias </a:t>
            </a:r>
            <a:r>
              <a:rPr lang="es-MX" b="1" dirty="0" smtClean="0"/>
              <a:t>Nucleares</a:t>
            </a:r>
          </a:p>
          <a:p>
            <a:pPr algn="ctr" eaLnBrk="1" hangingPunct="1"/>
            <a:r>
              <a:rPr lang="es-MX" b="1" dirty="0" smtClean="0"/>
              <a:t>UNAM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1243</Words>
  <Application>Microsoft Office PowerPoint</Application>
  <PresentationFormat>Presentación en pantalla (4:3)</PresentationFormat>
  <Paragraphs>261</Paragraphs>
  <Slides>57</Slides>
  <Notes>32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0" baseType="lpstr">
      <vt:lpstr>Diseño predeterminado</vt:lpstr>
      <vt:lpstr>1_Diseño predeterminado</vt:lpstr>
      <vt:lpstr>Fotografía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cinvestav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gerardo herrera corral</dc:creator>
  <cp:lastModifiedBy>gherrera</cp:lastModifiedBy>
  <cp:revision>77</cp:revision>
  <dcterms:created xsi:type="dcterms:W3CDTF">2007-08-23T16:22:34Z</dcterms:created>
  <dcterms:modified xsi:type="dcterms:W3CDTF">2012-12-01T21:48:27Z</dcterms:modified>
</cp:coreProperties>
</file>