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5" r:id="rId3"/>
    <p:sldId id="389" r:id="rId4"/>
    <p:sldId id="390" r:id="rId5"/>
    <p:sldId id="410" r:id="rId6"/>
    <p:sldId id="393" r:id="rId7"/>
    <p:sldId id="411" r:id="rId8"/>
    <p:sldId id="412" r:id="rId9"/>
    <p:sldId id="413" r:id="rId10"/>
    <p:sldId id="427" r:id="rId11"/>
    <p:sldId id="392" r:id="rId12"/>
    <p:sldId id="414" r:id="rId13"/>
    <p:sldId id="415" r:id="rId14"/>
    <p:sldId id="417" r:id="rId15"/>
    <p:sldId id="442" r:id="rId16"/>
    <p:sldId id="443" r:id="rId17"/>
    <p:sldId id="449" r:id="rId18"/>
    <p:sldId id="416" r:id="rId19"/>
    <p:sldId id="447" r:id="rId20"/>
    <p:sldId id="440" r:id="rId21"/>
    <p:sldId id="448" r:id="rId22"/>
    <p:sldId id="399" r:id="rId23"/>
    <p:sldId id="429" r:id="rId24"/>
    <p:sldId id="431" r:id="rId25"/>
    <p:sldId id="437" r:id="rId26"/>
    <p:sldId id="380" r:id="rId27"/>
    <p:sldId id="420" r:id="rId28"/>
    <p:sldId id="434" r:id="rId29"/>
    <p:sldId id="435" r:id="rId30"/>
    <p:sldId id="438" r:id="rId31"/>
    <p:sldId id="439" r:id="rId32"/>
    <p:sldId id="425" r:id="rId33"/>
    <p:sldId id="421" r:id="rId34"/>
    <p:sldId id="426" r:id="rId35"/>
    <p:sldId id="418" r:id="rId36"/>
    <p:sldId id="446" r:id="rId37"/>
    <p:sldId id="445" r:id="rId38"/>
    <p:sldId id="422" r:id="rId39"/>
    <p:sldId id="450" r:id="rId40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3095EA25-9142-4C9F-83FA-8ED7017CA21D}">
          <p14:sldIdLst>
            <p14:sldId id="256"/>
          </p14:sldIdLst>
        </p14:section>
        <p14:section name="Introduction" id="{6B3DF019-E54F-4452-871F-B148169D8A63}">
          <p14:sldIdLst>
            <p14:sldId id="365"/>
            <p14:sldId id="389"/>
          </p14:sldIdLst>
        </p14:section>
        <p14:section name="Is it positive definite?" id="{BB685657-073A-429C-B381-09521E751BF8}">
          <p14:sldIdLst>
            <p14:sldId id="390"/>
            <p14:sldId id="410"/>
            <p14:sldId id="393"/>
            <p14:sldId id="411"/>
            <p14:sldId id="412"/>
          </p14:sldIdLst>
        </p14:section>
        <p14:section name="Is it Gaussian?" id="{63E25029-E4CB-4515-A935-C6DD6B2C0E63}">
          <p14:sldIdLst>
            <p14:sldId id="413"/>
            <p14:sldId id="427"/>
            <p14:sldId id="392"/>
            <p14:sldId id="414"/>
            <p14:sldId id="415"/>
            <p14:sldId id="417"/>
          </p14:sldIdLst>
        </p14:section>
        <p14:section name="Bose-Einstein condensation of charged particles?" id="{E2B7DAC3-1D5F-4FDF-9341-845F1E217E0F}">
          <p14:sldIdLst>
            <p14:sldId id="442"/>
            <p14:sldId id="443"/>
            <p14:sldId id="449"/>
          </p14:sldIdLst>
        </p14:section>
        <p14:section name="sensitive to eta'" id="{7B0E3F48-B707-45D5-996A-C66700E93C9B}">
          <p14:sldIdLst>
            <p14:sldId id="416"/>
            <p14:sldId id="447"/>
            <p14:sldId id="440"/>
            <p14:sldId id="448"/>
          </p14:sldIdLst>
        </p14:section>
        <p14:section name="Signals of CEP?" id="{22BC3AE9-571F-4DAA-B5B2-8E2AC87199DF}">
          <p14:sldIdLst>
            <p14:sldId id="399"/>
            <p14:sldId id="429"/>
            <p14:sldId id="431"/>
            <p14:sldId id="437"/>
          </p14:sldIdLst>
        </p14:section>
        <p14:section name="Summary" id="{3BE90221-4D16-4BEA-A8E1-D3D88DBDB18A}">
          <p14:sldIdLst>
            <p14:sldId id="380"/>
          </p14:sldIdLst>
        </p14:section>
        <p14:section name="Backup slides" id="{99B159FB-CF25-4296-A68F-D701DC815D13}">
          <p14:sldIdLst>
            <p14:sldId id="420"/>
          </p14:sldIdLst>
        </p14:section>
        <p14:section name="Hanbury: Family or given name?" id="{2ADBAC33-5A2E-46D9-B960-7B616E707FE4}">
          <p14:sldIdLst>
            <p14:sldId id="434"/>
            <p14:sldId id="435"/>
          </p14:sldIdLst>
        </p14:section>
        <p14:section name="Backup on Edgeworth, Laguerre and Gauss expansions" id="{0D15209A-2E9B-4644-850A-BD69BADA4DC2}">
          <p14:sldIdLst>
            <p14:sldId id="438"/>
            <p14:sldId id="439"/>
            <p14:sldId id="425"/>
            <p14:sldId id="421"/>
            <p14:sldId id="426"/>
          </p14:sldIdLst>
        </p14:section>
        <p14:section name="Backup on Hubble" id="{AAD7DC87-C99C-4477-814E-0C30D61659AE}">
          <p14:sldIdLst>
            <p14:sldId id="418"/>
            <p14:sldId id="446"/>
            <p14:sldId id="445"/>
          </p14:sldIdLst>
        </p14:section>
        <p14:section name="Backup on eta'" id="{2FA21775-480B-4722-887F-0E2DECABDC5C}">
          <p14:sldIdLst>
            <p14:sldId id="422"/>
            <p14:sldId id="4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>
      <p:cViewPr varScale="1">
        <p:scale>
          <a:sx n="92" d="100"/>
          <a:sy n="9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389DC73A-65FC-4DC7-9880-A0BCA7F38A36}" type="datetimeFigureOut">
              <a:t>9/11/2017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066AFAC-24ED-4B1A-B4CB-B719CDDB8C6E}" type="slidenum">
              <a:t>‹#›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298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zabadkézi sokszög 1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zabadkézi sokszög 22"/>
          <p:cNvSpPr/>
          <p:nvPr/>
        </p:nvSpPr>
        <p:spPr>
          <a:xfrm>
            <a:off x="0" y="339840"/>
            <a:ext cx="33288120" cy="2496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Jegyzetek helye 23"/>
          <p:cNvSpPr txBox="1">
            <a:spLocks noGrp="1"/>
          </p:cNvSpPr>
          <p:nvPr>
            <p:ph type="body" sz="quarter" idx="3"/>
          </p:nvPr>
        </p:nvSpPr>
        <p:spPr>
          <a:xfrm>
            <a:off x="522000" y="4830480"/>
            <a:ext cx="6041879" cy="4523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  <p:sp>
        <p:nvSpPr>
          <p:cNvPr id="25" name="Diakép helye 24"/>
          <p:cNvSpPr>
            <a:spLocks noGrp="1" noRot="1" noChangeAspect="1"/>
          </p:cNvSpPr>
          <p:nvPr>
            <p:ph type="sldImg" idx="2"/>
          </p:nvPr>
        </p:nvSpPr>
        <p:spPr>
          <a:xfrm>
            <a:off x="990360" y="777600"/>
            <a:ext cx="5095800" cy="3816720"/>
          </a:xfrm>
          <a:prstGeom prst="rect">
            <a:avLst/>
          </a:prstGeom>
          <a:noFill/>
          <a:ln>
            <a:noFill/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53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hu-H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0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65938" y="-25400"/>
            <a:ext cx="2287587" cy="54594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-25400"/>
            <a:ext cx="6713538" cy="54594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3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2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71975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5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3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46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508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rgbClr val="0000CC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yenes összekötő 1"/>
          <p:cNvSpPr/>
          <p:nvPr/>
        </p:nvSpPr>
        <p:spPr>
          <a:xfrm>
            <a:off x="0" y="685799"/>
            <a:ext cx="9144000" cy="1440"/>
          </a:xfrm>
          <a:prstGeom prst="line">
            <a:avLst/>
          </a:prstGeom>
          <a:noFill/>
          <a:ln w="18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31680" y="3046320"/>
            <a:ext cx="9144000" cy="18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3200400"/>
            <a:ext cx="9144000" cy="1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139840" y="2987640"/>
            <a:ext cx="4854600" cy="885960"/>
            <a:chOff x="2139840" y="2987640"/>
            <a:chExt cx="4854600" cy="885960"/>
          </a:xfrm>
        </p:grpSpPr>
        <p:sp>
          <p:nvSpPr>
            <p:cNvPr id="6" name="Szabadkézi sokszög 5"/>
            <p:cNvSpPr/>
            <p:nvPr/>
          </p:nvSpPr>
          <p:spPr>
            <a:xfrm>
              <a:off x="2139840" y="2987640"/>
              <a:ext cx="3125880" cy="18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2139840" y="2987640"/>
              <a:ext cx="4854600" cy="885960"/>
              <a:chOff x="2139840" y="2987640"/>
              <a:chExt cx="4854600" cy="885960"/>
            </a:xfrm>
          </p:grpSpPr>
          <p:sp>
            <p:nvSpPr>
              <p:cNvPr id="8" name="Szabadkézi sokszög 7"/>
              <p:cNvSpPr/>
              <p:nvPr/>
            </p:nvSpPr>
            <p:spPr>
              <a:xfrm>
                <a:off x="2139840" y="2987640"/>
                <a:ext cx="4854600" cy="857159"/>
              </a:xfrm>
              <a:custGeom>
                <a:avLst>
                  <a:gd name="f0" fmla="val 4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lvl="0" rtl="0" hangingPunct="0">
                  <a:buNone/>
                  <a:tabLst/>
                </a:pPr>
                <a:endParaRPr lang="hu-HU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>
                <a:off x="2139840" y="2987640"/>
                <a:ext cx="4854600" cy="8859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 marL="0" marR="0" lvl="0" indent="0" rtl="0" hangingPunct="1">
                  <a:buNone/>
                  <a:tabLst/>
                </a:pP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  </a:t>
                </a:r>
                <a:r>
                  <a:rPr lang="en-GB" sz="5200">
                    <a:latin typeface="Times New Roman" pitchFamily="18"/>
                    <a:ea typeface="Arial Unicode MS" pitchFamily="2"/>
                    <a:cs typeface="Tahoma" pitchFamily="2"/>
                  </a:rPr>
                  <a:t> </a:t>
                </a: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                      </a:t>
                </a:r>
              </a:p>
            </p:txBody>
          </p:sp>
        </p:grpSp>
      </p:grpSp>
      <p:grpSp>
        <p:nvGrpSpPr>
          <p:cNvPr id="10" name="Csoportba foglalás 9"/>
          <p:cNvGrpSpPr/>
          <p:nvPr/>
        </p:nvGrpSpPr>
        <p:grpSpPr>
          <a:xfrm>
            <a:off x="0" y="6580440"/>
            <a:ext cx="4561740" cy="277560"/>
            <a:chOff x="0" y="6580440"/>
            <a:chExt cx="3195416" cy="277560"/>
          </a:xfrm>
        </p:grpSpPr>
        <p:sp>
          <p:nvSpPr>
            <p:cNvPr id="11" name="Szabadkézi sokszög 10"/>
            <p:cNvSpPr/>
            <p:nvPr/>
          </p:nvSpPr>
          <p:spPr>
            <a:xfrm>
              <a:off x="0" y="6580440"/>
              <a:ext cx="269820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0" y="6590692"/>
              <a:ext cx="3195416" cy="26137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hu-HU" sz="1200" baseline="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ISMD2017, </a:t>
              </a:r>
              <a:r>
                <a:rPr lang="hu-HU" sz="1200" baseline="0" dirty="0" err="1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Tlaxcala</a:t>
              </a:r>
              <a:r>
                <a:rPr lang="hu-HU" sz="1200" baseline="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 City,</a:t>
              </a:r>
              <a:r>
                <a:rPr lang="hu-HU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en-GB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201</a:t>
              </a:r>
              <a:r>
                <a:rPr lang="hu-HU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7/09/12</a:t>
              </a:r>
              <a:endParaRPr lang="en-GB" sz="1200" dirty="0">
                <a:solidFill>
                  <a:srgbClr val="FFFFFF"/>
                </a:solidFill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8028384" y="6595004"/>
            <a:ext cx="1218968" cy="307275"/>
            <a:chOff x="8018999" y="6595004"/>
            <a:chExt cx="1228353" cy="307275"/>
          </a:xfrm>
        </p:grpSpPr>
        <p:sp>
          <p:nvSpPr>
            <p:cNvPr id="14" name="Szabadkézi sokszög 13"/>
            <p:cNvSpPr/>
            <p:nvPr/>
          </p:nvSpPr>
          <p:spPr>
            <a:xfrm>
              <a:off x="8018999" y="6624719"/>
              <a:ext cx="114876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8100392" y="6595004"/>
              <a:ext cx="1146960" cy="26137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en-GB" sz="1200" dirty="0" err="1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Csörgő</a:t>
              </a:r>
              <a:r>
                <a:rPr lang="en-GB" sz="1200" dirty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en-GB" sz="120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T.</a:t>
              </a:r>
              <a:r>
                <a:rPr lang="hu-HU" sz="1200" baseline="0" dirty="0" smtClean="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endParaRPr lang="en-GB" sz="1200" dirty="0">
                <a:solidFill>
                  <a:srgbClr val="FFFFFF"/>
                </a:solidFill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6" name="Cím helye 15"/>
          <p:cNvSpPr txBox="1">
            <a:spLocks noGrp="1"/>
          </p:cNvSpPr>
          <p:nvPr>
            <p:ph type="title"/>
          </p:nvPr>
        </p:nvSpPr>
        <p:spPr>
          <a:xfrm>
            <a:off x="0" y="-25560"/>
            <a:ext cx="9153360" cy="6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hu-HU" dirty="0" smtClean="0"/>
              <a:t> Címszöveg </a:t>
            </a:r>
            <a:r>
              <a:rPr lang="hu-HU" dirty="0"/>
              <a:t>formátumának szerkesztése</a:t>
            </a:r>
          </a:p>
        </p:txBody>
      </p:sp>
      <p:sp>
        <p:nvSpPr>
          <p:cNvPr id="17" name="Szöveg helye 16"/>
          <p:cNvSpPr txBox="1">
            <a:spLocks noGrp="1"/>
          </p:cNvSpPr>
          <p:nvPr>
            <p:ph type="body" idx="1"/>
          </p:nvPr>
        </p:nvSpPr>
        <p:spPr>
          <a:xfrm>
            <a:off x="539280" y="907919"/>
            <a:ext cx="751212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marR="0" lvl="0" indent="0" algn="ctr" rtl="0" hangingPunct="1">
        <a:lnSpc>
          <a:spcPct val="97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hu-HU" sz="3200" b="1" i="0" u="none" strike="noStrike" baseline="0">
          <a:ln>
            <a:noFill/>
          </a:ln>
          <a:solidFill>
            <a:srgbClr val="FFFF00"/>
          </a:solidFill>
          <a:latin typeface="Verdana" pitchFamily="34"/>
          <a:ea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97000"/>
        </a:lnSpc>
        <a:spcBef>
          <a:spcPts val="598"/>
        </a:spcBef>
        <a:spcAft>
          <a:spcPts val="0"/>
        </a:spcAft>
        <a:buFontTx/>
        <a:buNone/>
        <a:tabLst>
          <a:tab pos="311040" algn="l"/>
          <a:tab pos="456840" algn="l"/>
          <a:tab pos="914040" algn="l"/>
          <a:tab pos="1371240" algn="l"/>
          <a:tab pos="1828440" algn="l"/>
          <a:tab pos="2285640" algn="l"/>
          <a:tab pos="2742840" algn="l"/>
          <a:tab pos="3200040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39" algn="l"/>
          <a:tab pos="7772039" algn="l"/>
          <a:tab pos="8229239" algn="l"/>
          <a:tab pos="8686439" algn="l"/>
          <a:tab pos="9143640" algn="l"/>
        </a:tabLst>
        <a:defRPr lang="hu-HU" sz="2400" b="1" i="0" u="none" strike="noStrike" baseline="0">
          <a:ln>
            <a:noFill/>
          </a:ln>
          <a:solidFill>
            <a:srgbClr val="FFFFFF"/>
          </a:solidFill>
          <a:latin typeface="Verdana" pitchFamily="34"/>
          <a:cs typeface="Arial" pitchFamily="34"/>
        </a:defRPr>
      </a:lvl1pPr>
      <a:lvl2pPr marL="457200" indent="0">
        <a:buFontTx/>
        <a:buNone/>
        <a:defRPr/>
      </a:lvl2pPr>
      <a:lvl3pPr marL="914400" indent="0">
        <a:buFontTx/>
        <a:buNone/>
        <a:defRPr/>
      </a:lvl3pPr>
      <a:lvl4pPr marL="1371599" indent="0">
        <a:buFontTx/>
        <a:buNone/>
        <a:defRPr/>
      </a:lvl4pPr>
      <a:lvl5pPr marL="1828800" indent="0">
        <a:buFontTx/>
        <a:buNone/>
        <a:defRPr/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zmann.ac.il/conferences/hdnm2017/sites/conferences.hdnm2017/files/uploads/presentations/2017-03-30-csorgo-hdnmhb-rehovot-final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cern.ch/event/539093/contributions/2595990/attachments/1474216/2296675/2017-06-12-Csorhttps:/indico.cern.ch/event/539093/contributions/2595990/attachments/1474216/2296675/2017-06-12-Csorgo-WPCF2017-Amsterdam.pdfgo-WPCF2017-Amsterdam.pd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enix.bnl.gov/phenix/WWW/talk/archive/2017/QM17/t2563.pdf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hep-ph/9411307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1411.6609" TargetMode="Externa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o.cern.ch/event/539093/contributions/2568094/attachments/1474272/2284023/csanad_wpcf2017.pdf" TargetMode="External"/><Relationship Id="rId4" Type="http://schemas.openxmlformats.org/officeDocument/2006/relationships/hyperlink" Target="https://arxiv.org/abs/1610.0502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s://arxiv.org/abs/1610.0502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s://arxiv.org/abs/0903.0669" TargetMode="External"/><Relationship Id="rId4" Type="http://schemas.openxmlformats.org/officeDocument/2006/relationships/hyperlink" Target="https://arxiv.org/abs/nucl-th/05120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539093/contributions/2568036/" TargetMode="External"/><Relationship Id="rId5" Type="http://schemas.openxmlformats.org/officeDocument/2006/relationships/hyperlink" Target="https://www.phenix.bnl.gov/phenix/WWW/p/draft/abagoly/posters/abagoly_qm17_phenix_poster.pdf" TargetMode="Externa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o.cern.ch/event/345084/" TargetMode="Externa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9.02595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arxiv.org/abs/1208.0390v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hyperlink" Target="http://arxiv.org/abs/arXiv:0912.025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arXiv:0912.5526" TargetMode="External"/><Relationship Id="rId5" Type="http://schemas.openxmlformats.org/officeDocument/2006/relationships/hyperlink" Target="http://arxiv.org/abs/nucl-th/9802074" TargetMode="External"/><Relationship Id="rId10" Type="http://schemas.openxmlformats.org/officeDocument/2006/relationships/hyperlink" Target="https://indico.cern.ch/event/539093/contributions/2568094/attachments/1474272/2284023/csanad_wpcf2017.pdf" TargetMode="External"/><Relationship Id="rId4" Type="http://schemas.openxmlformats.org/officeDocument/2006/relationships/hyperlink" Target="https://arxiv.org/abs/1610.05025" TargetMode="Externa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e-info.org/ae/Member/Llewellyn-Smith_Christopher/C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hyperlink" Target="https://arxiv.org/abs/1411.793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hep-ph/0001233" TargetMode="External"/><Relationship Id="rId5" Type="http://schemas.openxmlformats.org/officeDocument/2006/relationships/image" Target="../media/image70.png"/><Relationship Id="rId4" Type="http://schemas.openxmlformats.org/officeDocument/2006/relationships/hyperlink" Target="https://arxiv.org/abs/1411.7931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539093/contributions/2598069/" TargetMode="External"/><Relationship Id="rId5" Type="http://schemas.openxmlformats.org/officeDocument/2006/relationships/hyperlink" Target="https://arxiv.org/abs/1610.02197" TargetMode="External"/><Relationship Id="rId10" Type="http://schemas.openxmlformats.org/officeDocument/2006/relationships/image" Target="../media/image76.png"/><Relationship Id="rId4" Type="http://schemas.openxmlformats.org/officeDocument/2006/relationships/hyperlink" Target="https://arxiv.org/abs/1606.09160" TargetMode="External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539093/contributions/2598069/" TargetMode="Externa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Robert_Hanbury_Brow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g"/><Relationship Id="rId5" Type="http://schemas.openxmlformats.org/officeDocument/2006/relationships/hyperlink" Target="https://arxiv.org/abs/nucl-th/0403074" TargetMode="External"/><Relationship Id="rId4" Type="http://schemas.openxmlformats.org/officeDocument/2006/relationships/hyperlink" Target="https://www.phenix.bnl.gov/phenix/WWW/p/talk/archive/2017/QM17/t2575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8.png"/><Relationship Id="rId7" Type="http://schemas.openxmlformats.org/officeDocument/2006/relationships/hyperlink" Target="http://arxiv.org/abs/hep-ph/9408207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hep-ph/9509213" TargetMode="External"/><Relationship Id="rId5" Type="http://schemas.openxmlformats.org/officeDocument/2006/relationships/hyperlink" Target="http://inspirehep.net/record/248631?ln=en" TargetMode="External"/><Relationship Id="rId10" Type="http://schemas.openxmlformats.org/officeDocument/2006/relationships/image" Target="../media/image111.png"/><Relationship Id="rId4" Type="http://schemas.openxmlformats.org/officeDocument/2006/relationships/image" Target="../media/image105.jpg"/><Relationship Id="rId9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hyperlink" Target="https://arxiv.org/abs/nucl-ex/0509042" TargetMode="External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eizmann.ac.il/conferences/hdnm2017/presentations" TargetMode="External"/><Relationship Id="rId4" Type="http://schemas.openxmlformats.org/officeDocument/2006/relationships/hyperlink" Target="http://iopscience.iop.org/article/10.1088/1742-6596/668/1/012073/met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539093/contributions/2598065/attachments/1474182/2282520/metzger_amsterdam17.pdf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arxiv.org/abs/arXiv:0803.352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arXiv:1101.3518" TargetMode="External"/><Relationship Id="rId5" Type="http://schemas.openxmlformats.org/officeDocument/2006/relationships/hyperlink" Target="http://arxiv.org/abs/arXiv:1002.1303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1206.1680v1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hyperlink" Target="https://indico.cern.ch/event/472823/contributions/2180511/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4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://arxiv.org/abs/1604.0551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cern.ch/event/472823/contributions/2180511/attachments/1288013/1917037/low-x2016-novak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hyperlink" Target="https://arxiv.org/abs/nucl-th/031004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116632"/>
            <a:ext cx="9144000" cy="1056892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1000"/>
              </a:lnSpc>
              <a:buNone/>
            </a:pPr>
            <a:r>
              <a:rPr lang="hu-HU" sz="4000" dirty="0" smtClean="0">
                <a:effectLst>
                  <a:outerShdw dist="17961" dir="2700000">
                    <a:scrgbClr r="0" g="0" b="0"/>
                  </a:outerShdw>
                </a:effectLst>
              </a:rPr>
              <a:t>HBT </a:t>
            </a:r>
            <a:r>
              <a:rPr lang="hu-HU" sz="4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overview</a:t>
            </a:r>
            <a:r>
              <a:rPr lang="hu-HU" sz="4000" dirty="0" smtClean="0"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hu-HU" sz="4000" dirty="0" smtClean="0"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u-HU" sz="28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with</a:t>
            </a:r>
            <a:r>
              <a:rPr lang="hu-HU" sz="28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emphasis</a:t>
            </a:r>
            <a:r>
              <a:rPr lang="hu-HU" sz="28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on</a:t>
            </a:r>
            <a:r>
              <a:rPr lang="hu-HU" sz="28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multiparticle</a:t>
            </a:r>
            <a:r>
              <a:rPr lang="hu-HU" sz="28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correlations</a:t>
            </a:r>
            <a:endParaRPr lang="hu-HU" sz="28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3760" y="692696"/>
            <a:ext cx="9144000" cy="6165304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algn="ctr">
              <a:lnSpc>
                <a:spcPct val="87000"/>
              </a:lnSpc>
              <a:spcBef>
                <a:spcPts val="799"/>
              </a:spcBef>
              <a:buNone/>
            </a:pPr>
            <a:endParaRPr lang="hu-HU" sz="16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799"/>
              </a:spcBef>
              <a:buNone/>
            </a:pP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GB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. </a:t>
            </a:r>
            <a:r>
              <a:rPr lang="en-GB" sz="2200" dirty="0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22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2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1,2</a:t>
            </a:r>
          </a:p>
          <a:p>
            <a:pPr algn="ctr">
              <a:lnSpc>
                <a:spcPct val="87000"/>
              </a:lnSpc>
              <a:spcBef>
                <a:spcPts val="799"/>
              </a:spcBef>
              <a:buNone/>
            </a:pPr>
            <a:endParaRPr lang="en-GB" sz="8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hu-HU" sz="16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Wigner R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CP</a:t>
            </a:r>
            <a:r>
              <a:rPr lang="en-GB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Budapest, Hungary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en-GB" sz="16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Eszterházy KU </a:t>
            </a:r>
            <a:r>
              <a:rPr lang="hu-HU" sz="16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KRC, Gyöngyös, </a:t>
            </a:r>
            <a:r>
              <a:rPr lang="hu-HU" sz="1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Hungary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8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Overview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on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fundamentals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: 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Hanbury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Brown and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Twiss</a:t>
            </a:r>
            <a:endParaRPr lang="hu-HU" sz="800" dirty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5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Positive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definitene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form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–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or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not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?</a:t>
            </a: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Two-particle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symmetrization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effect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–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or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not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?</a:t>
            </a: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Bose-Einstein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condensation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charged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particles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–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or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not</a:t>
            </a: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?</a:t>
            </a:r>
            <a:endParaRPr lang="hu-HU" sz="18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/>
              <a:t>Gaussian </a:t>
            </a:r>
            <a:r>
              <a:rPr lang="hu-HU" sz="2000" dirty="0" err="1" smtClean="0"/>
              <a:t>shape</a:t>
            </a:r>
            <a:r>
              <a:rPr lang="hu-HU" sz="2000" dirty="0" smtClean="0"/>
              <a:t> – </a:t>
            </a:r>
            <a:r>
              <a:rPr lang="hu-HU" sz="2000" dirty="0" err="1" smtClean="0"/>
              <a:t>or</a:t>
            </a:r>
            <a:r>
              <a:rPr lang="hu-HU" sz="2000" dirty="0" smtClean="0"/>
              <a:t> </a:t>
            </a:r>
            <a:r>
              <a:rPr lang="hu-HU" sz="2000" dirty="0" err="1" smtClean="0"/>
              <a:t>not</a:t>
            </a:r>
            <a:r>
              <a:rPr lang="hu-HU" sz="2000" dirty="0" smtClean="0"/>
              <a:t>?</a:t>
            </a:r>
          </a:p>
          <a:p>
            <a:pPr marL="0" indent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600" dirty="0" smtClean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/>
              <a:t>Sensitive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/>
              <a:t> </a:t>
            </a:r>
            <a:r>
              <a:rPr lang="hu-HU" sz="2000" dirty="0" smtClean="0"/>
              <a:t>U</a:t>
            </a:r>
            <a:r>
              <a:rPr lang="hu-HU" sz="2000" baseline="-25000" dirty="0" smtClean="0"/>
              <a:t>A</a:t>
            </a:r>
            <a:r>
              <a:rPr lang="hu-HU" sz="2000" dirty="0" smtClean="0"/>
              <a:t>(1) </a:t>
            </a:r>
            <a:r>
              <a:rPr lang="hu-HU" sz="2000" dirty="0" err="1" smtClean="0"/>
              <a:t>symmetry</a:t>
            </a:r>
            <a:r>
              <a:rPr lang="hu-HU" sz="2000" dirty="0" smtClean="0"/>
              <a:t> </a:t>
            </a:r>
            <a:r>
              <a:rPr lang="hu-HU" sz="2000" dirty="0" err="1" smtClean="0"/>
              <a:t>restoration</a:t>
            </a:r>
            <a:endParaRPr lang="hu-HU" sz="2000" dirty="0" smtClean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500" dirty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 smtClean="0"/>
              <a:t>Summary</a:t>
            </a:r>
            <a:r>
              <a:rPr lang="hu-HU" sz="2000" dirty="0" smtClean="0"/>
              <a:t>, </a:t>
            </a:r>
            <a:r>
              <a:rPr lang="hu-HU" sz="2000" dirty="0" err="1" smtClean="0"/>
              <a:t>conclusions</a:t>
            </a:r>
            <a:endParaRPr lang="hu-HU" sz="2000" dirty="0" smtClean="0"/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8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6440" y="261612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391874" y="6272326"/>
            <a:ext cx="5716630" cy="253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40" lvl="0" indent="-31104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FF"/>
                </a:solidFill>
                <a:latin typeface="Verdana" pitchFamily="34"/>
                <a:cs typeface="Arial" pitchFamily="34"/>
              </a:rPr>
              <a:t>Supported</a:t>
            </a:r>
            <a:r>
              <a:rPr lang="hu-HU" sz="1200" b="1" kern="0" dirty="0" smtClean="0">
                <a:solidFill>
                  <a:srgbClr val="FFFFFF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FF"/>
                </a:solidFill>
                <a:latin typeface="Verdana" pitchFamily="34"/>
                <a:cs typeface="Arial" pitchFamily="34"/>
              </a:rPr>
              <a:t>by</a:t>
            </a:r>
            <a:r>
              <a:rPr lang="hu-HU" sz="1200" b="1" kern="0" dirty="0" smtClean="0">
                <a:solidFill>
                  <a:srgbClr val="FFFFFF"/>
                </a:solidFill>
                <a:latin typeface="Verdana" pitchFamily="34"/>
                <a:cs typeface="Arial" pitchFamily="34"/>
              </a:rPr>
              <a:t> NKTIH and </a:t>
            </a:r>
            <a:r>
              <a:rPr lang="en-US" sz="1200" b="1" kern="0" dirty="0" smtClean="0">
                <a:solidFill>
                  <a:srgbClr val="FFFFFF"/>
                </a:solidFill>
                <a:latin typeface="Verdana" pitchFamily="34"/>
                <a:cs typeface="Arial" pitchFamily="34"/>
              </a:rPr>
              <a:t>EFOP-3.6.1-16-2016-00001</a:t>
            </a:r>
            <a:r>
              <a:rPr lang="hu-HU" sz="1200" b="1" kern="0" dirty="0" smtClean="0">
                <a:solidFill>
                  <a:srgbClr val="FFFFFF"/>
                </a:solidFill>
                <a:latin typeface="Verdana" pitchFamily="34"/>
                <a:cs typeface="Arial" pitchFamily="34"/>
              </a:rPr>
              <a:t> (Hungary)</a:t>
            </a:r>
            <a:endParaRPr lang="hu-HU" sz="1200" b="1" kern="0" dirty="0">
              <a:solidFill>
                <a:srgbClr val="FFFFFF"/>
              </a:solidFill>
              <a:latin typeface="Verdana" pitchFamily="34"/>
              <a:cs typeface="Arial" pitchFamily="34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55576" y="6021288"/>
            <a:ext cx="8317314" cy="25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Based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on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HBT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Overview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talks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at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3"/>
              </a:rPr>
              <a:t>HDNM 2017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,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Rehovot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and 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4"/>
              </a:rPr>
              <a:t>ISMD 2017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, Amsterdam</a:t>
            </a:r>
            <a:endParaRPr lang="hu-HU" sz="1200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</p:spTree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10" name="Szabadkézi sokszög 9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But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ore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halo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model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resonances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373755" cy="266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195270" cy="240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/>
          <a:stretch/>
        </p:blipFill>
        <p:spPr bwMode="auto">
          <a:xfrm>
            <a:off x="3981670" y="1340768"/>
            <a:ext cx="5054826" cy="16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251520" y="594928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[1] J. </a:t>
            </a:r>
            <a:r>
              <a:rPr lang="hu-HU" b="1" dirty="0" err="1" smtClean="0">
                <a:solidFill>
                  <a:srgbClr val="FFFF00"/>
                </a:solidFill>
              </a:rPr>
              <a:t>Bolz</a:t>
            </a:r>
            <a:r>
              <a:rPr lang="hu-HU" b="1" dirty="0" smtClean="0">
                <a:solidFill>
                  <a:srgbClr val="FFFF00"/>
                </a:solidFill>
              </a:rPr>
              <a:t> et </a:t>
            </a:r>
            <a:r>
              <a:rPr lang="hu-HU" b="1" dirty="0" err="1" smtClean="0">
                <a:solidFill>
                  <a:srgbClr val="FFFF00"/>
                </a:solidFill>
              </a:rPr>
              <a:t>al</a:t>
            </a:r>
            <a:r>
              <a:rPr lang="hu-HU" b="1" dirty="0">
                <a:solidFill>
                  <a:srgbClr val="FFFF00"/>
                </a:solidFill>
              </a:rPr>
              <a:t>: </a:t>
            </a:r>
            <a:r>
              <a:rPr lang="hu-HU" b="1" dirty="0" err="1">
                <a:solidFill>
                  <a:srgbClr val="FFFF00"/>
                </a:solidFill>
              </a:rPr>
              <a:t>Phys.Rev</a:t>
            </a:r>
            <a:r>
              <a:rPr lang="hu-HU" b="1" dirty="0">
                <a:solidFill>
                  <a:srgbClr val="FFFF00"/>
                </a:solidFill>
              </a:rPr>
              <a:t>. D47 (1993) </a:t>
            </a:r>
            <a:r>
              <a:rPr lang="hu-HU" b="1" dirty="0" smtClean="0">
                <a:solidFill>
                  <a:srgbClr val="FFFF00"/>
                </a:solidFill>
              </a:rPr>
              <a:t>3860-3870</a:t>
            </a:r>
            <a:endParaRPr lang="en-US" b="1" dirty="0"/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[2]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, B. </a:t>
            </a:r>
            <a:r>
              <a:rPr lang="hu-HU" b="1" dirty="0" err="1" smtClean="0">
                <a:solidFill>
                  <a:srgbClr val="FFFF00"/>
                </a:solidFill>
              </a:rPr>
              <a:t>Lörstad</a:t>
            </a:r>
            <a:r>
              <a:rPr lang="hu-HU" b="1" dirty="0" smtClean="0">
                <a:solidFill>
                  <a:srgbClr val="FFFF00"/>
                </a:solidFill>
              </a:rPr>
              <a:t>, J. </a:t>
            </a:r>
            <a:r>
              <a:rPr lang="hu-HU" b="1" dirty="0">
                <a:solidFill>
                  <a:srgbClr val="FFFF00"/>
                </a:solidFill>
              </a:rPr>
              <a:t>Zimányi: </a:t>
            </a:r>
            <a:r>
              <a:rPr lang="hu-HU" b="1" dirty="0" err="1" smtClean="0">
                <a:solidFill>
                  <a:srgbClr val="FFFF00"/>
                </a:solidFill>
                <a:hlinkClick r:id="rId6"/>
              </a:rPr>
              <a:t>hep-ph</a:t>
            </a:r>
            <a:r>
              <a:rPr lang="hu-HU" b="1" dirty="0" smtClean="0">
                <a:solidFill>
                  <a:srgbClr val="FFFF00"/>
                </a:solidFill>
                <a:hlinkClick r:id="rId6"/>
              </a:rPr>
              <a:t>/9411307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endParaRPr lang="en-US" b="1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59" y="3043808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>
            <a:off x="4860032" y="4437112"/>
            <a:ext cx="25848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317449" y="2188611"/>
            <a:ext cx="83455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6156175" y="3068960"/>
            <a:ext cx="3096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FFFF00"/>
                </a:solidFill>
              </a:rPr>
              <a:t>Variance</a:t>
            </a:r>
            <a:r>
              <a:rPr lang="hu-HU" sz="2000" b="1" dirty="0" smtClean="0">
                <a:solidFill>
                  <a:srgbClr val="FFFF00"/>
                </a:solidFill>
              </a:rPr>
              <a:t>: </a:t>
            </a:r>
            <a:r>
              <a:rPr lang="hu-HU" sz="2000" b="1" u="sng" dirty="0" err="1" smtClean="0">
                <a:solidFill>
                  <a:srgbClr val="FFFF00"/>
                </a:solidFill>
              </a:rPr>
              <a:t>halo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dominated</a:t>
            </a:r>
            <a:r>
              <a:rPr lang="hu-HU" sz="2000" b="1" dirty="0" smtClean="0">
                <a:solidFill>
                  <a:srgbClr val="FFFF00"/>
                </a:solidFill>
              </a:rPr>
              <a:t>!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2469849" y="5733256"/>
            <a:ext cx="83455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279420" y="6550223"/>
            <a:ext cx="58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10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0" y="785870"/>
            <a:ext cx="9144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For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details</a:t>
            </a:r>
            <a:r>
              <a:rPr lang="hu-HU" b="1" dirty="0" smtClean="0">
                <a:solidFill>
                  <a:srgbClr val="FFFF00"/>
                </a:solidFill>
              </a:rPr>
              <a:t>: D. Kincses, </a:t>
            </a:r>
            <a:r>
              <a:rPr lang="hu-HU" b="1" dirty="0" err="1" smtClean="0">
                <a:solidFill>
                  <a:srgbClr val="FFFF00"/>
                </a:solidFill>
                <a:hlinkClick r:id="rId8"/>
              </a:rPr>
              <a:t>poster</a:t>
            </a:r>
            <a:r>
              <a:rPr lang="hu-HU" b="1" dirty="0" smtClean="0">
                <a:solidFill>
                  <a:srgbClr val="FFFF00"/>
                </a:solidFill>
                <a:hlinkClick r:id="rId8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8"/>
              </a:rPr>
              <a:t>at</a:t>
            </a:r>
            <a:r>
              <a:rPr lang="hu-HU" b="1" dirty="0" smtClean="0">
                <a:solidFill>
                  <a:srgbClr val="FFFF00"/>
                </a:solidFill>
                <a:hlinkClick r:id="rId8"/>
              </a:rPr>
              <a:t> QM17</a:t>
            </a:r>
            <a:endParaRPr lang="hu-HU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Is C(Q) a Gaussian? </a:t>
              </a:r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145"/>
            <a:ext cx="6453690" cy="56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>
          <a:xfrm>
            <a:off x="539552" y="2597562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49" y="3264053"/>
            <a:ext cx="3834555" cy="7410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Egyenes összekötő 12"/>
          <p:cNvCxnSpPr/>
          <p:nvPr/>
        </p:nvCxnSpPr>
        <p:spPr>
          <a:xfrm>
            <a:off x="3679440" y="2647798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6485402" y="816945"/>
            <a:ext cx="4572000" cy="24329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</a:rPr>
              <a:t>CMS </a:t>
            </a:r>
            <a:r>
              <a:rPr lang="hu-HU" b="1" dirty="0" err="1" smtClean="0">
                <a:solidFill>
                  <a:srgbClr val="FFFF00"/>
                </a:solidFill>
              </a:rPr>
              <a:t>Preliminary</a:t>
            </a:r>
            <a:endParaRPr lang="hu-HU" b="1" dirty="0" smtClean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pPb</a:t>
            </a:r>
            <a:r>
              <a:rPr lang="hu-HU" b="1" dirty="0" smtClean="0">
                <a:solidFill>
                  <a:srgbClr val="FFFF00"/>
                </a:solidFill>
              </a:rPr>
              <a:t>@ </a:t>
            </a:r>
            <a:r>
              <a:rPr lang="hu-HU" b="1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 smtClean="0">
                <a:solidFill>
                  <a:srgbClr val="FFFF00"/>
                </a:solidFill>
              </a:rPr>
              <a:t>s = 5.02 </a:t>
            </a:r>
            <a:r>
              <a:rPr lang="hu-HU" b="1" dirty="0" err="1" smtClean="0">
                <a:solidFill>
                  <a:srgbClr val="FFFF00"/>
                </a:solidFill>
              </a:rPr>
              <a:t>TeV</a:t>
            </a:r>
            <a:r>
              <a:rPr lang="hu-HU" b="1" dirty="0" smtClean="0">
                <a:solidFill>
                  <a:srgbClr val="FFFF00"/>
                </a:solidFill>
              </a:rPr>
              <a:t>:</a:t>
            </a:r>
          </a:p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arXiv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:1411.6609</a:t>
            </a:r>
            <a:endParaRPr lang="hu-HU" b="1" dirty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>
                <a:solidFill>
                  <a:schemeClr val="bg1"/>
                </a:solidFill>
              </a:rPr>
              <a:t>1 + </a:t>
            </a:r>
            <a:r>
              <a:rPr lang="hu-HU" b="1" dirty="0" err="1">
                <a:solidFill>
                  <a:schemeClr val="bg1"/>
                </a:solidFill>
              </a:rPr>
              <a:t>positive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definite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chemeClr val="bg1"/>
                </a:solidFill>
              </a:rPr>
              <a:t>CL of </a:t>
            </a:r>
            <a:r>
              <a:rPr lang="hu-HU" b="1" dirty="0" err="1" smtClean="0">
                <a:solidFill>
                  <a:schemeClr val="bg1"/>
                </a:solidFill>
              </a:rPr>
              <a:t>the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fits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u="sng" dirty="0" smtClean="0">
                <a:solidFill>
                  <a:srgbClr val="FFFF00"/>
                </a:solidFill>
              </a:rPr>
              <a:t>NOT</a:t>
            </a:r>
            <a:r>
              <a:rPr lang="hu-HU" b="1" dirty="0" smtClean="0">
                <a:solidFill>
                  <a:schemeClr val="bg1"/>
                </a:solidFill>
              </a:rPr>
              <a:t> Gaussian !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chemeClr val="bg1"/>
                </a:solidFill>
              </a:rPr>
              <a:t>BUT: </a:t>
            </a:r>
            <a:r>
              <a:rPr lang="hu-HU" b="1" u="sng" dirty="0" err="1" smtClean="0">
                <a:solidFill>
                  <a:srgbClr val="FFFF00"/>
                </a:solidFill>
              </a:rPr>
              <a:t>Exponential</a:t>
            </a:r>
            <a:r>
              <a:rPr lang="hu-HU" b="1" dirty="0" smtClean="0">
                <a:solidFill>
                  <a:schemeClr val="bg1"/>
                </a:solidFill>
              </a:rPr>
              <a:t> !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>
                <a:solidFill>
                  <a:srgbClr val="FFFF00"/>
                </a:solidFill>
              </a:rPr>
              <a:t>IF</a:t>
            </a:r>
            <a:r>
              <a:rPr lang="hu-HU" b="1" dirty="0">
                <a:solidFill>
                  <a:schemeClr val="bg1"/>
                </a:solidFill>
              </a:rPr>
              <a:t> 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≠ </a:t>
            </a:r>
            <a:r>
              <a:rPr lang="hu-HU" b="1" dirty="0" smtClean="0">
                <a:solidFill>
                  <a:srgbClr val="FFFF00"/>
                </a:solidFill>
              </a:rPr>
              <a:t>2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1 </a:t>
            </a:r>
            <a:r>
              <a:rPr lang="hu-HU" b="1" dirty="0" smtClean="0">
                <a:solidFill>
                  <a:schemeClr val="bg1"/>
                </a:solidFill>
              </a:rPr>
              <a:t>! (?)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516216" y="450912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As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dimensionality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endParaRPr lang="hu-HU" b="1" dirty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b="1" dirty="0" err="1">
                <a:solidFill>
                  <a:srgbClr val="FFFF00"/>
                </a:solidFill>
              </a:rPr>
              <a:t>i</a:t>
            </a:r>
            <a:r>
              <a:rPr lang="hu-HU" b="1" dirty="0" err="1" smtClean="0">
                <a:solidFill>
                  <a:srgbClr val="FFFF00"/>
                </a:solidFill>
              </a:rPr>
              <a:t>ncreases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r>
              <a:rPr lang="hu-HU" b="1" dirty="0" smtClean="0">
                <a:solidFill>
                  <a:srgbClr val="FFFF00"/>
                </a:solidFill>
              </a:rPr>
              <a:t> d= 1 </a:t>
            </a:r>
            <a:r>
              <a:rPr lang="hu-HU" b="1" dirty="0" err="1" smtClean="0">
                <a:solidFill>
                  <a:srgbClr val="FFFF00"/>
                </a:solidFill>
              </a:rPr>
              <a:t>to</a:t>
            </a:r>
            <a:r>
              <a:rPr lang="hu-HU" b="1" dirty="0" smtClean="0">
                <a:solidFill>
                  <a:srgbClr val="FFFF00"/>
                </a:solidFill>
              </a:rPr>
              <a:t> 3,</a:t>
            </a:r>
          </a:p>
          <a:p>
            <a:pPr lvl="0">
              <a:lnSpc>
                <a:spcPct val="115000"/>
              </a:lnSpc>
            </a:pPr>
            <a:r>
              <a:rPr lang="hu-HU" b="1" dirty="0" err="1">
                <a:solidFill>
                  <a:srgbClr val="FFFF00"/>
                </a:solidFill>
              </a:rPr>
              <a:t>s</a:t>
            </a:r>
            <a:r>
              <a:rPr lang="hu-HU" b="1" dirty="0" err="1" smtClean="0">
                <a:solidFill>
                  <a:srgbClr val="FFFF00"/>
                </a:solidFill>
              </a:rPr>
              <a:t>hape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analysis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degrades</a:t>
            </a:r>
            <a:endParaRPr lang="hu-HU" b="1" dirty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b="1" dirty="0" err="1">
                <a:solidFill>
                  <a:srgbClr val="FFFF00"/>
                </a:solidFill>
                <a:hlinkClick r:id="rId5"/>
              </a:rPr>
              <a:t>arXiv</a:t>
            </a:r>
            <a:r>
              <a:rPr lang="hu-HU" b="1" dirty="0">
                <a:solidFill>
                  <a:srgbClr val="FFFF00"/>
                </a:solidFill>
                <a:hlinkClick r:id="rId5"/>
              </a:rPr>
              <a:t>:1411.6609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366921" y="6093296"/>
            <a:ext cx="2813591" cy="477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See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 WPCF2017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talk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</a:p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of Sandra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Padula</a:t>
            </a:r>
            <a:r>
              <a:rPr lang="hu-HU" sz="1200" b="1" kern="0" dirty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for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methods</a:t>
            </a:r>
            <a:endParaRPr lang="hu-HU" sz="1200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262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Is C(Q)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indeed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exponential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 </a:t>
              </a:r>
            </a:p>
          </p:txBody>
        </p:sp>
      </p:grpSp>
      <p:sp>
        <p:nvSpPr>
          <p:cNvPr id="9" name="Téglalap 8"/>
          <p:cNvSpPr/>
          <p:nvPr/>
        </p:nvSpPr>
        <p:spPr>
          <a:xfrm>
            <a:off x="6485402" y="1484784"/>
            <a:ext cx="26585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chemeClr val="bg1"/>
                </a:solidFill>
              </a:rPr>
              <a:t>1 </a:t>
            </a:r>
            <a:r>
              <a:rPr lang="hu-HU" b="1" dirty="0">
                <a:solidFill>
                  <a:schemeClr val="bg1"/>
                </a:solidFill>
              </a:rPr>
              <a:t>+ </a:t>
            </a:r>
            <a:r>
              <a:rPr lang="hu-HU" b="1" dirty="0" err="1">
                <a:solidFill>
                  <a:schemeClr val="bg1"/>
                </a:solidFill>
              </a:rPr>
              <a:t>positive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definite</a:t>
            </a:r>
            <a:r>
              <a:rPr lang="hu-HU" b="1" dirty="0">
                <a:solidFill>
                  <a:schemeClr val="bg1"/>
                </a:solidFill>
              </a:rPr>
              <a:t> 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chemeClr val="bg1"/>
                </a:solidFill>
              </a:rPr>
              <a:t>Levy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expansion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</a:p>
          <a:p>
            <a:pPr marL="12700">
              <a:buClr>
                <a:schemeClr val="lt1"/>
              </a:buClr>
              <a:buSzPct val="100000"/>
            </a:pP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    no 1</a:t>
            </a:r>
            <a:r>
              <a:rPr lang="hu-HU" b="1" baseline="30000" dirty="0" smtClean="0">
                <a:solidFill>
                  <a:schemeClr val="bg1"/>
                </a:solidFill>
              </a:rPr>
              <a:t>st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order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correction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rgbClr val="FFFF00"/>
                </a:solidFill>
              </a:rPr>
              <a:t>CL = 59.1 %</a:t>
            </a:r>
            <a:endParaRPr lang="hu-HU" b="1" dirty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rgbClr val="FFFF00"/>
                </a:solidFill>
              </a:rPr>
              <a:t>NOT</a:t>
            </a:r>
            <a:r>
              <a:rPr lang="hu-HU" b="1" dirty="0" smtClean="0">
                <a:solidFill>
                  <a:schemeClr val="bg1"/>
                </a:solidFill>
              </a:rPr>
              <a:t> Gaussian !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rgbClr val="FFFF00"/>
                </a:solidFill>
              </a:rPr>
              <a:t>NOT </a:t>
            </a:r>
            <a:r>
              <a:rPr lang="hu-HU" b="1" dirty="0" err="1" smtClean="0">
                <a:solidFill>
                  <a:schemeClr val="bg1"/>
                </a:solidFill>
              </a:rPr>
              <a:t>Exponential</a:t>
            </a:r>
            <a:r>
              <a:rPr lang="hu-HU" b="1" dirty="0" smtClean="0">
                <a:solidFill>
                  <a:schemeClr val="bg1"/>
                </a:solidFill>
              </a:rPr>
              <a:t> !</a:t>
            </a:r>
            <a:endParaRPr lang="hu-HU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smtClean="0">
                <a:solidFill>
                  <a:srgbClr val="FFFF00"/>
                </a:solidFill>
              </a:rPr>
              <a:t>1 &lt; 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&lt;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endParaRPr lang="hu-HU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a = </a:t>
            </a:r>
            <a:r>
              <a:rPr lang="hu-HU" b="1" dirty="0">
                <a:solidFill>
                  <a:srgbClr val="FFFF00"/>
                </a:solidFill>
              </a:rPr>
              <a:t>1.16 </a:t>
            </a:r>
            <a:r>
              <a:rPr lang="hu-HU" b="1" dirty="0">
                <a:solidFill>
                  <a:srgbClr val="FFFF00"/>
                </a:solidFill>
                <a:ea typeface="Verdana"/>
                <a:cs typeface="Verdana"/>
              </a:rPr>
              <a:t>±</a:t>
            </a:r>
            <a:r>
              <a:rPr lang="hu-HU" b="1" dirty="0" smtClean="0">
                <a:solidFill>
                  <a:srgbClr val="FFFF00"/>
                </a:solidFill>
              </a:rPr>
              <a:t>0.03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dependent</a:t>
            </a:r>
            <a:r>
              <a:rPr lang="hu-HU" b="1" dirty="0" smtClean="0">
                <a:solidFill>
                  <a:srgbClr val="FFFF00"/>
                </a:solidFill>
              </a:rPr>
              <a:t>  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485506" y="4221088"/>
            <a:ext cx="265849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What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are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systematics</a:t>
            </a:r>
            <a:endParaRPr lang="hu-HU" b="1" dirty="0" smtClean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</a:rPr>
              <a:t>o</a:t>
            </a:r>
            <a:r>
              <a:rPr lang="hu-HU" b="1" dirty="0" smtClean="0">
                <a:solidFill>
                  <a:srgbClr val="FFFF00"/>
                </a:solidFill>
              </a:rPr>
              <a:t>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source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parameters</a:t>
            </a:r>
            <a:r>
              <a:rPr lang="hu-HU" b="1" dirty="0" smtClean="0">
                <a:solidFill>
                  <a:srgbClr val="FFFF00"/>
                </a:solidFill>
              </a:rPr>
              <a:t>,</a:t>
            </a:r>
          </a:p>
          <a:p>
            <a:pPr lvl="1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>
                <a:solidFill>
                  <a:srgbClr val="FFFF00"/>
                </a:solidFill>
              </a:rPr>
              <a:t>)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</a:p>
          <a:p>
            <a:pPr lvl="1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</a:rPr>
              <a:t> R = </a:t>
            </a:r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),</a:t>
            </a:r>
          </a:p>
          <a:p>
            <a:pPr lvl="1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a </a:t>
            </a:r>
            <a:r>
              <a:rPr lang="hu-HU" b="1" dirty="0">
                <a:solidFill>
                  <a:srgbClr val="FFFF00"/>
                </a:solidFill>
              </a:rPr>
              <a:t>=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>
                <a:solidFill>
                  <a:srgbClr val="FFFF00"/>
                </a:solidFill>
              </a:rPr>
              <a:t>)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 ?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3910"/>
          <a:stretch/>
        </p:blipFill>
        <p:spPr bwMode="auto">
          <a:xfrm>
            <a:off x="65897" y="1268760"/>
            <a:ext cx="6306303" cy="50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36512" y="744770"/>
            <a:ext cx="8671907" cy="38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</a:rPr>
              <a:t>PHENIX </a:t>
            </a:r>
            <a:r>
              <a:rPr lang="hu-HU" b="1" dirty="0" err="1" smtClean="0">
                <a:solidFill>
                  <a:srgbClr val="FFFF00"/>
                </a:solidFill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</a:rPr>
              <a:t> min. </a:t>
            </a:r>
            <a:r>
              <a:rPr lang="hu-HU" b="1" dirty="0" err="1" smtClean="0">
                <a:solidFill>
                  <a:srgbClr val="FFFF00"/>
                </a:solidFill>
              </a:rPr>
              <a:t>bias</a:t>
            </a:r>
            <a:r>
              <a:rPr lang="hu-HU" b="1" dirty="0" smtClean="0">
                <a:solidFill>
                  <a:srgbClr val="FFFF00"/>
                </a:solidFill>
              </a:rPr>
              <a:t> Au+</a:t>
            </a:r>
            <a:r>
              <a:rPr lang="hu-HU" b="1" dirty="0" err="1" smtClean="0">
                <a:solidFill>
                  <a:srgbClr val="FFFF00"/>
                </a:solidFill>
              </a:rPr>
              <a:t>Au</a:t>
            </a:r>
            <a:r>
              <a:rPr lang="hu-HU" b="1" dirty="0">
                <a:solidFill>
                  <a:srgbClr val="FFFF00"/>
                </a:solidFill>
              </a:rPr>
              <a:t>@ </a:t>
            </a:r>
            <a:r>
              <a:rPr lang="hu-HU" b="1" dirty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 err="1">
                <a:solidFill>
                  <a:srgbClr val="FFFF00"/>
                </a:solidFill>
              </a:rPr>
              <a:t>s</a:t>
            </a:r>
            <a:r>
              <a:rPr lang="hu-HU" b="1" baseline="-25000" dirty="0" err="1">
                <a:solidFill>
                  <a:srgbClr val="FFFF00"/>
                </a:solidFill>
              </a:rPr>
              <a:t>NN</a:t>
            </a:r>
            <a:r>
              <a:rPr lang="hu-HU" b="1" dirty="0">
                <a:solidFill>
                  <a:srgbClr val="FFFF00"/>
                </a:solidFill>
              </a:rPr>
              <a:t> = 200 </a:t>
            </a:r>
            <a:r>
              <a:rPr lang="hu-HU" b="1" dirty="0" smtClean="0">
                <a:solidFill>
                  <a:srgbClr val="FFFF00"/>
                </a:solidFill>
              </a:rPr>
              <a:t>GeV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r>
              <a:rPr lang="hu-HU" b="1" dirty="0" smtClean="0">
                <a:solidFill>
                  <a:srgbClr val="FFFF00"/>
                </a:solidFill>
              </a:rPr>
              <a:t> 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arXiv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:1610.05025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887898" y="6093296"/>
            <a:ext cx="2292614" cy="477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See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the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5"/>
              </a:rPr>
              <a:t>WPCF 2017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5"/>
              </a:rPr>
              <a:t>talk</a:t>
            </a:r>
            <a:endParaRPr lang="hu-HU" sz="1200" b="1" kern="0" dirty="0" smtClean="0">
              <a:solidFill>
                <a:srgbClr val="FFFF00"/>
              </a:solidFill>
              <a:latin typeface="Verdana" pitchFamily="34"/>
              <a:cs typeface="Arial" pitchFamily="34"/>
              <a:hlinkClick r:id="rId5"/>
            </a:endParaRPr>
          </a:p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5"/>
              </a:rPr>
              <a:t>of M. Csanád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for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details</a:t>
            </a:r>
            <a:endParaRPr lang="hu-HU" sz="1200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260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Is C(Q) an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exponential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 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8" y="710902"/>
            <a:ext cx="80391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024336" y="1196752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hu-HU" sz="1400" b="1" dirty="0" err="1" smtClean="0">
                <a:solidFill>
                  <a:srgbClr val="FFFF00"/>
                </a:solidFill>
                <a:hlinkClick r:id="rId4"/>
              </a:rPr>
              <a:t>arXiv</a:t>
            </a:r>
            <a:r>
              <a:rPr lang="hu-HU" sz="1400" b="1" dirty="0" smtClean="0">
                <a:solidFill>
                  <a:srgbClr val="FFFF00"/>
                </a:solidFill>
                <a:hlinkClick r:id="rId4"/>
              </a:rPr>
              <a:t>:1610.05025</a:t>
            </a:r>
            <a:r>
              <a:rPr lang="hu-HU" sz="1400" b="1" dirty="0" smtClean="0">
                <a:solidFill>
                  <a:srgbClr val="FFFF00"/>
                </a:solidFill>
              </a:rPr>
              <a:t>c</a:t>
            </a:r>
            <a:endParaRPr lang="hu-HU" sz="1400" b="1" dirty="0">
              <a:solidFill>
                <a:srgbClr val="FFFF00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1104465" y="5539534"/>
            <a:ext cx="340073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83" y="5661248"/>
            <a:ext cx="3193733" cy="4000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475656" y="4725144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1 &lt; 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a &lt; 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2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Interpretation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a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86" y="1196752"/>
            <a:ext cx="5776229" cy="44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0" y="5589240"/>
            <a:ext cx="91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Prediction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at</a:t>
            </a:r>
            <a:r>
              <a:rPr lang="hu-HU" b="1" dirty="0" smtClean="0">
                <a:solidFill>
                  <a:srgbClr val="FFFF00"/>
                </a:solidFill>
              </a:rPr>
              <a:t> QCD CEP,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hu-HU" b="1" dirty="0" smtClean="0">
                <a:solidFill>
                  <a:srgbClr val="FFFF00"/>
                </a:solidFill>
              </a:rPr>
              <a:t> =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h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c</a:t>
            </a:r>
            <a:r>
              <a:rPr lang="hu-HU" b="1" baseline="-25000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≤ 0.5 (</a:t>
            </a:r>
            <a:r>
              <a:rPr lang="hu-HU" b="1" dirty="0" err="1" smtClean="0">
                <a:solidFill>
                  <a:srgbClr val="FFFF00"/>
                </a:solidFill>
              </a:rPr>
              <a:t>critical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exponent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correlation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function</a:t>
            </a:r>
            <a:r>
              <a:rPr lang="hu-HU" b="1" dirty="0" smtClean="0">
                <a:solidFill>
                  <a:srgbClr val="FFFF00"/>
                </a:solidFill>
              </a:rPr>
              <a:t>)</a:t>
            </a:r>
          </a:p>
          <a:p>
            <a:pPr lvl="0" algn="ctr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</a:rPr>
              <a:t>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</a:rPr>
              <a:t>S.Hegyi</a:t>
            </a:r>
            <a:r>
              <a:rPr lang="hu-HU" b="1" dirty="0" smtClean="0">
                <a:solidFill>
                  <a:srgbClr val="FFFF00"/>
                </a:solidFill>
              </a:rPr>
              <a:t>, T. Novák, W.A. </a:t>
            </a:r>
            <a:r>
              <a:rPr lang="hu-HU" b="1" dirty="0" err="1" smtClean="0">
                <a:solidFill>
                  <a:srgbClr val="FFFF00"/>
                </a:solidFill>
              </a:rPr>
              <a:t>Zajc</a:t>
            </a:r>
            <a:r>
              <a:rPr lang="hu-HU" b="1" dirty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nucl-th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/0512060</a:t>
            </a:r>
            <a:r>
              <a:rPr lang="hu-HU" b="1" dirty="0" smtClean="0">
                <a:solidFill>
                  <a:srgbClr val="FFFF00"/>
                </a:solidFill>
              </a:rPr>
              <a:t>  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arXiv.org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:0903.0669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pPr lvl="0" algn="ct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Search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for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QCD </a:t>
            </a:r>
            <a:r>
              <a:rPr lang="hu-HU" b="1" dirty="0" err="1" smtClean="0">
                <a:solidFill>
                  <a:srgbClr val="FFFF00"/>
                </a:solidFill>
              </a:rPr>
              <a:t>critical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point</a:t>
            </a:r>
            <a:r>
              <a:rPr lang="hu-HU" b="1" dirty="0" smtClean="0">
                <a:solidFill>
                  <a:srgbClr val="FFFF00"/>
                </a:solidFill>
              </a:rPr>
              <a:t>  </a:t>
            </a:r>
            <a:r>
              <a:rPr lang="hu-HU" b="1" dirty="0" err="1" smtClean="0">
                <a:solidFill>
                  <a:srgbClr val="FFFF00"/>
                </a:solidFill>
              </a:rPr>
              <a:t>with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hu-HU" b="1" dirty="0" smtClean="0">
                <a:solidFill>
                  <a:srgbClr val="FFFF00"/>
                </a:solidFill>
              </a:rPr>
              <a:t> 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 smtClean="0">
                <a:solidFill>
                  <a:srgbClr val="FFFF00"/>
                </a:solidFill>
              </a:rPr>
              <a:t>s, %, …)</a:t>
            </a:r>
            <a:endParaRPr lang="hu-HU" b="1" baseline="-25000" dirty="0">
              <a:solidFill>
                <a:srgbClr val="FFFF00"/>
              </a:solidFill>
            </a:endParaRPr>
          </a:p>
        </p:txBody>
      </p:sp>
      <p:pic>
        <p:nvPicPr>
          <p:cNvPr id="13" name="Picture 2" descr="https://www.phenix.bnl.gov/phenix/WWW/p/plots/archive/p1349/02/alpha_context_preliminary_stamp.jpg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7" t="8822" r="6374" b="28258"/>
          <a:stretch/>
        </p:blipFill>
        <p:spPr bwMode="auto">
          <a:xfrm>
            <a:off x="1691691" y="1196752"/>
            <a:ext cx="5760619" cy="44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34" y="764704"/>
            <a:ext cx="3193733" cy="4000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Two-particle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symmetrization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99" y="1268760"/>
            <a:ext cx="4168140" cy="45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68760"/>
            <a:ext cx="9124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51520" y="5877272"/>
            <a:ext cx="864096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</a:rPr>
              <a:t>PHENIX </a:t>
            </a:r>
            <a:r>
              <a:rPr lang="hu-HU" b="1" dirty="0" err="1" smtClean="0">
                <a:solidFill>
                  <a:srgbClr val="FFFF00"/>
                </a:solidFill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data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A.Bagoly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poster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at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 QM17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Centrality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dependence</a:t>
            </a:r>
            <a:r>
              <a:rPr lang="hu-HU" b="1" dirty="0" smtClean="0">
                <a:solidFill>
                  <a:srgbClr val="FFFF00"/>
                </a:solidFill>
              </a:rPr>
              <a:t>? </a:t>
            </a:r>
            <a:r>
              <a:rPr lang="hu-HU" b="1" dirty="0" err="1" smtClean="0">
                <a:solidFill>
                  <a:srgbClr val="FFFF00"/>
                </a:solidFill>
              </a:rPr>
              <a:t>Excitation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function</a:t>
            </a:r>
            <a:r>
              <a:rPr lang="hu-HU" b="1" dirty="0" smtClean="0">
                <a:solidFill>
                  <a:srgbClr val="FFFF00"/>
                </a:solidFill>
              </a:rPr>
              <a:t>? </a:t>
            </a:r>
            <a:r>
              <a:rPr lang="hu-HU" b="1" dirty="0" err="1" smtClean="0">
                <a:solidFill>
                  <a:srgbClr val="FFFF00"/>
                </a:solidFill>
              </a:rPr>
              <a:t>Partial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coherence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measurement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possible</a:t>
            </a:r>
            <a:r>
              <a:rPr lang="hu-HU" b="1" dirty="0">
                <a:solidFill>
                  <a:srgbClr val="FFFF00"/>
                </a:solidFill>
              </a:rPr>
              <a:t>!</a:t>
            </a:r>
            <a:endParaRPr lang="hu-HU" b="1" dirty="0" smtClean="0">
              <a:solidFill>
                <a:srgbClr val="FFFF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650653" y="764704"/>
            <a:ext cx="2529859" cy="477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See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the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6"/>
              </a:rPr>
              <a:t>WPCF 2017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6"/>
              </a:rPr>
              <a:t>talk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6"/>
              </a:rPr>
              <a:t> of </a:t>
            </a:r>
          </a:p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6"/>
              </a:rPr>
              <a:t>Tamás Novák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for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details</a:t>
            </a:r>
            <a:endParaRPr lang="hu-HU" sz="1200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360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Two-particle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symmetrization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6" y="1124744"/>
            <a:ext cx="3657686" cy="53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437112"/>
            <a:ext cx="4572000" cy="590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4572000" y="1167859"/>
            <a:ext cx="4320480" cy="527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sz="2400" b="1" dirty="0" smtClean="0">
                <a:solidFill>
                  <a:srgbClr val="FFFF00"/>
                </a:solidFill>
              </a:rPr>
              <a:t>ALICE Pb+</a:t>
            </a:r>
            <a:r>
              <a:rPr lang="hu-HU" sz="2400" b="1" dirty="0" err="1" smtClean="0">
                <a:solidFill>
                  <a:srgbClr val="FFFF00"/>
                </a:solidFill>
              </a:rPr>
              <a:t>Pb</a:t>
            </a:r>
            <a:r>
              <a:rPr lang="hu-HU" sz="2400" b="1" dirty="0" smtClean="0">
                <a:solidFill>
                  <a:srgbClr val="FFFF00"/>
                </a:solidFill>
              </a:rPr>
              <a:t> @ √</a:t>
            </a:r>
            <a:r>
              <a:rPr lang="hu-HU" sz="2400" b="1" dirty="0" err="1" smtClean="0">
                <a:solidFill>
                  <a:srgbClr val="FFFF00"/>
                </a:solidFill>
              </a:rPr>
              <a:t>s</a:t>
            </a:r>
            <a:r>
              <a:rPr lang="hu-HU" sz="2400" b="1" baseline="-25000" dirty="0" err="1" smtClean="0">
                <a:solidFill>
                  <a:srgbClr val="FFFF00"/>
                </a:solidFill>
              </a:rPr>
              <a:t>NN</a:t>
            </a:r>
            <a:r>
              <a:rPr lang="hu-HU" sz="2400" b="1" dirty="0" smtClean="0">
                <a:solidFill>
                  <a:srgbClr val="FFFF00"/>
                </a:solidFill>
              </a:rPr>
              <a:t>= 2.76 </a:t>
            </a:r>
            <a:r>
              <a:rPr lang="hu-HU" sz="2400" b="1" dirty="0" err="1" smtClean="0">
                <a:solidFill>
                  <a:srgbClr val="FFFF00"/>
                </a:solidFill>
              </a:rPr>
              <a:t>TeV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Centrality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dependence</a:t>
            </a:r>
            <a:r>
              <a:rPr lang="hu-HU" b="1" dirty="0" smtClean="0">
                <a:solidFill>
                  <a:schemeClr val="bg1"/>
                </a:solidFill>
              </a:rPr>
              <a:t>!</a:t>
            </a: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  </a:t>
            </a:r>
            <a:r>
              <a:rPr lang="hu-HU" b="1" dirty="0" err="1" smtClean="0">
                <a:solidFill>
                  <a:schemeClr val="bg1"/>
                </a:solidFill>
              </a:rPr>
              <a:t>Partial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coherence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if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r</a:t>
            </a:r>
            <a:r>
              <a:rPr lang="hu-HU" b="1" baseline="-25000" dirty="0" smtClean="0">
                <a:solidFill>
                  <a:schemeClr val="bg1"/>
                </a:solidFill>
              </a:rPr>
              <a:t>3</a:t>
            </a:r>
            <a:r>
              <a:rPr lang="hu-HU" b="1" dirty="0" smtClean="0">
                <a:solidFill>
                  <a:schemeClr val="bg1"/>
                </a:solidFill>
              </a:rPr>
              <a:t>(Q=0) ≠ 2 </a:t>
            </a:r>
          </a:p>
          <a:p>
            <a:pPr algn="ctr">
              <a:lnSpc>
                <a:spcPct val="115000"/>
              </a:lnSpc>
            </a:pPr>
            <a:endParaRPr lang="hu-HU" b="1" dirty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Result</a:t>
            </a:r>
            <a:r>
              <a:rPr lang="hu-HU" b="1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r</a:t>
            </a:r>
            <a:r>
              <a:rPr lang="hu-HU" b="1" baseline="-25000" dirty="0" smtClean="0">
                <a:solidFill>
                  <a:schemeClr val="bg1"/>
                </a:solidFill>
              </a:rPr>
              <a:t>3</a:t>
            </a:r>
            <a:r>
              <a:rPr lang="hu-HU" b="1" dirty="0" smtClean="0">
                <a:solidFill>
                  <a:schemeClr val="bg1"/>
                </a:solidFill>
              </a:rPr>
              <a:t>(Q=0) &lt; </a:t>
            </a:r>
            <a:r>
              <a:rPr lang="hu-HU" b="1" dirty="0">
                <a:solidFill>
                  <a:schemeClr val="bg1"/>
                </a:solidFill>
              </a:rPr>
              <a:t>2 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p</a:t>
            </a:r>
            <a:r>
              <a:rPr lang="hu-HU" b="1" baseline="-25000" dirty="0" smtClean="0">
                <a:solidFill>
                  <a:schemeClr val="bg1"/>
                </a:solidFill>
              </a:rPr>
              <a:t>c</a:t>
            </a:r>
            <a:r>
              <a:rPr lang="hu-HU" b="1" dirty="0" smtClean="0">
                <a:solidFill>
                  <a:schemeClr val="bg1"/>
                </a:solidFill>
              </a:rPr>
              <a:t>= 0.23± 0.08</a:t>
            </a:r>
          </a:p>
          <a:p>
            <a:pPr algn="ctr">
              <a:lnSpc>
                <a:spcPct val="115000"/>
              </a:lnSpc>
            </a:pPr>
            <a:endParaRPr lang="hu-HU" b="1" dirty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First</a:t>
            </a:r>
            <a:r>
              <a:rPr lang="hu-HU" b="1" dirty="0" smtClean="0">
                <a:solidFill>
                  <a:schemeClr val="bg1"/>
                </a:solidFill>
              </a:rPr>
              <a:t> 3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s (+?) 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indication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of</a:t>
            </a:r>
          </a:p>
          <a:p>
            <a:pPr algn="ctr">
              <a:lnSpc>
                <a:spcPct val="115000"/>
              </a:lnSpc>
            </a:pPr>
            <a:endParaRPr lang="hu-HU" sz="5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sz="2400" b="1" dirty="0" err="1" smtClean="0">
                <a:solidFill>
                  <a:srgbClr val="FFFF00"/>
                </a:solidFill>
              </a:rPr>
              <a:t>Bose-Einstein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</a:rPr>
              <a:t>condensation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hu-HU" sz="2400" b="1" dirty="0" err="1" smtClean="0">
                <a:solidFill>
                  <a:srgbClr val="FFFF00"/>
                </a:solidFill>
              </a:rPr>
              <a:t>in</a:t>
            </a:r>
            <a:r>
              <a:rPr lang="hu-HU" sz="2400" b="1" dirty="0" smtClean="0">
                <a:solidFill>
                  <a:srgbClr val="FFFF00"/>
                </a:solidFill>
              </a:rPr>
              <a:t> a </a:t>
            </a:r>
            <a:r>
              <a:rPr lang="hu-HU" sz="2400" b="1" dirty="0" err="1" smtClean="0">
                <a:solidFill>
                  <a:srgbClr val="FFFF00"/>
                </a:solidFill>
              </a:rPr>
              <a:t>system</a:t>
            </a:r>
            <a:r>
              <a:rPr lang="hu-HU" sz="2400" b="1" dirty="0" smtClean="0">
                <a:solidFill>
                  <a:srgbClr val="FFFF00"/>
                </a:solidFill>
              </a:rPr>
              <a:t> of </a:t>
            </a:r>
            <a:r>
              <a:rPr lang="hu-HU" sz="2400" b="1" dirty="0" err="1" smtClean="0">
                <a:solidFill>
                  <a:srgbClr val="FFFF00"/>
                </a:solidFill>
              </a:rPr>
              <a:t>charged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</a:rPr>
              <a:t>particles</a:t>
            </a:r>
            <a:r>
              <a:rPr lang="hu-HU" sz="2400" b="1" dirty="0" smtClean="0">
                <a:solidFill>
                  <a:srgbClr val="FFFF00"/>
                </a:solidFill>
              </a:rPr>
              <a:t>!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endParaRPr lang="hu-HU" b="1" dirty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ALICE, </a:t>
            </a:r>
            <a:r>
              <a:rPr lang="hu-HU" b="1" dirty="0" err="1" smtClean="0">
                <a:solidFill>
                  <a:schemeClr val="bg1"/>
                </a:solidFill>
              </a:rPr>
              <a:t>Phys</a:t>
            </a:r>
            <a:r>
              <a:rPr lang="hu-HU" b="1" dirty="0" smtClean="0">
                <a:solidFill>
                  <a:schemeClr val="bg1"/>
                </a:solidFill>
              </a:rPr>
              <a:t>. </a:t>
            </a:r>
            <a:r>
              <a:rPr lang="hu-HU" b="1" dirty="0" err="1" smtClean="0">
                <a:solidFill>
                  <a:schemeClr val="bg1"/>
                </a:solidFill>
              </a:rPr>
              <a:t>Rev</a:t>
            </a:r>
            <a:r>
              <a:rPr lang="hu-HU" b="1" dirty="0" smtClean="0">
                <a:solidFill>
                  <a:schemeClr val="bg1"/>
                </a:solidFill>
              </a:rPr>
              <a:t>. C89 (2014) 024911</a:t>
            </a: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details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see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D. </a:t>
            </a:r>
            <a:r>
              <a:rPr lang="hu-HU" b="1" dirty="0" err="1" smtClean="0">
                <a:solidFill>
                  <a:srgbClr val="FFFF00"/>
                </a:solidFill>
              </a:rPr>
              <a:t>Gangadharan</a:t>
            </a:r>
            <a:r>
              <a:rPr lang="hu-HU" b="1" dirty="0" smtClean="0">
                <a:solidFill>
                  <a:srgbClr val="FFFF00"/>
                </a:solidFill>
              </a:rPr>
              <a:t>’s 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CERN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talk</a:t>
            </a:r>
            <a:endParaRPr lang="hu-HU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Magnetic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catalysis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B-E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condensation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6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of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charged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particles</a:t>
            </a: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in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finite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V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6512" y="1167859"/>
            <a:ext cx="9071992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sz="1600" b="1" dirty="0" smtClean="0">
                <a:solidFill>
                  <a:srgbClr val="FFFF00"/>
                </a:solidFill>
              </a:rPr>
              <a:t>A. </a:t>
            </a:r>
            <a:r>
              <a:rPr lang="hu-HU" sz="1600" b="1" dirty="0" err="1" smtClean="0">
                <a:solidFill>
                  <a:srgbClr val="FFFF00"/>
                </a:solidFill>
              </a:rPr>
              <a:t>Ayala</a:t>
            </a:r>
            <a:r>
              <a:rPr lang="hu-HU" sz="1600" b="1" dirty="0" smtClean="0">
                <a:solidFill>
                  <a:srgbClr val="FFFF00"/>
                </a:solidFill>
              </a:rPr>
              <a:t>, P. </a:t>
            </a:r>
            <a:r>
              <a:rPr lang="hu-HU" sz="1600" b="1" dirty="0" err="1" smtClean="0">
                <a:solidFill>
                  <a:srgbClr val="FFFF00"/>
                </a:solidFill>
              </a:rPr>
              <a:t>Mercado</a:t>
            </a:r>
            <a:r>
              <a:rPr lang="hu-HU" sz="1600" b="1" dirty="0" smtClean="0">
                <a:solidFill>
                  <a:srgbClr val="FFFF00"/>
                </a:solidFill>
              </a:rPr>
              <a:t>, C. </a:t>
            </a:r>
            <a:r>
              <a:rPr lang="hu-HU" sz="1600" b="1" dirty="0" err="1" smtClean="0">
                <a:solidFill>
                  <a:srgbClr val="FFFF00"/>
                </a:solidFill>
              </a:rPr>
              <a:t>Villavicencio</a:t>
            </a:r>
            <a:r>
              <a:rPr lang="hu-HU" sz="1600" b="1" dirty="0" smtClean="0">
                <a:solidFill>
                  <a:srgbClr val="FFFF00"/>
                </a:solidFill>
              </a:rPr>
              <a:t>, </a:t>
            </a:r>
            <a:r>
              <a:rPr lang="hu-HU" sz="1600" b="1" dirty="0" err="1" smtClean="0">
                <a:solidFill>
                  <a:srgbClr val="FFFF00"/>
                </a:solidFill>
                <a:hlinkClick r:id="rId3"/>
              </a:rPr>
              <a:t>arXiv</a:t>
            </a:r>
            <a:r>
              <a:rPr lang="hu-HU" sz="1600" b="1" dirty="0" smtClean="0">
                <a:solidFill>
                  <a:srgbClr val="FFFF00"/>
                </a:solidFill>
                <a:hlinkClick r:id="rId3"/>
              </a:rPr>
              <a:t>:1609.02595</a:t>
            </a:r>
            <a:r>
              <a:rPr lang="hu-HU" sz="1600" b="1" dirty="0" smtClean="0">
                <a:solidFill>
                  <a:srgbClr val="FFFF00"/>
                </a:solidFill>
                <a:hlinkClick r:id="rId4"/>
              </a:rPr>
              <a:t> </a:t>
            </a:r>
            <a:endParaRPr lang="hu-HU" sz="12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Checks</a:t>
            </a:r>
            <a:r>
              <a:rPr lang="hu-HU" b="1" dirty="0" smtClean="0">
                <a:solidFill>
                  <a:schemeClr val="bg1"/>
                </a:solidFill>
              </a:rPr>
              <a:t> out </a:t>
            </a:r>
            <a:r>
              <a:rPr lang="hu-HU" b="1" dirty="0" err="1" smtClean="0">
                <a:solidFill>
                  <a:schemeClr val="bg1"/>
                </a:solidFill>
              </a:rPr>
              <a:t>the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magnitude</a:t>
            </a:r>
            <a:r>
              <a:rPr lang="hu-HU" b="1" dirty="0" smtClean="0">
                <a:solidFill>
                  <a:schemeClr val="bg1"/>
                </a:solidFill>
              </a:rPr>
              <a:t> of </a:t>
            </a:r>
            <a:r>
              <a:rPr lang="hu-HU" b="1" dirty="0" err="1" smtClean="0">
                <a:solidFill>
                  <a:schemeClr val="bg1"/>
                </a:solidFill>
              </a:rPr>
              <a:t>the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effect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transient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magnetic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fields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Pb+</a:t>
            </a:r>
            <a:r>
              <a:rPr lang="hu-HU" b="1" dirty="0" err="1" smtClean="0">
                <a:solidFill>
                  <a:schemeClr val="bg1"/>
                </a:solidFill>
              </a:rPr>
              <a:t>Pb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at</a:t>
            </a:r>
            <a:r>
              <a:rPr lang="hu-HU" b="1" dirty="0" smtClean="0">
                <a:solidFill>
                  <a:schemeClr val="bg1"/>
                </a:solidFill>
              </a:rPr>
              <a:t> LHC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91566"/>
            <a:ext cx="3066077" cy="382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91566"/>
            <a:ext cx="2952328" cy="382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23" y="1986561"/>
            <a:ext cx="2834181" cy="3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1514" y="5805264"/>
            <a:ext cx="908699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peripheral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heavy</a:t>
            </a:r>
            <a:r>
              <a:rPr lang="hu-HU" b="1" dirty="0" smtClean="0">
                <a:solidFill>
                  <a:schemeClr val="bg1"/>
                </a:solidFill>
              </a:rPr>
              <a:t> ion </a:t>
            </a:r>
            <a:r>
              <a:rPr lang="hu-HU" b="1" dirty="0" err="1" smtClean="0">
                <a:solidFill>
                  <a:schemeClr val="bg1"/>
                </a:solidFill>
              </a:rPr>
              <a:t>collisions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at</a:t>
            </a:r>
            <a:r>
              <a:rPr lang="hu-HU" b="1" dirty="0" smtClean="0">
                <a:solidFill>
                  <a:schemeClr val="bg1"/>
                </a:solidFill>
              </a:rPr>
              <a:t> LHC, </a:t>
            </a:r>
            <a:r>
              <a:rPr lang="hu-HU" b="1" dirty="0" err="1" smtClean="0">
                <a:solidFill>
                  <a:schemeClr val="bg1"/>
                </a:solidFill>
              </a:rPr>
              <a:t>strong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magnetic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field</a:t>
            </a:r>
            <a:r>
              <a:rPr lang="hu-HU" b="1" dirty="0" smtClean="0">
                <a:solidFill>
                  <a:schemeClr val="bg1"/>
                </a:solidFill>
              </a:rPr>
              <a:t> and R ~ 7 </a:t>
            </a:r>
            <a:r>
              <a:rPr lang="hu-HU" b="1" dirty="0" err="1" smtClean="0">
                <a:solidFill>
                  <a:schemeClr val="bg1"/>
                </a:solidFill>
              </a:rPr>
              <a:t>fm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Critical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temperature</a:t>
            </a:r>
            <a:r>
              <a:rPr lang="hu-HU" b="1" dirty="0" smtClean="0">
                <a:solidFill>
                  <a:schemeClr val="bg1"/>
                </a:solidFill>
              </a:rPr>
              <a:t> of </a:t>
            </a:r>
            <a:r>
              <a:rPr lang="hu-HU" b="1" dirty="0" err="1" smtClean="0">
                <a:solidFill>
                  <a:schemeClr val="bg1"/>
                </a:solidFill>
              </a:rPr>
              <a:t>Bose-Einstein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condensation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of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charged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pions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above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freeze-out</a:t>
            </a:r>
            <a:r>
              <a:rPr lang="hu-HU" b="1" dirty="0" smtClean="0">
                <a:solidFill>
                  <a:schemeClr val="bg1"/>
                </a:solidFill>
              </a:rPr>
              <a:t> T.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"/>
          <a:stretch/>
        </p:blipFill>
        <p:spPr bwMode="auto">
          <a:xfrm>
            <a:off x="1324928" y="1196752"/>
            <a:ext cx="6494145" cy="43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Interpretation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l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251520" y="5517232"/>
            <a:ext cx="864096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b="1" dirty="0">
                <a:solidFill>
                  <a:srgbClr val="FFFF00"/>
                </a:solidFill>
              </a:rPr>
              <a:t>PHENIX </a:t>
            </a:r>
            <a:r>
              <a:rPr lang="hu-HU" b="1" dirty="0" err="1" smtClean="0">
                <a:solidFill>
                  <a:srgbClr val="FFFF00"/>
                </a:solidFill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data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arXiv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:1610.05025</a:t>
            </a:r>
            <a:endParaRPr lang="hu-HU" b="1" dirty="0" smtClean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5836417"/>
            <a:ext cx="883682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Method</a:t>
            </a:r>
            <a:r>
              <a:rPr lang="hu-HU" b="1" dirty="0" smtClean="0">
                <a:solidFill>
                  <a:srgbClr val="FFFF00"/>
                </a:solidFill>
              </a:rPr>
              <a:t>: S. </a:t>
            </a:r>
            <a:r>
              <a:rPr lang="hu-HU" b="1" dirty="0" err="1" smtClean="0">
                <a:solidFill>
                  <a:srgbClr val="FFFF00"/>
                </a:solidFill>
              </a:rPr>
              <a:t>Vance</a:t>
            </a:r>
            <a:r>
              <a:rPr lang="hu-HU" b="1" dirty="0" smtClean="0">
                <a:solidFill>
                  <a:srgbClr val="FFFF00"/>
                </a:solidFill>
              </a:rPr>
              <a:t>,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., D. </a:t>
            </a:r>
            <a:r>
              <a:rPr lang="hu-HU" b="1" dirty="0" err="1" smtClean="0">
                <a:solidFill>
                  <a:srgbClr val="FFFF00"/>
                </a:solidFill>
              </a:rPr>
              <a:t>Kharzeev</a:t>
            </a:r>
            <a:r>
              <a:rPr lang="hu-HU" b="1" dirty="0">
                <a:solidFill>
                  <a:srgbClr val="FFFF00"/>
                </a:solidFill>
              </a:rPr>
              <a:t>: </a:t>
            </a:r>
            <a:r>
              <a:rPr lang="hu-HU" b="1" dirty="0" smtClean="0">
                <a:solidFill>
                  <a:srgbClr val="FFFF00"/>
                </a:solidFill>
              </a:rPr>
              <a:t>PRL 81 </a:t>
            </a:r>
            <a:r>
              <a:rPr lang="hu-HU" b="1" dirty="0">
                <a:solidFill>
                  <a:srgbClr val="FFFF00"/>
                </a:solidFill>
              </a:rPr>
              <a:t>(1998) </a:t>
            </a:r>
            <a:r>
              <a:rPr lang="hu-HU" b="1" dirty="0" smtClean="0">
                <a:solidFill>
                  <a:srgbClr val="FFFF00"/>
                </a:solidFill>
              </a:rPr>
              <a:t>2205-2208 ,  </a:t>
            </a:r>
            <a:r>
              <a:rPr lang="en-US" b="1" dirty="0" err="1" smtClean="0">
                <a:hlinkClick r:id="rId5"/>
              </a:rPr>
              <a:t>nucl-th</a:t>
            </a:r>
            <a:r>
              <a:rPr lang="en-US" b="1" dirty="0" smtClean="0">
                <a:hlinkClick r:id="rId5"/>
              </a:rPr>
              <a:t>/9802074</a:t>
            </a:r>
            <a:endParaRPr lang="hu-HU" b="1" dirty="0" smtClean="0"/>
          </a:p>
          <a:p>
            <a:pPr lvl="0">
              <a:lnSpc>
                <a:spcPct val="115000"/>
              </a:lnSpc>
            </a:pPr>
            <a:r>
              <a:rPr lang="hu-HU" b="1" dirty="0" err="1" smtClean="0">
                <a:solidFill>
                  <a:srgbClr val="FFFF00"/>
                </a:solidFill>
              </a:rPr>
              <a:t>Predictions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. T., R. Vértesi, J. Sziklai,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en-US" b="1" dirty="0" smtClean="0">
                <a:hlinkClick r:id="rId6"/>
              </a:rPr>
              <a:t>arXiv:0912.5526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[</a:t>
            </a:r>
            <a:r>
              <a:rPr lang="en-US" b="1" dirty="0" err="1" smtClean="0">
                <a:solidFill>
                  <a:srgbClr val="FFFF00"/>
                </a:solidFill>
              </a:rPr>
              <a:t>nucl</a:t>
            </a:r>
            <a:r>
              <a:rPr lang="en-US" b="1" dirty="0" smtClean="0">
                <a:solidFill>
                  <a:srgbClr val="FFFF00"/>
                </a:solidFill>
              </a:rPr>
              <a:t>-ex]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hlinkClick r:id="rId7"/>
              </a:rPr>
              <a:t>arXiv:0912.0258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[</a:t>
            </a:r>
            <a:r>
              <a:rPr lang="en-US" b="1" dirty="0" err="1">
                <a:solidFill>
                  <a:srgbClr val="FFFF00"/>
                </a:solidFill>
              </a:rPr>
              <a:t>nucl</a:t>
            </a:r>
            <a:r>
              <a:rPr lang="en-US" b="1" dirty="0">
                <a:solidFill>
                  <a:srgbClr val="FFFF00"/>
                </a:solidFill>
              </a:rPr>
              <a:t>-ex</a:t>
            </a:r>
            <a:r>
              <a:rPr lang="en-US" b="1" dirty="0" smtClean="0">
                <a:solidFill>
                  <a:srgbClr val="FFFF00"/>
                </a:solidFill>
              </a:rPr>
              <a:t>]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/>
          <a:stretch/>
        </p:blipFill>
        <p:spPr bwMode="auto">
          <a:xfrm>
            <a:off x="1330537" y="1196752"/>
            <a:ext cx="6494145" cy="42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92" y="775590"/>
            <a:ext cx="2903394" cy="36368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589738" y="718929"/>
            <a:ext cx="2590774" cy="477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See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10"/>
              </a:rPr>
              <a:t>the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10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10"/>
              </a:rPr>
              <a:t>talk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10"/>
              </a:rPr>
              <a:t> of Máté Csanád</a:t>
            </a:r>
          </a:p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>
                <a:solidFill>
                  <a:srgbClr val="FFFF00"/>
                </a:solidFill>
                <a:latin typeface="Verdana" pitchFamily="34"/>
                <a:cs typeface="Arial" pitchFamily="34"/>
                <a:hlinkClick r:id="rId10"/>
              </a:rPr>
              <a:t>a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10"/>
              </a:rPr>
              <a:t>t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10"/>
              </a:rPr>
              <a:t> WPCF 2017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for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details</a:t>
            </a:r>
            <a:endParaRPr lang="hu-HU" sz="1200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17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Cross-check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Sinyukov-Tolstykh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model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9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3505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D154888E-78F4-4F8D-9148-BC551119BD30}" type="slidenum">
              <a:rPr lang="en-US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19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1520" y="692696"/>
            <a:ext cx="8823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600" b="1" dirty="0" err="1" smtClean="0">
                <a:solidFill>
                  <a:srgbClr val="FFFF00"/>
                </a:solidFill>
              </a:rPr>
              <a:t>Yu</a:t>
            </a:r>
            <a:r>
              <a:rPr lang="hu-HU" sz="1600" b="1" dirty="0" smtClean="0">
                <a:solidFill>
                  <a:srgbClr val="FFFF00"/>
                </a:solidFill>
              </a:rPr>
              <a:t>, M. </a:t>
            </a:r>
            <a:r>
              <a:rPr lang="hu-HU" sz="1600" b="1" dirty="0" err="1" smtClean="0">
                <a:solidFill>
                  <a:srgbClr val="FFFF00"/>
                </a:solidFill>
              </a:rPr>
              <a:t>Sinyukov</a:t>
            </a:r>
            <a:r>
              <a:rPr lang="hu-HU" sz="1600" b="1" dirty="0" smtClean="0">
                <a:solidFill>
                  <a:srgbClr val="FFFF00"/>
                </a:solidFill>
              </a:rPr>
              <a:t>,  A. </a:t>
            </a:r>
            <a:r>
              <a:rPr lang="hu-HU" sz="1600" b="1" dirty="0" err="1" smtClean="0">
                <a:solidFill>
                  <a:srgbClr val="FFFF00"/>
                </a:solidFill>
              </a:rPr>
              <a:t>Yu</a:t>
            </a:r>
            <a:r>
              <a:rPr lang="hu-HU" sz="1600" b="1" dirty="0" smtClean="0">
                <a:solidFill>
                  <a:srgbClr val="FFFF00"/>
                </a:solidFill>
              </a:rPr>
              <a:t>. </a:t>
            </a:r>
            <a:r>
              <a:rPr lang="hu-HU" sz="1600" b="1" dirty="0" err="1" smtClean="0">
                <a:solidFill>
                  <a:srgbClr val="FFFF00"/>
                </a:solidFill>
              </a:rPr>
              <a:t>Tolstykh</a:t>
            </a:r>
            <a:r>
              <a:rPr lang="hu-HU" sz="1600" b="1" dirty="0" smtClean="0">
                <a:solidFill>
                  <a:srgbClr val="FFFF00"/>
                </a:solidFill>
              </a:rPr>
              <a:t>, </a:t>
            </a:r>
          </a:p>
          <a:p>
            <a:pPr algn="r"/>
            <a:r>
              <a:rPr lang="hu-HU" sz="1600" b="1" dirty="0" smtClean="0">
                <a:solidFill>
                  <a:srgbClr val="FFFF00"/>
                </a:solidFill>
              </a:rPr>
              <a:t>Z. </a:t>
            </a:r>
            <a:r>
              <a:rPr lang="hu-HU" sz="1600" b="1" dirty="0" err="1" smtClean="0">
                <a:solidFill>
                  <a:srgbClr val="FFFF00"/>
                </a:solidFill>
              </a:rPr>
              <a:t>Phys</a:t>
            </a:r>
            <a:r>
              <a:rPr lang="hu-HU" sz="1600" b="1" dirty="0" smtClean="0">
                <a:solidFill>
                  <a:srgbClr val="FFFF00"/>
                </a:solidFill>
              </a:rPr>
              <a:t>. C 61, 593 (1994)</a:t>
            </a:r>
            <a:endParaRPr lang="hu-HU" sz="1400" b="1" dirty="0">
              <a:solidFill>
                <a:srgbClr val="FFFF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427984" y="11984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b="1" dirty="0" err="1" smtClean="0">
                <a:solidFill>
                  <a:srgbClr val="FFFF00"/>
                </a:solidFill>
              </a:rPr>
              <a:t>Model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based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partial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coherence</a:t>
            </a:r>
            <a:endParaRPr lang="hu-HU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3192" y="4509120"/>
            <a:ext cx="5269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Intercept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parameter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Independent of momentum </a:t>
            </a:r>
            <a:r>
              <a:rPr lang="hu-HU" b="1" i="1" dirty="0" smtClean="0">
                <a:solidFill>
                  <a:srgbClr val="FFFF00"/>
                </a:solidFill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2" y="3573016"/>
            <a:ext cx="31337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1"/>
          <a:stretch/>
        </p:blipFill>
        <p:spPr bwMode="auto">
          <a:xfrm>
            <a:off x="262960" y="1556792"/>
            <a:ext cx="4525064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6" y="836712"/>
            <a:ext cx="4476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églalap 19"/>
          <p:cNvSpPr/>
          <p:nvPr/>
        </p:nvSpPr>
        <p:spPr>
          <a:xfrm>
            <a:off x="5544616" y="1484784"/>
            <a:ext cx="342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Static</a:t>
            </a:r>
            <a:r>
              <a:rPr lang="hu-HU" b="1" dirty="0" smtClean="0">
                <a:solidFill>
                  <a:srgbClr val="FFFF00"/>
                </a:solidFill>
              </a:rPr>
              <a:t> Gaussian </a:t>
            </a:r>
            <a:r>
              <a:rPr lang="hu-HU" b="1" dirty="0" err="1" smtClean="0">
                <a:solidFill>
                  <a:srgbClr val="FFFF00"/>
                </a:solidFill>
              </a:rPr>
              <a:t>source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</a:rPr>
              <a:t>size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i="1" dirty="0" smtClean="0">
                <a:solidFill>
                  <a:srgbClr val="FFFF00"/>
                </a:solidFill>
              </a:rPr>
              <a:t>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6" y="2636912"/>
            <a:ext cx="4152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églalap 20"/>
          <p:cNvSpPr/>
          <p:nvPr/>
        </p:nvSpPr>
        <p:spPr>
          <a:xfrm>
            <a:off x="5544616" y="1916832"/>
            <a:ext cx="342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Thermal</a:t>
            </a:r>
            <a:r>
              <a:rPr lang="hu-HU" b="1" dirty="0" smtClean="0">
                <a:solidFill>
                  <a:srgbClr val="FFFF00"/>
                </a:solidFill>
              </a:rPr>
              <a:t> momentum </a:t>
            </a:r>
            <a:r>
              <a:rPr lang="hu-HU" b="1" dirty="0" err="1" smtClean="0">
                <a:solidFill>
                  <a:srgbClr val="FFFF00"/>
                </a:solidFill>
              </a:rPr>
              <a:t>spectrum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Slope</a:t>
            </a:r>
            <a:r>
              <a:rPr lang="hu-HU" b="1" i="1" dirty="0" smtClean="0">
                <a:solidFill>
                  <a:srgbClr val="FFFF00"/>
                </a:solidFill>
              </a:rPr>
              <a:t> p</a:t>
            </a:r>
            <a:r>
              <a:rPr lang="hu-HU" b="1" i="1" baseline="-25000" dirty="0" smtClean="0">
                <a:solidFill>
                  <a:srgbClr val="FFFF00"/>
                </a:solidFill>
              </a:rPr>
              <a:t>0</a:t>
            </a:r>
            <a:r>
              <a:rPr lang="hu-HU" b="1" i="1" baseline="30000" dirty="0" smtClean="0">
                <a:solidFill>
                  <a:srgbClr val="FFFF00"/>
                </a:solidFill>
              </a:rPr>
              <a:t>2 </a:t>
            </a:r>
            <a:r>
              <a:rPr lang="hu-HU" b="1" i="1" dirty="0" smtClean="0">
                <a:solidFill>
                  <a:srgbClr val="FFFF00"/>
                </a:solidFill>
              </a:rPr>
              <a:t> = m </a:t>
            </a:r>
            <a:r>
              <a:rPr lang="hu-HU" b="1" i="1" dirty="0" err="1" smtClean="0">
                <a:solidFill>
                  <a:srgbClr val="FFFF00"/>
                </a:solidFill>
              </a:rPr>
              <a:t>T</a:t>
            </a:r>
            <a:r>
              <a:rPr lang="hu-HU" b="1" i="1" baseline="-25000" dirty="0" err="1" smtClean="0">
                <a:solidFill>
                  <a:srgbClr val="FFFF00"/>
                </a:solidFill>
              </a:rPr>
              <a:t>eff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endParaRPr lang="en-US" i="1" dirty="0"/>
          </a:p>
        </p:txBody>
      </p:sp>
      <p:sp>
        <p:nvSpPr>
          <p:cNvPr id="22" name="Téglalap 21"/>
          <p:cNvSpPr/>
          <p:nvPr/>
        </p:nvSpPr>
        <p:spPr>
          <a:xfrm>
            <a:off x="5542238" y="2564904"/>
            <a:ext cx="3422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Gaussian HBT </a:t>
            </a:r>
            <a:r>
              <a:rPr lang="hu-HU" b="1" dirty="0" err="1" smtClean="0">
                <a:solidFill>
                  <a:srgbClr val="FFFF00"/>
                </a:solidFill>
              </a:rPr>
              <a:t>correlation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function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</a:rPr>
              <a:t>with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modified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radius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int</a:t>
            </a:r>
            <a:r>
              <a:rPr lang="hu-HU" b="1" dirty="0" smtClean="0">
                <a:solidFill>
                  <a:srgbClr val="FFFF00"/>
                </a:solidFill>
              </a:rPr>
              <a:t> and </a:t>
            </a:r>
            <a:r>
              <a:rPr lang="hu-HU" b="1" dirty="0" err="1" smtClean="0">
                <a:solidFill>
                  <a:srgbClr val="FFFF00"/>
                </a:solidFill>
              </a:rPr>
              <a:t>intercept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23" name="Téglalap 22"/>
          <p:cNvSpPr/>
          <p:nvPr/>
        </p:nvSpPr>
        <p:spPr>
          <a:xfrm>
            <a:off x="251520" y="5085184"/>
            <a:ext cx="5269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Decrease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controlled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by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b="1" dirty="0">
                <a:solidFill>
                  <a:srgbClr val="FFFF00"/>
                </a:solidFill>
              </a:rPr>
              <a:t>	</a:t>
            </a:r>
            <a:r>
              <a:rPr lang="hu-HU" b="1" dirty="0" err="1" smtClean="0">
                <a:solidFill>
                  <a:srgbClr val="FFFF00"/>
                </a:solidFill>
              </a:rPr>
              <a:t>source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radii</a:t>
            </a:r>
            <a:r>
              <a:rPr lang="hu-HU" b="1" i="1" dirty="0" smtClean="0">
                <a:solidFill>
                  <a:srgbClr val="FFFF00"/>
                </a:solidFill>
              </a:rPr>
              <a:t> R </a:t>
            </a:r>
            <a:r>
              <a:rPr lang="hu-HU" b="1" dirty="0" smtClean="0">
                <a:solidFill>
                  <a:srgbClr val="FFFF00"/>
                </a:solidFill>
              </a:rPr>
              <a:t>and </a:t>
            </a:r>
            <a:r>
              <a:rPr lang="hu-HU" b="1" i="1" dirty="0" smtClean="0">
                <a:solidFill>
                  <a:srgbClr val="FFFF00"/>
                </a:solidFill>
              </a:rPr>
              <a:t>p</a:t>
            </a:r>
            <a:r>
              <a:rPr lang="hu-HU" b="1" baseline="-25000" dirty="0" smtClean="0">
                <a:solidFill>
                  <a:srgbClr val="FFFF00"/>
                </a:solidFill>
              </a:rPr>
              <a:t>0 </a:t>
            </a:r>
            <a:r>
              <a:rPr lang="hu-HU" b="1" i="1" baseline="30000" dirty="0" smtClean="0">
                <a:solidFill>
                  <a:srgbClr val="FFFF00"/>
                </a:solidFill>
              </a:rPr>
              <a:t>2 </a:t>
            </a:r>
            <a:r>
              <a:rPr lang="hu-HU" b="1" i="1" dirty="0" smtClean="0">
                <a:solidFill>
                  <a:srgbClr val="FFFF00"/>
                </a:solidFill>
              </a:rPr>
              <a:t>= </a:t>
            </a:r>
            <a:r>
              <a:rPr lang="hu-HU" b="1" i="1" dirty="0">
                <a:solidFill>
                  <a:srgbClr val="FFFF00"/>
                </a:solidFill>
              </a:rPr>
              <a:t>m </a:t>
            </a:r>
            <a:r>
              <a:rPr lang="hu-HU" b="1" i="1" dirty="0" err="1">
                <a:solidFill>
                  <a:srgbClr val="FFFF00"/>
                </a:solidFill>
              </a:rPr>
              <a:t>T</a:t>
            </a:r>
            <a:r>
              <a:rPr lang="hu-HU" b="1" i="1" baseline="-25000" dirty="0" err="1">
                <a:solidFill>
                  <a:srgbClr val="FFFF00"/>
                </a:solidFill>
              </a:rPr>
              <a:t>eff</a:t>
            </a:r>
            <a:r>
              <a:rPr lang="hu-HU" b="1" i="1" dirty="0">
                <a:solidFill>
                  <a:srgbClr val="FFFF00"/>
                </a:solidFill>
              </a:rPr>
              <a:t> 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i="1" dirty="0" smtClean="0">
                <a:solidFill>
                  <a:srgbClr val="FFFF00"/>
                </a:solidFill>
              </a:rPr>
              <a:t>	p</a:t>
            </a:r>
            <a:r>
              <a:rPr lang="hu-HU" b="1" baseline="-25000" dirty="0" smtClean="0">
                <a:solidFill>
                  <a:srgbClr val="FFFF00"/>
                </a:solidFill>
              </a:rPr>
              <a:t>0  </a:t>
            </a:r>
            <a:r>
              <a:rPr lang="hu-HU" b="1" i="1" dirty="0" smtClean="0">
                <a:solidFill>
                  <a:srgbClr val="FFFF00"/>
                </a:solidFill>
              </a:rPr>
              <a:t>R </a:t>
            </a:r>
            <a:r>
              <a:rPr lang="hu-HU" b="1" dirty="0" smtClean="0">
                <a:solidFill>
                  <a:srgbClr val="FFFF00"/>
                </a:solidFill>
              </a:rPr>
              <a:t>~  </a:t>
            </a:r>
            <a:r>
              <a:rPr lang="hu-HU" b="1" dirty="0" err="1" smtClean="0">
                <a:solidFill>
                  <a:srgbClr val="FFFF00"/>
                </a:solidFill>
              </a:rPr>
              <a:t>average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phase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space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volume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58" y="2636912"/>
            <a:ext cx="400143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16416" y="2996952"/>
            <a:ext cx="661615" cy="6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491880" y="4725144"/>
            <a:ext cx="661615" cy="6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88640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</a:t>
              </a:r>
              <a:r>
                <a:rPr lang="hu-HU" sz="24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Robert </a:t>
              </a:r>
              <a:r>
                <a:rPr lang="hu-HU" sz="2400" b="1" u="sng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</a:t>
              </a:r>
              <a:r>
                <a:rPr lang="hu-HU" sz="24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anbury</a:t>
              </a:r>
              <a:r>
                <a:rPr lang="hu-HU" sz="24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400" b="1" u="sng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B</a:t>
              </a:r>
              <a:r>
                <a:rPr lang="hu-HU" sz="24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rown – Richard </a:t>
              </a:r>
              <a:r>
                <a:rPr lang="hu-HU" sz="24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Quincy</a:t>
              </a:r>
              <a:r>
                <a:rPr lang="hu-HU" sz="24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400" b="1" u="sng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</a:t>
              </a:r>
              <a:r>
                <a:rPr lang="hu-HU" sz="24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wiss</a:t>
              </a:r>
              <a:endPara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 bwMode="auto">
          <a:xfrm>
            <a:off x="251520" y="793981"/>
            <a:ext cx="3581400" cy="292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94" y="764704"/>
            <a:ext cx="4338242" cy="290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94" y="764704"/>
            <a:ext cx="4338242" cy="290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74170" y="3717032"/>
            <a:ext cx="86212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Two</a:t>
            </a:r>
            <a:r>
              <a:rPr lang="en-US" sz="1600" b="1" dirty="0" smtClean="0">
                <a:solidFill>
                  <a:schemeClr val="bg1"/>
                </a:solidFill>
              </a:rPr>
              <a:t> people: Robert </a:t>
            </a:r>
            <a:r>
              <a:rPr lang="en-US" sz="1600" b="1" dirty="0" err="1" smtClean="0">
                <a:solidFill>
                  <a:schemeClr val="bg1"/>
                </a:solidFill>
              </a:rPr>
              <a:t>Hanbury</a:t>
            </a:r>
            <a:r>
              <a:rPr lang="en-US" sz="1600" b="1" dirty="0" smtClean="0">
                <a:solidFill>
                  <a:schemeClr val="bg1"/>
                </a:solidFill>
              </a:rPr>
              <a:t> Brown and Richard Q</a:t>
            </a:r>
            <a:r>
              <a:rPr lang="hu-HU" sz="1600" b="1" dirty="0" err="1" smtClean="0">
                <a:solidFill>
                  <a:schemeClr val="bg1"/>
                </a:solidFill>
              </a:rPr>
              <a:t>uincy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Twiss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</a:rPr>
              <a:t>Robert, </a:t>
            </a:r>
            <a:r>
              <a:rPr lang="en-US" sz="1600" b="1" dirty="0" err="1" smtClean="0">
                <a:solidFill>
                  <a:schemeClr val="bg1"/>
                </a:solidFill>
              </a:rPr>
              <a:t>Hanbury</a:t>
            </a:r>
            <a:r>
              <a:rPr lang="en-US" sz="1600" b="1" dirty="0" smtClean="0">
                <a:solidFill>
                  <a:schemeClr val="bg1"/>
                </a:solidFill>
              </a:rPr>
              <a:t> a</a:t>
            </a:r>
            <a:r>
              <a:rPr lang="hu-HU" sz="1600" b="1" dirty="0" smtClean="0">
                <a:solidFill>
                  <a:schemeClr val="bg1"/>
                </a:solidFill>
              </a:rPr>
              <a:t>s </a:t>
            </a:r>
            <a:r>
              <a:rPr lang="hu-HU" sz="1600" b="1" dirty="0" err="1" smtClean="0">
                <a:solidFill>
                  <a:schemeClr val="bg1"/>
                </a:solidFill>
              </a:rPr>
              <a:t>well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as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Richard</a:t>
            </a:r>
            <a:r>
              <a:rPr lang="hu-HU" sz="1600" b="1" dirty="0" smtClean="0">
                <a:solidFill>
                  <a:schemeClr val="bg1"/>
                </a:solidFill>
              </a:rPr>
              <a:t> and </a:t>
            </a:r>
            <a:r>
              <a:rPr lang="hu-HU" sz="1600" b="1" dirty="0" err="1" smtClean="0">
                <a:solidFill>
                  <a:schemeClr val="bg1"/>
                </a:solidFill>
              </a:rPr>
              <a:t>Quincy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  <a:r>
              <a:rPr lang="hu-HU" sz="1600" b="1" dirty="0" err="1" smtClean="0">
                <a:solidFill>
                  <a:schemeClr val="bg1"/>
                </a:solidFill>
              </a:rPr>
              <a:t>can</a:t>
            </a:r>
            <a:r>
              <a:rPr lang="hu-HU" sz="1600" b="1" dirty="0" smtClean="0">
                <a:solidFill>
                  <a:schemeClr val="bg1"/>
                </a:solidFill>
              </a:rPr>
              <a:t> be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given</a:t>
            </a:r>
            <a:r>
              <a:rPr lang="en-US" sz="1600" b="1" dirty="0" smtClean="0">
                <a:solidFill>
                  <a:schemeClr val="bg1"/>
                </a:solidFill>
              </a:rPr>
              <a:t> names</a:t>
            </a:r>
            <a:r>
              <a:rPr lang="hu-HU" sz="1600" b="1" dirty="0" smtClean="0">
                <a:solidFill>
                  <a:schemeClr val="bg1"/>
                </a:solidFill>
              </a:rPr>
              <a:t>, </a:t>
            </a:r>
            <a:r>
              <a:rPr lang="hu-HU" sz="1600" b="1" dirty="0" err="1" smtClean="0">
                <a:solidFill>
                  <a:schemeClr val="bg1"/>
                </a:solidFill>
              </a:rPr>
              <a:t>but</a:t>
            </a:r>
            <a:r>
              <a:rPr lang="en-US" sz="1600" b="1" dirty="0" smtClean="0">
                <a:solidFill>
                  <a:schemeClr val="bg1"/>
                </a:solidFill>
              </a:rPr>
              <a:t>…</a:t>
            </a:r>
            <a:endParaRPr lang="hu-HU" sz="1600" b="1" dirty="0">
              <a:solidFill>
                <a:schemeClr val="bg1"/>
              </a:solidFill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–</a:t>
            </a:r>
            <a:r>
              <a:rPr lang="hu-HU" sz="1600" b="1" dirty="0" smtClean="0">
                <a:solidFill>
                  <a:schemeClr val="bg1"/>
                </a:solidFill>
              </a:rPr>
              <a:t> Sir Robert </a:t>
            </a:r>
            <a:r>
              <a:rPr lang="hu-HU" sz="1600" b="1" u="sng" dirty="0" err="1" smtClean="0">
                <a:solidFill>
                  <a:schemeClr val="bg1"/>
                </a:solidFill>
              </a:rPr>
              <a:t>Hanbury</a:t>
            </a:r>
            <a:r>
              <a:rPr lang="hu-HU" sz="1600" b="1" u="sng" dirty="0" smtClean="0">
                <a:solidFill>
                  <a:schemeClr val="bg1"/>
                </a:solidFill>
              </a:rPr>
              <a:t> Brown</a:t>
            </a:r>
            <a:r>
              <a:rPr lang="hu-HU" sz="1600" b="1" dirty="0" smtClean="0">
                <a:solidFill>
                  <a:schemeClr val="bg1"/>
                </a:solidFill>
              </a:rPr>
              <a:t> had a </a:t>
            </a:r>
            <a:r>
              <a:rPr lang="hu-HU" sz="1600" b="1" i="1" dirty="0" err="1" smtClean="0">
                <a:solidFill>
                  <a:srgbClr val="FFFF00"/>
                </a:solidFill>
              </a:rPr>
              <a:t>compound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hu-HU" sz="1600" b="1" i="1" dirty="0" err="1" smtClean="0">
                <a:solidFill>
                  <a:srgbClr val="FFFF00"/>
                </a:solidFill>
              </a:rPr>
              <a:t>family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name</a:t>
            </a:r>
            <a:r>
              <a:rPr lang="hu-HU" sz="1600" b="1" dirty="0" smtClean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just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like</a:t>
            </a:r>
            <a:r>
              <a:rPr lang="hu-HU" sz="1600" b="1" dirty="0" smtClean="0">
                <a:solidFill>
                  <a:schemeClr val="bg1"/>
                </a:solidFill>
              </a:rPr>
              <a:t> Sir </a:t>
            </a:r>
            <a:r>
              <a:rPr lang="hu-HU" sz="1600" b="1" dirty="0" err="1" smtClean="0">
                <a:solidFill>
                  <a:schemeClr val="bg1"/>
                </a:solidFill>
              </a:rPr>
              <a:t>Christopher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u="sng" dirty="0" err="1" smtClean="0">
                <a:solidFill>
                  <a:schemeClr val="bg1"/>
                </a:solidFill>
              </a:rPr>
              <a:t>Llywellyn</a:t>
            </a:r>
            <a:r>
              <a:rPr lang="hu-HU" sz="1600" b="1" u="sng" dirty="0" smtClean="0">
                <a:solidFill>
                  <a:schemeClr val="bg1"/>
                </a:solidFill>
              </a:rPr>
              <a:t> Smith</a:t>
            </a:r>
            <a:r>
              <a:rPr lang="hu-HU" sz="1600" b="1" dirty="0" smtClean="0">
                <a:solidFill>
                  <a:schemeClr val="bg1"/>
                </a:solidFill>
              </a:rPr>
              <a:t>, </a:t>
            </a:r>
            <a:r>
              <a:rPr lang="hu-HU" sz="1600" b="1" dirty="0" err="1" smtClean="0">
                <a:solidFill>
                  <a:schemeClr val="bg1"/>
                </a:solidFill>
              </a:rPr>
              <a:t>whose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i="1" dirty="0" err="1" smtClean="0">
                <a:solidFill>
                  <a:srgbClr val="FFFF00"/>
                </a:solidFill>
              </a:rPr>
              <a:t>compound</a:t>
            </a:r>
            <a:r>
              <a:rPr lang="hu-HU" sz="1600" b="1" i="1" dirty="0" smtClean="0">
                <a:solidFill>
                  <a:srgbClr val="FFFF00"/>
                </a:solidFill>
              </a:rPr>
              <a:t> </a:t>
            </a:r>
            <a:r>
              <a:rPr lang="hu-HU" sz="1600" b="1" i="1" dirty="0" err="1" smtClean="0">
                <a:solidFill>
                  <a:srgbClr val="FFFF00"/>
                </a:solidFill>
              </a:rPr>
              <a:t>family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</a:rPr>
              <a:t>name</a:t>
            </a:r>
            <a:r>
              <a:rPr lang="hu-HU" sz="1600" b="1" dirty="0" smtClean="0">
                <a:solidFill>
                  <a:schemeClr val="bg1"/>
                </a:solidFill>
              </a:rPr>
              <a:t> is </a:t>
            </a:r>
            <a:r>
              <a:rPr lang="hu-HU" sz="1600" b="1" dirty="0" err="1" smtClean="0">
                <a:solidFill>
                  <a:schemeClr val="bg1"/>
                </a:solidFill>
              </a:rPr>
              <a:t>sometimes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hu-HU" sz="1600" b="1" dirty="0" err="1" smtClean="0">
                <a:solidFill>
                  <a:schemeClr val="bg1"/>
                </a:solidFill>
                <a:hlinkClick r:id="rId6"/>
              </a:rPr>
              <a:t>hyphenated</a:t>
            </a:r>
            <a:endParaRPr lang="hu-HU" sz="1600" b="1" dirty="0" smtClean="0">
              <a:solidFill>
                <a:schemeClr val="bg1"/>
              </a:solidFill>
            </a:endParaRPr>
          </a:p>
          <a:p>
            <a:pPr algn="r"/>
            <a:endParaRPr lang="hu-HU" sz="800" b="1" dirty="0" smtClean="0">
              <a:solidFill>
                <a:schemeClr val="bg1"/>
              </a:solidFill>
            </a:endParaRPr>
          </a:p>
          <a:p>
            <a:r>
              <a:rPr lang="hu-HU" sz="1600" b="1" dirty="0" smtClean="0">
                <a:solidFill>
                  <a:srgbClr val="FFFF00"/>
                </a:solidFill>
              </a:rPr>
              <a:t>R. </a:t>
            </a:r>
            <a:r>
              <a:rPr lang="hu-HU" sz="1600" b="1" dirty="0" err="1" smtClean="0">
                <a:solidFill>
                  <a:srgbClr val="FFFF00"/>
                </a:solidFill>
              </a:rPr>
              <a:t>Hanbury</a:t>
            </a:r>
            <a:r>
              <a:rPr lang="hu-HU" sz="1600" b="1" dirty="0" smtClean="0">
                <a:solidFill>
                  <a:srgbClr val="FFFF00"/>
                </a:solidFill>
              </a:rPr>
              <a:t> Brown and R. Q. </a:t>
            </a:r>
            <a:r>
              <a:rPr lang="hu-HU" sz="1600" b="1" dirty="0" err="1" smtClean="0">
                <a:solidFill>
                  <a:srgbClr val="FFFF00"/>
                </a:solidFill>
              </a:rPr>
              <a:t>Twiss</a:t>
            </a:r>
            <a:r>
              <a:rPr lang="hu-HU" sz="1600" b="1" dirty="0" smtClean="0">
                <a:solidFill>
                  <a:srgbClr val="FFFF00"/>
                </a:solidFill>
              </a:rPr>
              <a:t>: </a:t>
            </a:r>
            <a:r>
              <a:rPr lang="en-US" sz="1600" b="1" dirty="0" smtClean="0">
                <a:solidFill>
                  <a:srgbClr val="FFFF00"/>
                </a:solidFill>
              </a:rPr>
              <a:t>Engineer</a:t>
            </a:r>
            <a:r>
              <a:rPr lang="hu-HU" sz="1600" b="1" dirty="0" smtClean="0">
                <a:solidFill>
                  <a:srgbClr val="FFFF00"/>
                </a:solidFill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hu-HU" sz="1600" b="1" dirty="0" err="1" smtClean="0">
                <a:solidFill>
                  <a:schemeClr val="bg1"/>
                </a:solidFill>
              </a:rPr>
              <a:t>who</a:t>
            </a:r>
            <a:r>
              <a:rPr lang="hu-HU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worked in radio</a:t>
            </a:r>
            <a:r>
              <a:rPr lang="hu-HU" sz="1600" b="1" dirty="0" smtClean="0">
                <a:solidFill>
                  <a:schemeClr val="bg1"/>
                </a:solidFill>
              </a:rPr>
              <a:t> and </a:t>
            </a:r>
            <a:r>
              <a:rPr lang="hu-HU" sz="1600" b="1" dirty="0" err="1" smtClean="0">
                <a:solidFill>
                  <a:schemeClr val="bg1"/>
                </a:solidFill>
              </a:rPr>
              <a:t>optical</a:t>
            </a:r>
            <a:r>
              <a:rPr lang="en-US" sz="1600" b="1" dirty="0" smtClean="0">
                <a:solidFill>
                  <a:schemeClr val="bg1"/>
                </a:solidFill>
              </a:rPr>
              <a:t> astronomy</a:t>
            </a:r>
          </a:p>
          <a:p>
            <a:endParaRPr lang="en-US" sz="8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„Interference between two different photons can </a:t>
            </a:r>
            <a:r>
              <a:rPr lang="en-US" sz="1600" b="1" dirty="0" smtClean="0">
                <a:solidFill>
                  <a:srgbClr val="FFFF00"/>
                </a:solidFill>
              </a:rPr>
              <a:t>never</a:t>
            </a:r>
            <a:r>
              <a:rPr lang="en-US" sz="1600" b="1" dirty="0" smtClean="0">
                <a:solidFill>
                  <a:schemeClr val="bg1"/>
                </a:solidFill>
              </a:rPr>
              <a:t> occur.”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P. A. M. Dirac, The Principles of Quantum Mechanics, Oxford, 1930</a:t>
            </a:r>
            <a:endParaRPr lang="hu-HU" sz="1600" b="1" dirty="0" smtClean="0">
              <a:solidFill>
                <a:schemeClr val="bg1"/>
              </a:solidFill>
            </a:endParaRPr>
          </a:p>
          <a:p>
            <a:endParaRPr lang="hu-HU" sz="800" b="1" dirty="0" smtClean="0">
              <a:solidFill>
                <a:schemeClr val="bg1"/>
              </a:solidFill>
            </a:endParaRPr>
          </a:p>
          <a:p>
            <a:r>
              <a:rPr lang="hu-HU" sz="1600" b="1" dirty="0" smtClean="0">
                <a:solidFill>
                  <a:schemeClr val="bg1"/>
                </a:solidFill>
              </a:rPr>
              <a:t>„A</a:t>
            </a:r>
            <a:r>
              <a:rPr lang="en-US" sz="1600" b="1" dirty="0" smtClean="0">
                <a:solidFill>
                  <a:schemeClr val="bg1"/>
                </a:solidFill>
              </a:rPr>
              <a:t>s an </a:t>
            </a:r>
            <a:r>
              <a:rPr lang="en-US" sz="1600" b="1" dirty="0" smtClean="0">
                <a:solidFill>
                  <a:srgbClr val="FFFF00"/>
                </a:solidFill>
              </a:rPr>
              <a:t>engineer</a:t>
            </a:r>
            <a:r>
              <a:rPr lang="en-US" sz="1600" b="1" dirty="0" smtClean="0">
                <a:solidFill>
                  <a:schemeClr val="bg1"/>
                </a:solidFill>
              </a:rPr>
              <a:t> my education in physics had stopped </a:t>
            </a:r>
            <a:r>
              <a:rPr lang="en-US" sz="1600" b="1" dirty="0" smtClean="0">
                <a:solidFill>
                  <a:srgbClr val="FFFF00"/>
                </a:solidFill>
              </a:rPr>
              <a:t>far short of the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quantum theory</a:t>
            </a:r>
            <a:r>
              <a:rPr lang="en-US" sz="1600" b="1" dirty="0" smtClean="0">
                <a:solidFill>
                  <a:schemeClr val="bg1"/>
                </a:solidFill>
              </a:rPr>
              <a:t>. </a:t>
            </a:r>
            <a:endParaRPr lang="hu-HU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Perhaps just as well</a:t>
            </a:r>
            <a:r>
              <a:rPr lang="hu-HU" sz="1600" b="1" dirty="0" smtClean="0">
                <a:solidFill>
                  <a:schemeClr val="bg1"/>
                </a:solidFill>
              </a:rPr>
              <a:t> … </a:t>
            </a:r>
            <a:r>
              <a:rPr lang="en-US" sz="1600" b="1" dirty="0" smtClean="0">
                <a:solidFill>
                  <a:srgbClr val="FFFF00"/>
                </a:solidFill>
              </a:rPr>
              <a:t>ignorance is sometimes a bliss in science</a:t>
            </a:r>
            <a:r>
              <a:rPr lang="hu-HU" sz="1600" b="1" dirty="0" smtClean="0">
                <a:solidFill>
                  <a:srgbClr val="FFFF00"/>
                </a:solidFill>
              </a:rPr>
              <a:t>.</a:t>
            </a:r>
            <a:r>
              <a:rPr lang="en-US" sz="1600" b="1" dirty="0" smtClean="0">
                <a:solidFill>
                  <a:schemeClr val="bg1"/>
                </a:solidFill>
              </a:rPr>
              <a:t>”</a:t>
            </a:r>
            <a:endParaRPr lang="hu-HU" sz="1600" b="1" dirty="0" smtClean="0">
              <a:solidFill>
                <a:schemeClr val="bg1"/>
              </a:solidFill>
            </a:endParaRPr>
          </a:p>
          <a:p>
            <a:pPr algn="r"/>
            <a:r>
              <a:rPr lang="hu-HU" sz="1600" b="1" dirty="0" smtClean="0">
                <a:solidFill>
                  <a:schemeClr val="bg1"/>
                </a:solidFill>
              </a:rPr>
              <a:t>R. H. Brown: 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Boffin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  <a:r>
              <a:rPr lang="en-US" sz="1600" b="1" dirty="0">
                <a:solidFill>
                  <a:schemeClr val="bg1"/>
                </a:solidFill>
              </a:rPr>
              <a:t>A Personal Story </a:t>
            </a:r>
            <a:r>
              <a:rPr lang="hu-HU" sz="1600" b="1" dirty="0" smtClean="0">
                <a:solidFill>
                  <a:schemeClr val="bg1"/>
                </a:solidFill>
              </a:rPr>
              <a:t>…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ISBN 0-7503-0130-9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Cross-check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laser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model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9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3505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D154888E-78F4-4F8D-9148-BC551119BD30}" type="slidenum">
              <a:rPr lang="en-US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20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1520" y="1268760"/>
            <a:ext cx="8823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200" b="1" dirty="0" smtClean="0">
                <a:solidFill>
                  <a:srgbClr val="FFFF00"/>
                </a:solidFill>
              </a:rPr>
              <a:t> </a:t>
            </a:r>
            <a:r>
              <a:rPr lang="hu-HU" sz="1100" b="1" dirty="0" smtClean="0">
                <a:solidFill>
                  <a:srgbClr val="FFFF00"/>
                </a:solidFill>
              </a:rPr>
              <a:t>T. </a:t>
            </a:r>
            <a:r>
              <a:rPr lang="hu-HU" sz="1100" b="1" dirty="0" err="1" smtClean="0">
                <a:solidFill>
                  <a:srgbClr val="FFFF00"/>
                </a:solidFill>
              </a:rPr>
              <a:t>Cs</a:t>
            </a:r>
            <a:r>
              <a:rPr lang="hu-HU" sz="1100" b="1" dirty="0" smtClean="0">
                <a:solidFill>
                  <a:srgbClr val="FFFF00"/>
                </a:solidFill>
              </a:rPr>
              <a:t>, J. Zimányi</a:t>
            </a:r>
            <a:r>
              <a:rPr lang="hu-HU" sz="1100" b="1" dirty="0">
                <a:solidFill>
                  <a:srgbClr val="FFFF00"/>
                </a:solidFill>
              </a:rPr>
              <a:t>, </a:t>
            </a:r>
            <a:r>
              <a:rPr lang="hu-HU" sz="1100" b="1" dirty="0" err="1">
                <a:solidFill>
                  <a:srgbClr val="FFFF00"/>
                </a:solidFill>
              </a:rPr>
              <a:t>Phys.Rev.Lett</a:t>
            </a:r>
            <a:r>
              <a:rPr lang="hu-HU" sz="1100" b="1" dirty="0">
                <a:solidFill>
                  <a:srgbClr val="FFFF00"/>
                </a:solidFill>
              </a:rPr>
              <a:t>. 80 (1998) </a:t>
            </a:r>
            <a:r>
              <a:rPr lang="hu-HU" sz="1100" b="1" dirty="0" smtClean="0">
                <a:solidFill>
                  <a:srgbClr val="FFFF00"/>
                </a:solidFill>
              </a:rPr>
              <a:t>916-918,</a:t>
            </a:r>
            <a:endParaRPr lang="hu-HU" sz="11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4"/>
          <a:stretch/>
        </p:blipFill>
        <p:spPr bwMode="auto">
          <a:xfrm>
            <a:off x="4597020" y="764704"/>
            <a:ext cx="4477859" cy="5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4429001" cy="46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69" y="2147182"/>
            <a:ext cx="3719395" cy="7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588703" y="14865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>
                <a:solidFill>
                  <a:srgbClr val="FFFF00"/>
                </a:solidFill>
              </a:rPr>
              <a:t>Pion-laser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model</a:t>
            </a:r>
            <a:r>
              <a:rPr lang="hu-HU" b="1" dirty="0">
                <a:solidFill>
                  <a:srgbClr val="FFFF00"/>
                </a:solidFill>
              </a:rPr>
              <a:t>  </a:t>
            </a:r>
            <a:r>
              <a:rPr lang="hu-HU" b="1" dirty="0" err="1" smtClean="0">
                <a:solidFill>
                  <a:srgbClr val="FFFF00"/>
                </a:solidFill>
              </a:rPr>
              <a:t>solved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exactly</a:t>
            </a:r>
            <a:r>
              <a:rPr lang="hu-HU" b="1" dirty="0" smtClean="0">
                <a:solidFill>
                  <a:srgbClr val="FFFF00"/>
                </a:solidFill>
              </a:rPr>
              <a:t>. NP </a:t>
            </a:r>
            <a:r>
              <a:rPr lang="hu-HU" b="1" dirty="0" err="1" smtClean="0">
                <a:solidFill>
                  <a:srgbClr val="FFFF00"/>
                </a:solidFill>
              </a:rPr>
              <a:t>hard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Bose-Einstein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condensation</a:t>
            </a:r>
            <a:r>
              <a:rPr lang="hu-HU" b="1" dirty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wave-packets</a:t>
            </a:r>
            <a:r>
              <a:rPr lang="hu-HU" b="1" dirty="0">
                <a:solidFill>
                  <a:srgbClr val="FFFF00"/>
                </a:solidFill>
              </a:rPr>
              <a:t>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75" y="3030091"/>
            <a:ext cx="1343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églalap 17"/>
          <p:cNvSpPr/>
          <p:nvPr/>
        </p:nvSpPr>
        <p:spPr>
          <a:xfrm>
            <a:off x="4608512" y="36577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Analytic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result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for</a:t>
            </a:r>
            <a:r>
              <a:rPr lang="hu-HU" b="1" dirty="0" smtClean="0">
                <a:solidFill>
                  <a:srgbClr val="FFFF00"/>
                </a:solidFill>
              </a:rPr>
              <a:t> fixed </a:t>
            </a:r>
            <a:r>
              <a:rPr lang="hu-HU" b="1" dirty="0" err="1" smtClean="0">
                <a:solidFill>
                  <a:srgbClr val="FFFF00"/>
                </a:solidFill>
              </a:rPr>
              <a:t>multiplicity</a:t>
            </a:r>
            <a:r>
              <a:rPr lang="hu-HU" b="1" dirty="0" smtClean="0">
                <a:solidFill>
                  <a:srgbClr val="FFFF00"/>
                </a:solidFill>
              </a:rPr>
              <a:t> n. 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N-particle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Bose-Einstein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symmetrization</a:t>
            </a:r>
            <a:r>
              <a:rPr lang="hu-HU" b="1" dirty="0">
                <a:solidFill>
                  <a:srgbClr val="FFFF00"/>
                </a:solidFill>
              </a:rPr>
              <a:t>.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Suppression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parameter</a:t>
            </a:r>
            <a:r>
              <a:rPr lang="hu-HU" b="1" dirty="0" smtClean="0">
                <a:solidFill>
                  <a:srgbClr val="FFFF00"/>
                </a:solidFill>
              </a:rPr>
              <a:t> H </a:t>
            </a:r>
            <a:r>
              <a:rPr lang="hu-HU" b="1" dirty="0" err="1" smtClean="0">
                <a:solidFill>
                  <a:srgbClr val="FFFF00"/>
                </a:solidFill>
              </a:rPr>
              <a:t>controlled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b="1" dirty="0">
                <a:solidFill>
                  <a:srgbClr val="FFFF00"/>
                </a:solidFill>
              </a:rPr>
              <a:t>	</a:t>
            </a:r>
            <a:r>
              <a:rPr lang="hu-HU" b="1" dirty="0" err="1" smtClean="0">
                <a:solidFill>
                  <a:srgbClr val="FFFF00"/>
                </a:solidFill>
              </a:rPr>
              <a:t>by</a:t>
            </a:r>
            <a:r>
              <a:rPr lang="hu-HU" b="1" dirty="0" smtClean="0">
                <a:solidFill>
                  <a:srgbClr val="FFFF00"/>
                </a:solidFill>
              </a:rPr>
              <a:t> HBT </a:t>
            </a:r>
            <a:r>
              <a:rPr lang="hu-HU" b="1" dirty="0" err="1" smtClean="0">
                <a:solidFill>
                  <a:srgbClr val="FFFF00"/>
                </a:solidFill>
              </a:rPr>
              <a:t>radii</a:t>
            </a:r>
            <a:r>
              <a:rPr lang="hu-HU" b="1" dirty="0" smtClean="0">
                <a:solidFill>
                  <a:srgbClr val="FFFF00"/>
                </a:solidFill>
              </a:rPr>
              <a:t> R</a:t>
            </a:r>
            <a:r>
              <a:rPr lang="hu-HU" b="1" baseline="-25000" dirty="0" smtClean="0">
                <a:solidFill>
                  <a:srgbClr val="FFFF00"/>
                </a:solidFill>
              </a:rPr>
              <a:t>e</a:t>
            </a:r>
            <a:r>
              <a:rPr lang="hu-HU" b="1" dirty="0" smtClean="0">
                <a:solidFill>
                  <a:srgbClr val="FFFF00"/>
                </a:solidFill>
              </a:rPr>
              <a:t> and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baseline="-25000" dirty="0" smtClean="0">
                <a:solidFill>
                  <a:srgbClr val="FFFF00"/>
                </a:solidFill>
              </a:rPr>
              <a:t> </a:t>
            </a:r>
            <a:r>
              <a:rPr lang="hu-HU" b="1" baseline="30000" dirty="0" smtClean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 = </a:t>
            </a:r>
            <a:r>
              <a:rPr lang="hu-HU" b="1" dirty="0" err="1" smtClean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hu-HU" b="1" baseline="30000" dirty="0" smtClean="0">
                <a:solidFill>
                  <a:srgbClr val="FFFF00"/>
                </a:solidFill>
              </a:rPr>
              <a:t> </a:t>
            </a:r>
            <a:r>
              <a:rPr lang="hu-HU" b="1" baseline="30000" dirty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, 	</a:t>
            </a:r>
            <a:r>
              <a:rPr lang="hu-HU" b="1" dirty="0" err="1" smtClean="0">
                <a:solidFill>
                  <a:srgbClr val="FFFF00"/>
                </a:solidFill>
              </a:rPr>
              <a:t>width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depression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mt</a:t>
            </a:r>
            <a:r>
              <a:rPr lang="hu-HU" b="1" dirty="0" smtClean="0">
                <a:solidFill>
                  <a:srgbClr val="FFFF00"/>
                </a:solidFill>
              </a:rPr>
              <a:t>)</a:t>
            </a:r>
            <a:endParaRPr lang="en-US" dirty="0"/>
          </a:p>
        </p:txBody>
      </p:sp>
      <p:sp>
        <p:nvSpPr>
          <p:cNvPr id="19" name="Téglalap 18"/>
          <p:cNvSpPr/>
          <p:nvPr/>
        </p:nvSpPr>
        <p:spPr>
          <a:xfrm>
            <a:off x="35496" y="5445224"/>
            <a:ext cx="8607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max</a:t>
            </a:r>
            <a:r>
              <a:rPr lang="hu-HU" b="1" baseline="-25000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1+</a:t>
            </a:r>
            <a:r>
              <a:rPr lang="hu-HU" b="1" dirty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/ (2x)</a:t>
            </a:r>
            <a:r>
              <a:rPr lang="hu-HU" b="1" baseline="30000" dirty="0" smtClean="0">
                <a:solidFill>
                  <a:srgbClr val="FFFF00"/>
                </a:solidFill>
              </a:rPr>
              <a:t>3/2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 &gt; 1 </a:t>
            </a:r>
            <a:r>
              <a:rPr lang="hu-HU" b="1" dirty="0" err="1" smtClean="0">
                <a:solidFill>
                  <a:srgbClr val="FFFF00"/>
                </a:solidFill>
              </a:rPr>
              <a:t>slightly</a:t>
            </a:r>
            <a:r>
              <a:rPr lang="hu-HU" b="1" dirty="0" smtClean="0">
                <a:solidFill>
                  <a:srgbClr val="FFFF00"/>
                </a:solidFill>
              </a:rPr>
              <a:t>   </a:t>
            </a:r>
          </a:p>
          <a:p>
            <a:pPr marL="285750" indent="-285750">
              <a:buFont typeface="Wingdings"/>
              <a:buChar char="à"/>
            </a:pPr>
            <a:r>
              <a:rPr lang="hu-HU" b="1" dirty="0" smtClean="0">
                <a:solidFill>
                  <a:srgbClr val="FFFF00"/>
                </a:solidFill>
              </a:rPr>
              <a:t>H = 2</a:t>
            </a:r>
            <a:r>
              <a:rPr lang="hu-HU" b="1" baseline="30000" dirty="0">
                <a:solidFill>
                  <a:srgbClr val="FFFF00"/>
                </a:solidFill>
              </a:rPr>
              <a:t>5</a:t>
            </a:r>
            <a:r>
              <a:rPr lang="hu-HU" b="1" baseline="30000" dirty="0" smtClean="0">
                <a:solidFill>
                  <a:srgbClr val="FFFF00"/>
                </a:solidFill>
              </a:rPr>
              <a:t>/2</a:t>
            </a:r>
            <a:r>
              <a:rPr lang="hu-HU" b="1" dirty="0" smtClean="0">
                <a:solidFill>
                  <a:srgbClr val="FFFF00"/>
                </a:solidFill>
              </a:rPr>
              <a:t>/(1+ 2</a:t>
            </a:r>
            <a:r>
              <a:rPr lang="hu-HU" b="1" baseline="30000" dirty="0" smtClean="0">
                <a:solidFill>
                  <a:srgbClr val="FFFF00"/>
                </a:solidFill>
              </a:rPr>
              <a:t>1/2</a:t>
            </a:r>
            <a:r>
              <a:rPr lang="hu-HU" b="1" dirty="0" smtClean="0">
                <a:solidFill>
                  <a:srgbClr val="FFFF00"/>
                </a:solidFill>
              </a:rPr>
              <a:t>x</a:t>
            </a:r>
            <a:r>
              <a:rPr lang="hu-HU" b="1" baseline="30000" dirty="0" smtClean="0">
                <a:solidFill>
                  <a:srgbClr val="FFFF00"/>
                </a:solidFill>
              </a:rPr>
              <a:t>3/2</a:t>
            </a:r>
            <a:r>
              <a:rPr lang="hu-HU" b="1" dirty="0" smtClean="0">
                <a:solidFill>
                  <a:srgbClr val="FFFF00"/>
                </a:solidFill>
              </a:rPr>
              <a:t>) </a:t>
            </a:r>
          </a:p>
          <a:p>
            <a:pPr marL="285750" indent="-285750">
              <a:buFont typeface="Wingdings"/>
              <a:buChar char="à"/>
            </a:pPr>
            <a:r>
              <a:rPr lang="hu-HU" b="1" dirty="0">
                <a:solidFill>
                  <a:srgbClr val="FFFF00"/>
                </a:solidFill>
              </a:rPr>
              <a:t>R</a:t>
            </a:r>
            <a:r>
              <a:rPr lang="hu-HU" b="1" baseline="-25000" dirty="0">
                <a:solidFill>
                  <a:srgbClr val="FFFF00"/>
                </a:solidFill>
              </a:rPr>
              <a:t>e</a:t>
            </a:r>
            <a:r>
              <a:rPr lang="hu-HU" b="1" dirty="0">
                <a:solidFill>
                  <a:srgbClr val="FFFF00"/>
                </a:solidFill>
              </a:rPr>
              <a:t> ≥ 4 </a:t>
            </a:r>
            <a:r>
              <a:rPr lang="hu-HU" b="1" dirty="0" err="1">
                <a:solidFill>
                  <a:srgbClr val="FFFF00"/>
                </a:solidFill>
              </a:rPr>
              <a:t>fm</a:t>
            </a:r>
            <a:r>
              <a:rPr lang="hu-HU" b="1" dirty="0">
                <a:solidFill>
                  <a:srgbClr val="FFFF00"/>
                </a:solidFill>
              </a:rPr>
              <a:t>, </a:t>
            </a:r>
            <a:r>
              <a:rPr lang="hu-HU" b="1" dirty="0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hu-HU" b="1" baseline="30000" dirty="0">
                <a:solidFill>
                  <a:srgbClr val="FFFF00"/>
                </a:solidFill>
                <a:latin typeface="Symbol" panose="05050102010706020507" pitchFamily="18" charset="2"/>
              </a:rPr>
              <a:t>2</a:t>
            </a:r>
            <a:r>
              <a:rPr lang="hu-HU" b="1" baseline="-25000" dirty="0">
                <a:solidFill>
                  <a:srgbClr val="FFFF00"/>
                </a:solidFill>
              </a:rPr>
              <a:t>T</a:t>
            </a:r>
            <a:r>
              <a:rPr lang="hu-HU" b="1" dirty="0">
                <a:solidFill>
                  <a:srgbClr val="FFFF00"/>
                </a:solidFill>
              </a:rPr>
              <a:t> = 2 m</a:t>
            </a:r>
            <a:r>
              <a:rPr lang="hu-HU" b="1" baseline="-25000" dirty="0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hu-HU" b="1" dirty="0">
                <a:solidFill>
                  <a:srgbClr val="FFFF00"/>
                </a:solidFill>
              </a:rPr>
              <a:t> T, </a:t>
            </a:r>
            <a:r>
              <a:rPr lang="hu-HU" b="1" dirty="0" err="1">
                <a:solidFill>
                  <a:srgbClr val="FFFF00"/>
                </a:solidFill>
              </a:rPr>
              <a:t>T</a:t>
            </a:r>
            <a:r>
              <a:rPr lang="hu-HU" b="1" dirty="0">
                <a:solidFill>
                  <a:srgbClr val="FFFF00"/>
                </a:solidFill>
              </a:rPr>
              <a:t> ≥ 170 </a:t>
            </a:r>
            <a:r>
              <a:rPr lang="hu-HU" b="1" dirty="0" err="1">
                <a:solidFill>
                  <a:srgbClr val="FFFF00"/>
                </a:solidFill>
              </a:rPr>
              <a:t>MeV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x </a:t>
            </a:r>
            <a:r>
              <a:rPr lang="hu-HU" b="1" dirty="0" smtClean="0">
                <a:solidFill>
                  <a:srgbClr val="FFFF00"/>
                </a:solidFill>
              </a:rPr>
              <a:t>≥ 16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H ≤ 0.06,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while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H(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) ~ 0.6 </a:t>
            </a:r>
            <a:endParaRPr lang="hu-HU" b="1" dirty="0">
              <a:solidFill>
                <a:srgbClr val="FFFF00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H,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the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size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the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„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hole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”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in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)/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max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or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is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too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small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for</a:t>
            </a:r>
            <a: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PHENIX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Au+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Au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1"/>
          <a:stretch/>
        </p:blipFill>
        <p:spPr bwMode="auto">
          <a:xfrm>
            <a:off x="3275856" y="5391009"/>
            <a:ext cx="661338" cy="63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74881" y="5813354"/>
            <a:ext cx="661615" cy="6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églalap 16"/>
          <p:cNvSpPr/>
          <p:nvPr/>
        </p:nvSpPr>
        <p:spPr>
          <a:xfrm>
            <a:off x="4608512" y="5014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What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about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numerical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values</a:t>
            </a:r>
            <a:r>
              <a:rPr lang="hu-HU" b="1" dirty="0" smtClean="0">
                <a:solidFill>
                  <a:srgbClr val="FFFF00"/>
                </a:solidFill>
              </a:rPr>
              <a:t> ? 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R</a:t>
            </a:r>
            <a:r>
              <a:rPr lang="hu-HU" b="1" baseline="-25000" dirty="0" smtClean="0">
                <a:solidFill>
                  <a:srgbClr val="FFFF00"/>
                </a:solidFill>
              </a:rPr>
              <a:t>e</a:t>
            </a:r>
            <a:r>
              <a:rPr lang="hu-HU" b="1" dirty="0" smtClean="0">
                <a:solidFill>
                  <a:srgbClr val="FFFF00"/>
                </a:solidFill>
              </a:rPr>
              <a:t>: limiting </a:t>
            </a:r>
            <a:r>
              <a:rPr lang="hu-HU" b="1" dirty="0" err="1" smtClean="0">
                <a:solidFill>
                  <a:srgbClr val="FFFF00"/>
                </a:solidFill>
              </a:rPr>
              <a:t>value</a:t>
            </a:r>
            <a:r>
              <a:rPr lang="hu-HU" b="1" dirty="0" smtClean="0">
                <a:solidFill>
                  <a:srgbClr val="FFFF00"/>
                </a:solidFill>
              </a:rPr>
              <a:t> of R(K) </a:t>
            </a:r>
            <a:r>
              <a:rPr lang="hu-HU" b="1" dirty="0" err="1" smtClean="0">
                <a:solidFill>
                  <a:srgbClr val="FFFF00"/>
                </a:solidFill>
              </a:rPr>
              <a:t>at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large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8" grpId="0"/>
      <p:bldP spid="1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Cross-check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Akkelin-Sinyukov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9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3505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D154888E-78F4-4F8D-9148-BC551119BD30}" type="slidenum">
              <a:rPr lang="en-US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21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504" y="775737"/>
            <a:ext cx="896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400" b="1" dirty="0" smtClean="0">
                <a:solidFill>
                  <a:srgbClr val="FFFF00"/>
                </a:solidFill>
              </a:rPr>
              <a:t> S.V. </a:t>
            </a:r>
            <a:r>
              <a:rPr lang="hu-HU" sz="1400" b="1" dirty="0" err="1" smtClean="0">
                <a:solidFill>
                  <a:srgbClr val="FFFF00"/>
                </a:solidFill>
              </a:rPr>
              <a:t>Akkelin</a:t>
            </a:r>
            <a:r>
              <a:rPr lang="hu-HU" sz="1400" b="1" dirty="0" smtClean="0">
                <a:solidFill>
                  <a:srgbClr val="FFFF00"/>
                </a:solidFill>
              </a:rPr>
              <a:t>, </a:t>
            </a:r>
            <a:r>
              <a:rPr lang="hu-HU" sz="1400" b="1" dirty="0" err="1" smtClean="0">
                <a:solidFill>
                  <a:srgbClr val="FFFF00"/>
                </a:solidFill>
              </a:rPr>
              <a:t>Yu.M</a:t>
            </a:r>
            <a:r>
              <a:rPr lang="hu-HU" sz="1400" b="1" dirty="0" smtClean="0">
                <a:solidFill>
                  <a:srgbClr val="FFFF00"/>
                </a:solidFill>
              </a:rPr>
              <a:t>. </a:t>
            </a:r>
            <a:r>
              <a:rPr lang="hu-HU" sz="1400" b="1" dirty="0" err="1" smtClean="0">
                <a:solidFill>
                  <a:srgbClr val="FFFF00"/>
                </a:solidFill>
              </a:rPr>
              <a:t>Sinyukov</a:t>
            </a:r>
            <a:r>
              <a:rPr lang="hu-HU" sz="1400" b="1" dirty="0" smtClean="0">
                <a:solidFill>
                  <a:srgbClr val="FFFF00"/>
                </a:solidFill>
              </a:rPr>
              <a:t>, </a:t>
            </a:r>
            <a:r>
              <a:rPr lang="hu-HU" sz="1400" b="1" dirty="0" err="1" smtClean="0">
                <a:solidFill>
                  <a:srgbClr val="FFFF00"/>
                </a:solidFill>
              </a:rPr>
              <a:t>arXiv</a:t>
            </a:r>
            <a:r>
              <a:rPr lang="hu-HU" sz="1400" b="1" dirty="0" smtClean="0">
                <a:solidFill>
                  <a:srgbClr val="FFFF00"/>
                </a:solidFill>
              </a:rPr>
              <a:t>:1603.02951</a:t>
            </a:r>
            <a:r>
              <a:rPr lang="hu-HU" sz="1400" b="1" dirty="0">
                <a:solidFill>
                  <a:srgbClr val="FFFF00"/>
                </a:solidFill>
              </a:rPr>
              <a:t> </a:t>
            </a:r>
            <a:r>
              <a:rPr lang="hu-HU" sz="1400" b="1" dirty="0" smtClean="0">
                <a:solidFill>
                  <a:srgbClr val="FFFF00"/>
                </a:solidFill>
              </a:rPr>
              <a:t>[</a:t>
            </a:r>
            <a:r>
              <a:rPr lang="hu-HU" sz="1400" b="1" dirty="0" err="1" smtClean="0">
                <a:solidFill>
                  <a:srgbClr val="FFFF00"/>
                </a:solidFill>
              </a:rPr>
              <a:t>nucl-th</a:t>
            </a:r>
            <a:r>
              <a:rPr lang="hu-HU" sz="1400" b="1" dirty="0" smtClean="0">
                <a:solidFill>
                  <a:srgbClr val="FFFF00"/>
                </a:solidFill>
              </a:rPr>
              <a:t>]</a:t>
            </a:r>
            <a:endParaRPr lang="hu-HU" sz="1400" b="1" dirty="0">
              <a:solidFill>
                <a:srgbClr val="FFFF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88703" y="11160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b="1" dirty="0" err="1" smtClean="0">
                <a:solidFill>
                  <a:srgbClr val="FFFF00"/>
                </a:solidFill>
              </a:rPr>
              <a:t>Multi-particle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</a:rPr>
              <a:t>Bose-Einstein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</a:rPr>
              <a:t>symmetrization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sz="1600" b="1" dirty="0" err="1" smtClean="0">
                <a:solidFill>
                  <a:srgbClr val="FFFF00"/>
                </a:solidFill>
              </a:rPr>
              <a:t>Quantum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</a:rPr>
              <a:t>canonical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</a:rPr>
              <a:t>ensemble</a:t>
            </a:r>
            <a:r>
              <a:rPr lang="hu-HU" sz="1600" b="1" dirty="0" smtClean="0">
                <a:solidFill>
                  <a:srgbClr val="FFFF00"/>
                </a:solidFill>
              </a:rPr>
              <a:t>, fixed </a:t>
            </a:r>
            <a:r>
              <a:rPr lang="hu-HU" sz="1600" b="1" dirty="0" err="1" smtClean="0">
                <a:solidFill>
                  <a:srgbClr val="FFFF00"/>
                </a:solidFill>
              </a:rPr>
              <a:t>multiplicity</a:t>
            </a:r>
            <a:endParaRPr lang="en-US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1343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églalap 17"/>
          <p:cNvSpPr/>
          <p:nvPr/>
        </p:nvSpPr>
        <p:spPr>
          <a:xfrm>
            <a:off x="4824536" y="3967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Analytic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result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for</a:t>
            </a:r>
            <a:r>
              <a:rPr lang="hu-HU" b="1" dirty="0" smtClean="0">
                <a:solidFill>
                  <a:srgbClr val="FFFF00"/>
                </a:solidFill>
              </a:rPr>
              <a:t> fixed </a:t>
            </a:r>
            <a:r>
              <a:rPr lang="hu-HU" b="1" dirty="0" err="1" smtClean="0">
                <a:solidFill>
                  <a:srgbClr val="FFFF00"/>
                </a:solidFill>
              </a:rPr>
              <a:t>multiplicity</a:t>
            </a:r>
            <a:r>
              <a:rPr lang="hu-HU" b="1" dirty="0" smtClean="0">
                <a:solidFill>
                  <a:srgbClr val="FFFF00"/>
                </a:solidFill>
              </a:rPr>
              <a:t> n. </a:t>
            </a:r>
            <a:r>
              <a:rPr lang="hu-HU" b="1" dirty="0" err="1" smtClean="0">
                <a:solidFill>
                  <a:srgbClr val="FFFF00"/>
                </a:solidFill>
              </a:rPr>
              <a:t>Suppression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parameter</a:t>
            </a:r>
            <a:r>
              <a:rPr lang="hu-HU" b="1" dirty="0" smtClean="0">
                <a:solidFill>
                  <a:srgbClr val="FFFF00"/>
                </a:solidFill>
              </a:rPr>
              <a:t> H, </a:t>
            </a:r>
            <a:r>
              <a:rPr lang="hu-HU" b="1" dirty="0" err="1" smtClean="0">
                <a:solidFill>
                  <a:srgbClr val="FFFF00"/>
                </a:solidFill>
              </a:rPr>
              <a:t>in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non-rel</a:t>
            </a:r>
            <a:r>
              <a:rPr lang="hu-HU" b="1" dirty="0" smtClean="0">
                <a:solidFill>
                  <a:srgbClr val="FFFF00"/>
                </a:solidFill>
              </a:rPr>
              <a:t>. </a:t>
            </a:r>
            <a:r>
              <a:rPr lang="hu-HU" b="1" dirty="0" err="1" smtClean="0">
                <a:solidFill>
                  <a:srgbClr val="FFFF00"/>
                </a:solidFill>
              </a:rPr>
              <a:t>appr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controlled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by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          	HBT </a:t>
            </a:r>
            <a:r>
              <a:rPr lang="hu-HU" b="1" dirty="0" err="1" smtClean="0">
                <a:solidFill>
                  <a:srgbClr val="FFFF00"/>
                </a:solidFill>
              </a:rPr>
              <a:t>radii</a:t>
            </a:r>
            <a:r>
              <a:rPr lang="hu-HU" b="1" dirty="0" smtClean="0">
                <a:solidFill>
                  <a:srgbClr val="FFFF00"/>
                </a:solidFill>
              </a:rPr>
              <a:t> R</a:t>
            </a:r>
            <a:r>
              <a:rPr lang="hu-HU" b="1" baseline="-25000" dirty="0" smtClean="0">
                <a:solidFill>
                  <a:srgbClr val="FFFF00"/>
                </a:solidFill>
              </a:rPr>
              <a:t>e</a:t>
            </a:r>
            <a:r>
              <a:rPr lang="hu-HU" b="1" dirty="0" smtClean="0">
                <a:solidFill>
                  <a:srgbClr val="FFFF00"/>
                </a:solidFill>
              </a:rPr>
              <a:t> and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baseline="-25000" dirty="0" smtClean="0">
                <a:solidFill>
                  <a:srgbClr val="FFFF00"/>
                </a:solidFill>
              </a:rPr>
              <a:t> </a:t>
            </a:r>
            <a:r>
              <a:rPr lang="hu-HU" b="1" baseline="30000" dirty="0" smtClean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 = </a:t>
            </a:r>
            <a:r>
              <a:rPr lang="hu-HU" b="1" dirty="0" err="1" smtClean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hu-HU" b="1" baseline="30000" dirty="0" smtClean="0">
                <a:solidFill>
                  <a:srgbClr val="FFFF00"/>
                </a:solidFill>
              </a:rPr>
              <a:t> 2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2 m T,                  	</a:t>
            </a:r>
            <a:r>
              <a:rPr lang="hu-HU" b="1" dirty="0" err="1" smtClean="0">
                <a:solidFill>
                  <a:srgbClr val="FFFF00"/>
                </a:solidFill>
              </a:rPr>
              <a:t>width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depression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mt</a:t>
            </a:r>
            <a:r>
              <a:rPr lang="hu-HU" b="1" dirty="0" smtClean="0">
                <a:solidFill>
                  <a:srgbClr val="FFFF00"/>
                </a:solidFill>
              </a:rPr>
              <a:t>)</a:t>
            </a:r>
            <a:endParaRPr lang="en-US" dirty="0"/>
          </a:p>
        </p:txBody>
      </p:sp>
      <p:sp>
        <p:nvSpPr>
          <p:cNvPr id="19" name="Téglalap 18"/>
          <p:cNvSpPr/>
          <p:nvPr/>
        </p:nvSpPr>
        <p:spPr>
          <a:xfrm>
            <a:off x="107504" y="5301208"/>
            <a:ext cx="8607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max</a:t>
            </a:r>
            <a:r>
              <a:rPr lang="hu-HU" b="1" baseline="-25000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1 (</a:t>
            </a:r>
            <a:r>
              <a:rPr lang="hu-HU" b="1" dirty="0" err="1" smtClean="0">
                <a:solidFill>
                  <a:srgbClr val="FFFF00"/>
                </a:solidFill>
              </a:rPr>
              <a:t>increase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not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obtailed</a:t>
            </a:r>
            <a:r>
              <a:rPr lang="hu-HU" b="1" dirty="0" smtClean="0">
                <a:solidFill>
                  <a:srgbClr val="FFFF00"/>
                </a:solidFill>
              </a:rPr>
              <a:t>)  </a:t>
            </a:r>
          </a:p>
          <a:p>
            <a:pPr marL="285750" indent="-285750">
              <a:buFont typeface="Wingdings"/>
              <a:buChar char="à"/>
            </a:pPr>
            <a:r>
              <a:rPr lang="hu-HU" b="1" dirty="0" smtClean="0">
                <a:solidFill>
                  <a:srgbClr val="FFFF00"/>
                </a:solidFill>
              </a:rPr>
              <a:t>H = 2</a:t>
            </a:r>
            <a:r>
              <a:rPr lang="hu-HU" b="1" baseline="30000" dirty="0" smtClean="0">
                <a:solidFill>
                  <a:srgbClr val="FFFF00"/>
                </a:solidFill>
              </a:rPr>
              <a:t>7/2</a:t>
            </a:r>
            <a:r>
              <a:rPr lang="hu-HU" b="1" dirty="0" smtClean="0">
                <a:solidFill>
                  <a:srgbClr val="FFFF00"/>
                </a:solidFill>
              </a:rPr>
              <a:t>/x</a:t>
            </a:r>
            <a:r>
              <a:rPr lang="hu-HU" b="1" baseline="30000" dirty="0" smtClean="0">
                <a:solidFill>
                  <a:srgbClr val="FFFF00"/>
                </a:solidFill>
              </a:rPr>
              <a:t>3/2</a:t>
            </a:r>
            <a:r>
              <a:rPr lang="hu-HU" b="1" dirty="0" smtClean="0">
                <a:solidFill>
                  <a:srgbClr val="FFFF00"/>
                </a:solidFill>
              </a:rPr>
              <a:t> here</a:t>
            </a:r>
          </a:p>
          <a:p>
            <a:pPr marL="285750" indent="-285750">
              <a:buFont typeface="Wingdings"/>
              <a:buChar char="à"/>
            </a:pPr>
            <a:r>
              <a:rPr lang="hu-HU" b="1" dirty="0" smtClean="0">
                <a:solidFill>
                  <a:srgbClr val="FFFF00"/>
                </a:solidFill>
              </a:rPr>
              <a:t>R</a:t>
            </a:r>
            <a:r>
              <a:rPr lang="hu-HU" b="1" baseline="-25000" dirty="0" smtClean="0">
                <a:solidFill>
                  <a:srgbClr val="FFFF00"/>
                </a:solidFill>
              </a:rPr>
              <a:t>e</a:t>
            </a:r>
            <a:r>
              <a:rPr lang="hu-HU" b="1" dirty="0" smtClean="0">
                <a:solidFill>
                  <a:srgbClr val="FFFF00"/>
                </a:solidFill>
              </a:rPr>
              <a:t> ≥ 4 </a:t>
            </a:r>
            <a:r>
              <a:rPr lang="hu-HU" b="1" dirty="0" err="1" smtClean="0">
                <a:solidFill>
                  <a:srgbClr val="FFFF00"/>
                </a:solidFill>
              </a:rPr>
              <a:t>fm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hu-HU" b="1" baseline="30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2</a:t>
            </a:r>
            <a:r>
              <a:rPr lang="hu-HU" b="1" baseline="-25000" dirty="0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 = 2 m</a:t>
            </a:r>
            <a:r>
              <a:rPr lang="hu-HU" b="1" baseline="-25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hu-HU" b="1" dirty="0" smtClean="0">
                <a:solidFill>
                  <a:srgbClr val="FFFF00"/>
                </a:solidFill>
              </a:rPr>
              <a:t> T, </a:t>
            </a:r>
            <a:r>
              <a:rPr lang="hu-HU" b="1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 ≥ 170 </a:t>
            </a:r>
            <a:r>
              <a:rPr lang="hu-HU" b="1" dirty="0" err="1" smtClean="0">
                <a:solidFill>
                  <a:srgbClr val="FFFF00"/>
                </a:solidFill>
              </a:rPr>
              <a:t>MeV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x </a:t>
            </a:r>
            <a:r>
              <a:rPr lang="hu-HU" b="1" dirty="0" smtClean="0">
                <a:solidFill>
                  <a:srgbClr val="FFFF00"/>
                </a:solidFill>
              </a:rPr>
              <a:t>≥ 16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H ≤ 0.18,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while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H(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) ~ 0.6 </a:t>
            </a:r>
            <a:endParaRPr lang="hu-HU" b="1" dirty="0">
              <a:solidFill>
                <a:srgbClr val="FFFF00"/>
              </a:solidFill>
            </a:endParaRPr>
          </a:p>
          <a:p>
            <a:pPr marL="285750" indent="-285750">
              <a:buFont typeface="Wingdings"/>
              <a:buChar char="à"/>
            </a:pP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H,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the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size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the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„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hole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”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in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)/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max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or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is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too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small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for</a:t>
            </a:r>
            <a: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PHENIX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preliminary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Au+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Au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1"/>
          <a:stretch/>
        </p:blipFill>
        <p:spPr bwMode="auto">
          <a:xfrm>
            <a:off x="3406606" y="5229200"/>
            <a:ext cx="661338" cy="63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374881" y="5813354"/>
            <a:ext cx="661615" cy="6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églalap 16"/>
          <p:cNvSpPr/>
          <p:nvPr/>
        </p:nvSpPr>
        <p:spPr>
          <a:xfrm>
            <a:off x="1475656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What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about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numerical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values</a:t>
            </a:r>
            <a:r>
              <a:rPr lang="hu-HU" b="1" dirty="0" smtClean="0">
                <a:solidFill>
                  <a:srgbClr val="FFFF00"/>
                </a:solidFill>
              </a:rPr>
              <a:t> ? 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R</a:t>
            </a:r>
            <a:r>
              <a:rPr lang="hu-HU" b="1" baseline="-25000" dirty="0" smtClean="0">
                <a:solidFill>
                  <a:srgbClr val="FFFF00"/>
                </a:solidFill>
              </a:rPr>
              <a:t>e</a:t>
            </a:r>
            <a:r>
              <a:rPr lang="hu-HU" b="1" dirty="0" smtClean="0">
                <a:solidFill>
                  <a:srgbClr val="FFFF00"/>
                </a:solidFill>
              </a:rPr>
              <a:t>: limiting </a:t>
            </a:r>
            <a:r>
              <a:rPr lang="hu-HU" b="1" dirty="0" err="1" smtClean="0">
                <a:solidFill>
                  <a:srgbClr val="FFFF00"/>
                </a:solidFill>
              </a:rPr>
              <a:t>value</a:t>
            </a:r>
            <a:r>
              <a:rPr lang="hu-HU" b="1" dirty="0" smtClean="0">
                <a:solidFill>
                  <a:srgbClr val="FFFF00"/>
                </a:solidFill>
              </a:rPr>
              <a:t> of R(K) </a:t>
            </a:r>
            <a:r>
              <a:rPr lang="hu-HU" b="1" dirty="0" err="1" smtClean="0">
                <a:solidFill>
                  <a:srgbClr val="FFFF00"/>
                </a:solidFill>
              </a:rPr>
              <a:t>at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large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" y="773782"/>
            <a:ext cx="4520580" cy="38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562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2181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38" y="3428999"/>
            <a:ext cx="1809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21" y="2594992"/>
            <a:ext cx="2390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8" grpId="0"/>
      <p:bldP spid="19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Signal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QCD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Critical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Point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7" y="1124744"/>
            <a:ext cx="8005951" cy="491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6512" y="6021288"/>
            <a:ext cx="910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err="1" smtClean="0">
                <a:solidFill>
                  <a:srgbClr val="FFFF00"/>
                </a:solidFill>
              </a:rPr>
              <a:t>Clear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indication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non-monotonic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behavior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combined</a:t>
            </a:r>
            <a:r>
              <a:rPr lang="hu-HU" b="1" dirty="0" smtClean="0">
                <a:solidFill>
                  <a:srgbClr val="FFFF00"/>
                </a:solidFill>
              </a:rPr>
              <a:t> ALICE, STAR and PHENIX </a:t>
            </a:r>
            <a:r>
              <a:rPr lang="hu-HU" b="1" dirty="0" err="1" smtClean="0">
                <a:solidFill>
                  <a:srgbClr val="FFFF00"/>
                </a:solidFill>
              </a:rPr>
              <a:t>data</a:t>
            </a:r>
            <a:endParaRPr lang="hu-HU" b="1" dirty="0" smtClean="0">
              <a:solidFill>
                <a:srgbClr val="FFFF00"/>
              </a:solidFill>
            </a:endParaRPr>
          </a:p>
          <a:p>
            <a:pPr lvl="0" algn="ctr"/>
            <a:r>
              <a:rPr lang="hu-HU" b="1" dirty="0" smtClean="0">
                <a:solidFill>
                  <a:srgbClr val="FFFF00"/>
                </a:solidFill>
              </a:rPr>
              <a:t>  Roy </a:t>
            </a:r>
            <a:r>
              <a:rPr lang="hu-HU" b="1" dirty="0" err="1" smtClean="0">
                <a:solidFill>
                  <a:srgbClr val="FFFF00"/>
                </a:solidFill>
              </a:rPr>
              <a:t>Lacey</a:t>
            </a:r>
            <a:r>
              <a:rPr lang="hu-HU" b="1" dirty="0" smtClean="0">
                <a:solidFill>
                  <a:srgbClr val="FFFF00"/>
                </a:solidFill>
              </a:rPr>
              <a:t>: √</a:t>
            </a:r>
            <a:r>
              <a:rPr lang="hu-HU" b="1" dirty="0" err="1" smtClean="0">
                <a:solidFill>
                  <a:srgbClr val="FFFF00"/>
                </a:solidFill>
              </a:rPr>
              <a:t>s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NN</a:t>
            </a:r>
            <a:r>
              <a:rPr lang="hu-HU" b="1" dirty="0" smtClean="0">
                <a:solidFill>
                  <a:srgbClr val="FFFF00"/>
                </a:solidFill>
              </a:rPr>
              <a:t> ~ 20-60 GeV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best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value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~ 50 GeV</a:t>
            </a:r>
            <a:r>
              <a:rPr lang="hu-HU" b="1" dirty="0" smtClean="0">
                <a:solidFill>
                  <a:srgbClr val="FFFF00"/>
                </a:solidFill>
              </a:rPr>
              <a:t>. </a:t>
            </a:r>
            <a:r>
              <a:rPr lang="hu-HU" b="1" dirty="0" err="1" smtClean="0">
                <a:solidFill>
                  <a:srgbClr val="FFFF00"/>
                </a:solidFill>
              </a:rPr>
              <a:t>Needs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further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study</a:t>
            </a:r>
            <a:r>
              <a:rPr lang="hu-HU" b="1" dirty="0" smtClean="0">
                <a:solidFill>
                  <a:srgbClr val="FFFF00"/>
                </a:solidFill>
              </a:rPr>
              <a:t>! 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13791"/>
            <a:ext cx="3762375" cy="1924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Egyenes összekötő nyíllal 9"/>
          <p:cNvCxnSpPr/>
          <p:nvPr/>
        </p:nvCxnSpPr>
        <p:spPr>
          <a:xfrm flipH="1">
            <a:off x="5508104" y="1844824"/>
            <a:ext cx="432048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508104" y="1772816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5481059" cy="424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Signal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QCD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Critical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Point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6512" y="5397023"/>
            <a:ext cx="91074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smtClean="0">
                <a:solidFill>
                  <a:srgbClr val="FFFF00"/>
                </a:solidFill>
              </a:rPr>
              <a:t>  Roy </a:t>
            </a:r>
            <a:r>
              <a:rPr lang="hu-HU" b="1" dirty="0" err="1" smtClean="0">
                <a:solidFill>
                  <a:srgbClr val="FFFF00"/>
                </a:solidFill>
              </a:rPr>
              <a:t>Lacey</a:t>
            </a:r>
            <a:r>
              <a:rPr lang="hu-HU" b="1" dirty="0" smtClean="0">
                <a:solidFill>
                  <a:srgbClr val="FFFF00"/>
                </a:solidFill>
              </a:rPr>
              <a:t>: √</a:t>
            </a:r>
            <a:r>
              <a:rPr lang="hu-HU" b="1" dirty="0" err="1" smtClean="0">
                <a:solidFill>
                  <a:srgbClr val="FFFF00"/>
                </a:solidFill>
              </a:rPr>
              <a:t>s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NN</a:t>
            </a:r>
            <a:r>
              <a:rPr lang="hu-HU" b="1" dirty="0" smtClean="0">
                <a:solidFill>
                  <a:srgbClr val="FFFF00"/>
                </a:solidFill>
              </a:rPr>
              <a:t> ~ 20-60 GeV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best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value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~ 50 GeV</a:t>
            </a:r>
            <a:r>
              <a:rPr lang="hu-HU" b="1" dirty="0" smtClean="0">
                <a:solidFill>
                  <a:srgbClr val="FFFF00"/>
                </a:solidFill>
              </a:rPr>
              <a:t>.</a:t>
            </a:r>
          </a:p>
          <a:p>
            <a:pPr lvl="0" algn="ctr"/>
            <a:r>
              <a:rPr lang="hu-HU" b="1" dirty="0" smtClean="0">
                <a:solidFill>
                  <a:schemeClr val="bg1"/>
                </a:solidFill>
              </a:rPr>
              <a:t> Roy </a:t>
            </a:r>
            <a:r>
              <a:rPr lang="hu-HU" b="1" dirty="0" err="1" smtClean="0">
                <a:solidFill>
                  <a:schemeClr val="bg1"/>
                </a:solidFill>
              </a:rPr>
              <a:t>Lacey</a:t>
            </a:r>
            <a:r>
              <a:rPr lang="hu-HU" b="1" dirty="0" smtClean="0">
                <a:solidFill>
                  <a:schemeClr val="bg1"/>
                </a:solidFill>
              </a:rPr>
              <a:t>’s 1</a:t>
            </a:r>
            <a:r>
              <a:rPr lang="hu-HU" b="1" baseline="30000" dirty="0" smtClean="0">
                <a:solidFill>
                  <a:schemeClr val="bg1"/>
                </a:solidFill>
              </a:rPr>
              <a:t>st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indication</a:t>
            </a:r>
            <a:r>
              <a:rPr lang="hu-HU" b="1" dirty="0" smtClean="0">
                <a:solidFill>
                  <a:schemeClr val="bg1"/>
                </a:solidFill>
              </a:rPr>
              <a:t> of QCD CEP </a:t>
            </a:r>
            <a:r>
              <a:rPr lang="hu-HU" b="1" dirty="0" err="1" smtClean="0">
                <a:solidFill>
                  <a:srgbClr val="92D050"/>
                </a:solidFill>
              </a:rPr>
              <a:t>needs</a:t>
            </a:r>
            <a:r>
              <a:rPr lang="hu-HU" b="1" dirty="0" smtClean="0">
                <a:solidFill>
                  <a:srgbClr val="92D050"/>
                </a:solidFill>
              </a:rPr>
              <a:t> </a:t>
            </a:r>
            <a:r>
              <a:rPr lang="hu-HU" b="1" dirty="0" err="1" smtClean="0">
                <a:solidFill>
                  <a:srgbClr val="92D050"/>
                </a:solidFill>
              </a:rPr>
              <a:t>further</a:t>
            </a:r>
            <a:r>
              <a:rPr lang="hu-HU" b="1" dirty="0" smtClean="0">
                <a:solidFill>
                  <a:srgbClr val="92D050"/>
                </a:solidFill>
              </a:rPr>
              <a:t> </a:t>
            </a:r>
            <a:r>
              <a:rPr lang="hu-HU" b="1" dirty="0" err="1" smtClean="0">
                <a:solidFill>
                  <a:srgbClr val="92D050"/>
                </a:solidFill>
              </a:rPr>
              <a:t>study</a:t>
            </a:r>
            <a:r>
              <a:rPr lang="hu-HU" b="1" dirty="0" smtClean="0">
                <a:solidFill>
                  <a:srgbClr val="92D050"/>
                </a:solidFill>
              </a:rPr>
              <a:t>! </a:t>
            </a:r>
          </a:p>
          <a:p>
            <a:pPr lvl="0" algn="ctr"/>
            <a:r>
              <a:rPr lang="hu-HU" b="1" dirty="0" smtClean="0">
                <a:solidFill>
                  <a:schemeClr val="bg1"/>
                </a:solidFill>
              </a:rPr>
              <a:t>Valid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a </a:t>
            </a:r>
            <a:r>
              <a:rPr lang="hu-HU" b="1" dirty="0" err="1" smtClean="0">
                <a:solidFill>
                  <a:schemeClr val="bg1"/>
                </a:solidFill>
              </a:rPr>
              <a:t>special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m</a:t>
            </a:r>
            <a:r>
              <a:rPr lang="hu-HU" b="1" baseline="-25000" dirty="0" err="1">
                <a:solidFill>
                  <a:schemeClr val="bg1"/>
                </a:solidFill>
              </a:rPr>
              <a:t>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window</a:t>
            </a:r>
            <a:r>
              <a:rPr lang="hu-HU" b="1" dirty="0" smtClean="0">
                <a:solidFill>
                  <a:schemeClr val="bg1"/>
                </a:solidFill>
              </a:rPr>
              <a:t>:  </a:t>
            </a:r>
            <a:r>
              <a:rPr lang="hu-HU" b="1" dirty="0" err="1" smtClean="0">
                <a:solidFill>
                  <a:srgbClr val="FFFF00"/>
                </a:solidFill>
              </a:rPr>
              <a:t>only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if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radial</a:t>
            </a:r>
            <a:r>
              <a:rPr lang="hu-HU" b="1" dirty="0" smtClean="0">
                <a:solidFill>
                  <a:srgbClr val="FFFF00"/>
                </a:solidFill>
              </a:rPr>
              <a:t> flow </a:t>
            </a:r>
            <a:r>
              <a:rPr lang="hu-HU" b="1" dirty="0" err="1" smtClean="0">
                <a:solidFill>
                  <a:srgbClr val="FFFF00"/>
                </a:solidFill>
              </a:rPr>
              <a:t>u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 ~ </a:t>
            </a:r>
            <a:r>
              <a:rPr lang="hu-HU" b="1" dirty="0" err="1" smtClean="0">
                <a:solidFill>
                  <a:srgbClr val="FFFF00"/>
                </a:solidFill>
              </a:rPr>
              <a:t>velocity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pair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endParaRPr lang="hu-HU" b="1" baseline="-25000" dirty="0" smtClean="0">
              <a:solidFill>
                <a:srgbClr val="FFFF00"/>
              </a:solidFill>
            </a:endParaRPr>
          </a:p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Validity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can</a:t>
            </a:r>
            <a:r>
              <a:rPr lang="hu-HU" b="1" dirty="0" smtClean="0">
                <a:solidFill>
                  <a:schemeClr val="bg1"/>
                </a:solidFill>
              </a:rPr>
              <a:t> be </a:t>
            </a:r>
            <a:r>
              <a:rPr lang="hu-HU" b="1" dirty="0" err="1" smtClean="0">
                <a:solidFill>
                  <a:schemeClr val="bg1"/>
                </a:solidFill>
              </a:rPr>
              <a:t>extended</a:t>
            </a:r>
            <a:r>
              <a:rPr lang="hu-HU" b="1" dirty="0" smtClean="0">
                <a:solidFill>
                  <a:schemeClr val="bg1"/>
                </a:solidFill>
              </a:rPr>
              <a:t>:  </a:t>
            </a:r>
            <a:r>
              <a:rPr lang="hu-HU" b="1" dirty="0" err="1" smtClean="0">
                <a:solidFill>
                  <a:srgbClr val="FFFF00"/>
                </a:solidFill>
              </a:rPr>
              <a:t>also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to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R</a:t>
            </a:r>
            <a:r>
              <a:rPr lang="hu-HU" b="1" baseline="-25000" dirty="0" err="1">
                <a:solidFill>
                  <a:srgbClr val="FFFF00"/>
                </a:solidFill>
              </a:rPr>
              <a:t>out</a:t>
            </a:r>
            <a:r>
              <a:rPr lang="hu-HU" b="1" dirty="0">
                <a:solidFill>
                  <a:srgbClr val="FFFF00"/>
                </a:solidFill>
              </a:rPr>
              <a:t> &lt; </a:t>
            </a:r>
            <a:r>
              <a:rPr lang="hu-HU" b="1" dirty="0" err="1">
                <a:solidFill>
                  <a:srgbClr val="FFFF00"/>
                </a:solidFill>
              </a:rPr>
              <a:t>R</a:t>
            </a:r>
            <a:r>
              <a:rPr lang="hu-HU" b="1" baseline="-25000" dirty="0" err="1">
                <a:solidFill>
                  <a:srgbClr val="FFFF00"/>
                </a:solidFill>
              </a:rPr>
              <a:t>side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use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exact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hydro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solutions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err="1" smtClean="0">
                <a:solidFill>
                  <a:srgbClr val="FFFF00"/>
                </a:solidFill>
              </a:rPr>
              <a:t>allowing</a:t>
            </a:r>
            <a:r>
              <a:rPr lang="hu-HU" b="1" dirty="0" smtClean="0">
                <a:solidFill>
                  <a:srgbClr val="FFFF00"/>
                </a:solidFill>
              </a:rPr>
              <a:t> ring of </a:t>
            </a:r>
            <a:r>
              <a:rPr lang="hu-HU" b="1" dirty="0" err="1" smtClean="0">
                <a:solidFill>
                  <a:srgbClr val="FFFF00"/>
                </a:solidFill>
              </a:rPr>
              <a:t>fires</a:t>
            </a:r>
            <a:r>
              <a:rPr lang="hu-HU" b="1" dirty="0" smtClean="0">
                <a:solidFill>
                  <a:srgbClr val="FFFF00"/>
                </a:solidFill>
              </a:rPr>
              <a:t> !</a:t>
            </a:r>
            <a:endParaRPr lang="hu-HU" b="1" dirty="0">
              <a:solidFill>
                <a:srgbClr val="FFFF00"/>
              </a:solidFill>
            </a:endParaRPr>
          </a:p>
          <a:p>
            <a:pPr algn="ctr"/>
            <a:endParaRPr lang="hu-HU" b="1" baseline="-25000" dirty="0">
              <a:solidFill>
                <a:srgbClr val="FFFF00"/>
              </a:solidFill>
            </a:endParaRPr>
          </a:p>
          <a:p>
            <a:pPr lvl="0" algn="ctr"/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36374"/>
            <a:ext cx="3599384" cy="18406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Egyenes összekötő nyíllal 9"/>
          <p:cNvCxnSpPr/>
          <p:nvPr/>
        </p:nvCxnSpPr>
        <p:spPr>
          <a:xfrm flipH="1">
            <a:off x="2267744" y="2949318"/>
            <a:ext cx="432048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2267744" y="2852936"/>
            <a:ext cx="360040" cy="7200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7288775" y="1137518"/>
            <a:ext cx="18197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hlinkClick r:id="rId6"/>
              </a:rPr>
              <a:t>hep-ph</a:t>
            </a:r>
            <a:r>
              <a:rPr lang="en-US" b="1" dirty="0" smtClean="0">
                <a:solidFill>
                  <a:srgbClr val="FF0000"/>
                </a:solidFill>
                <a:hlinkClick r:id="rId6"/>
              </a:rPr>
              <a:t>/0001233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hu-HU" b="1" dirty="0" err="1" smtClean="0"/>
              <a:t>R</a:t>
            </a:r>
            <a:r>
              <a:rPr lang="hu-HU" b="1" baseline="-25000" dirty="0" err="1" smtClean="0"/>
              <a:t>out</a:t>
            </a:r>
            <a:r>
              <a:rPr lang="hu-HU" b="1" dirty="0" smtClean="0"/>
              <a:t> &lt; </a:t>
            </a:r>
            <a:r>
              <a:rPr lang="hu-HU" b="1" dirty="0" err="1" smtClean="0"/>
              <a:t>R</a:t>
            </a:r>
            <a:r>
              <a:rPr lang="hu-HU" b="1" baseline="-25000" dirty="0" err="1" smtClean="0"/>
              <a:t>side</a:t>
            </a:r>
            <a:endParaRPr lang="hu-HU" b="1" dirty="0" smtClean="0"/>
          </a:p>
          <a:p>
            <a:r>
              <a:rPr lang="hu-HU" b="1" dirty="0" smtClean="0"/>
              <a:t>Ring of </a:t>
            </a:r>
            <a:r>
              <a:rPr lang="hu-HU" b="1" dirty="0" err="1" smtClean="0"/>
              <a:t>fire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16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zis 29"/>
          <p:cNvSpPr/>
          <p:nvPr/>
        </p:nvSpPr>
        <p:spPr>
          <a:xfrm rot="5400000">
            <a:off x="6732240" y="4149080"/>
            <a:ext cx="1440160" cy="720080"/>
          </a:xfrm>
          <a:prstGeom prst="ellipse">
            <a:avLst/>
          </a:prstGeom>
          <a:solidFill>
            <a:schemeClr val="bg1">
              <a:alpha val="6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zis 28"/>
          <p:cNvSpPr/>
          <p:nvPr/>
        </p:nvSpPr>
        <p:spPr>
          <a:xfrm rot="9300000">
            <a:off x="6732240" y="4149080"/>
            <a:ext cx="1440160" cy="720080"/>
          </a:xfrm>
          <a:prstGeom prst="ellipse">
            <a:avLst/>
          </a:prstGeom>
          <a:solidFill>
            <a:schemeClr val="bg1">
              <a:alpha val="35000"/>
            </a:schemeClr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New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fireball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triaxial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,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rotating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and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expanding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11"/>
          <a:stretch/>
        </p:blipFill>
        <p:spPr bwMode="auto">
          <a:xfrm>
            <a:off x="396044" y="1208678"/>
            <a:ext cx="8424936" cy="134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886" y="566124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err="1" smtClean="0">
                <a:solidFill>
                  <a:schemeClr val="bg1"/>
                </a:solidFill>
              </a:rPr>
              <a:t>Three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angles</a:t>
            </a:r>
            <a:r>
              <a:rPr lang="hu-HU" b="1" dirty="0" smtClean="0">
                <a:solidFill>
                  <a:schemeClr val="bg1"/>
                </a:solidFill>
              </a:rPr>
              <a:t> of </a:t>
            </a:r>
            <a:r>
              <a:rPr lang="hu-HU" b="1" dirty="0" err="1" smtClean="0">
                <a:solidFill>
                  <a:schemeClr val="bg1"/>
                </a:solidFill>
              </a:rPr>
              <a:t>rotation</a:t>
            </a:r>
            <a:r>
              <a:rPr lang="hu-HU" b="1" dirty="0" smtClean="0">
                <a:solidFill>
                  <a:schemeClr val="bg1"/>
                </a:solidFill>
              </a:rPr>
              <a:t>: 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momentum </a:t>
            </a:r>
            <a:r>
              <a:rPr lang="hu-HU" b="1" dirty="0" err="1" smtClean="0">
                <a:solidFill>
                  <a:schemeClr val="bg1"/>
                </a:solidFill>
              </a:rPr>
              <a:t>space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p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HBT’s </a:t>
            </a:r>
            <a:r>
              <a:rPr lang="hu-HU" b="1" dirty="0" err="1" smtClean="0">
                <a:solidFill>
                  <a:srgbClr val="FFFF00"/>
                </a:solidFill>
              </a:rPr>
              <a:t>q</a:t>
            </a:r>
            <a:r>
              <a:rPr lang="hu-HU" b="1" dirty="0" err="1" smtClean="0">
                <a:solidFill>
                  <a:schemeClr val="bg1"/>
                </a:solidFill>
              </a:rPr>
              <a:t>-space</a:t>
            </a:r>
            <a:r>
              <a:rPr lang="hu-HU" b="1" dirty="0" smtClean="0">
                <a:solidFill>
                  <a:schemeClr val="bg1"/>
                </a:solidFill>
              </a:rPr>
              <a:t>, and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coordinate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space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r</a:t>
            </a:r>
            <a:endParaRPr lang="hu-HU" b="1" dirty="0">
              <a:solidFill>
                <a:srgbClr val="FFFF00"/>
              </a:solidFill>
            </a:endParaRPr>
          </a:p>
          <a:p>
            <a:pPr lvl="0" algn="ctr"/>
            <a:r>
              <a:rPr lang="hu-HU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  <a:r>
              <a:rPr lang="hu-HU" sz="2400" b="1" baseline="-25000" dirty="0" err="1">
                <a:solidFill>
                  <a:srgbClr val="FFFF00"/>
                </a:solidFill>
              </a:rPr>
              <a:t>p</a:t>
            </a:r>
            <a:r>
              <a:rPr lang="hu-HU" sz="2400" b="1" baseline="-25000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≠ </a:t>
            </a:r>
            <a:r>
              <a:rPr lang="hu-HU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  <a:r>
              <a:rPr lang="hu-HU" sz="2400" b="1" baseline="-25000" dirty="0" err="1" smtClean="0">
                <a:solidFill>
                  <a:srgbClr val="FFFF00"/>
                </a:solidFill>
              </a:rPr>
              <a:t>q</a:t>
            </a:r>
            <a:r>
              <a:rPr lang="hu-HU" sz="2400" b="1" baseline="-25000" dirty="0" smtClean="0">
                <a:solidFill>
                  <a:srgbClr val="FFFF00"/>
                </a:solidFill>
              </a:rPr>
              <a:t> </a:t>
            </a:r>
            <a:r>
              <a:rPr lang="hu-HU" sz="2400" b="1" dirty="0">
                <a:solidFill>
                  <a:srgbClr val="FFFF00"/>
                </a:solidFill>
              </a:rPr>
              <a:t>≠ </a:t>
            </a:r>
            <a:r>
              <a:rPr lang="hu-HU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q</a:t>
            </a:r>
            <a:r>
              <a:rPr lang="hu-HU" sz="2400" b="1" baseline="-25000" dirty="0" err="1" smtClean="0">
                <a:solidFill>
                  <a:srgbClr val="FFFF00"/>
                </a:solidFill>
              </a:rPr>
              <a:t>r</a:t>
            </a:r>
            <a:endParaRPr lang="hu-HU" sz="2400" b="1" baseline="-25000" dirty="0">
              <a:solidFill>
                <a:srgbClr val="FFFF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51048" y="6260678"/>
            <a:ext cx="382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M.I. Nagy and T. </a:t>
            </a:r>
            <a:r>
              <a:rPr lang="hu-HU" b="1" dirty="0" err="1" smtClean="0">
                <a:solidFill>
                  <a:schemeClr val="bg1"/>
                </a:solidFill>
              </a:rPr>
              <a:t>Cs</a:t>
            </a:r>
            <a:r>
              <a:rPr lang="hu-HU" b="1" dirty="0">
                <a:solidFill>
                  <a:schemeClr val="bg1"/>
                </a:solidFill>
              </a:rPr>
              <a:t>: </a:t>
            </a:r>
            <a:r>
              <a:rPr lang="hu-HU" b="1" dirty="0" err="1" smtClean="0">
                <a:solidFill>
                  <a:schemeClr val="bg1"/>
                </a:solidFill>
                <a:hlinkClick r:id="rId4"/>
              </a:rPr>
              <a:t>arXiv</a:t>
            </a:r>
            <a:r>
              <a:rPr lang="hu-HU" b="1" dirty="0" smtClean="0">
                <a:solidFill>
                  <a:schemeClr val="bg1"/>
                </a:solidFill>
                <a:hlinkClick r:id="rId4"/>
              </a:rPr>
              <a:t>:1606.09160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14" name="Téglalap 13"/>
          <p:cNvSpPr/>
          <p:nvPr/>
        </p:nvSpPr>
        <p:spPr>
          <a:xfrm>
            <a:off x="7164288" y="6300028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solidFill>
                  <a:schemeClr val="bg1"/>
                </a:solidFill>
                <a:hlinkClick r:id="rId5"/>
              </a:rPr>
              <a:t>arXiv</a:t>
            </a:r>
            <a:r>
              <a:rPr lang="hu-HU" b="1" dirty="0" smtClean="0">
                <a:solidFill>
                  <a:schemeClr val="bg1"/>
                </a:solidFill>
                <a:hlinkClick r:id="rId5"/>
              </a:rPr>
              <a:t>:1610.02197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15" name="Téglalap 14"/>
          <p:cNvSpPr/>
          <p:nvPr/>
        </p:nvSpPr>
        <p:spPr>
          <a:xfrm>
            <a:off x="6883342" y="5949280"/>
            <a:ext cx="2153154" cy="477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See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Gábor Kasza’s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6"/>
              </a:rPr>
              <a:t>talk</a:t>
            </a:r>
            <a:endParaRPr lang="hu-HU" sz="1200" b="1" kern="0" dirty="0" smtClean="0">
              <a:solidFill>
                <a:srgbClr val="FFFF00"/>
              </a:solidFill>
              <a:latin typeface="Verdana" pitchFamily="34"/>
              <a:cs typeface="Arial" pitchFamily="34"/>
            </a:endParaRPr>
          </a:p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for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more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details</a:t>
            </a:r>
            <a:endParaRPr lang="hu-HU" sz="1200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2636912"/>
            <a:ext cx="5791200" cy="83820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51" y="2636912"/>
            <a:ext cx="1581150" cy="381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0" t="-2680" r="38555"/>
          <a:stretch/>
        </p:blipFill>
        <p:spPr bwMode="auto">
          <a:xfrm>
            <a:off x="8388424" y="1237591"/>
            <a:ext cx="391886" cy="39120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75"/>
          <a:stretch/>
        </p:blipFill>
        <p:spPr bwMode="auto">
          <a:xfrm>
            <a:off x="8413408" y="1711694"/>
            <a:ext cx="341919" cy="38100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92" y="2154628"/>
            <a:ext cx="285750" cy="371475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3573016"/>
            <a:ext cx="4314825" cy="914400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 flipV="1">
            <a:off x="7452320" y="3356992"/>
            <a:ext cx="0" cy="22322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5400000" flipV="1">
            <a:off x="7488324" y="3392996"/>
            <a:ext cx="0" cy="22322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 rot="-3900000">
            <a:off x="6732240" y="4149080"/>
            <a:ext cx="1440160" cy="720080"/>
          </a:xfrm>
          <a:prstGeom prst="ellipse">
            <a:avLst/>
          </a:prstGeom>
          <a:solidFill>
            <a:schemeClr val="bg1">
              <a:alpha val="35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zis 23"/>
          <p:cNvSpPr/>
          <p:nvPr/>
        </p:nvSpPr>
        <p:spPr>
          <a:xfrm rot="-3900000">
            <a:off x="7079723" y="3806636"/>
            <a:ext cx="720000" cy="1440000"/>
          </a:xfrm>
          <a:prstGeom prst="ellipse">
            <a:avLst/>
          </a:prstGeom>
          <a:solidFill>
            <a:schemeClr val="bg1">
              <a:alpha val="34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églalap 19"/>
          <p:cNvSpPr/>
          <p:nvPr/>
        </p:nvSpPr>
        <p:spPr>
          <a:xfrm>
            <a:off x="8400418" y="4469770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b="1" dirty="0" smtClean="0">
                <a:solidFill>
                  <a:srgbClr val="FFFF00"/>
                </a:solidFill>
              </a:rPr>
              <a:t>z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7452320" y="3212976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b="1" dirty="0">
                <a:solidFill>
                  <a:srgbClr val="FFFF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215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5" grpId="0"/>
      <p:bldP spid="8" grpId="0"/>
      <p:bldP spid="14" grpId="0"/>
      <p:bldP spid="15" grpId="0"/>
      <p:bldP spid="1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" y="4415006"/>
            <a:ext cx="2673481" cy="218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3" y="1084250"/>
            <a:ext cx="8461911" cy="33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New,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triaxial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and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rotating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-3854" y="692696"/>
            <a:ext cx="9144000" cy="3740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lattice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QCD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EoS</a:t>
            </a:r>
            <a:r>
              <a: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for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a 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2</a:t>
            </a:r>
            <a:r>
              <a:rPr lang="hu-HU" sz="2400" b="1" baseline="30000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nd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order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QCD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transition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</a:p>
        </p:txBody>
      </p:sp>
      <p:sp>
        <p:nvSpPr>
          <p:cNvPr id="9" name="Téglalap 8"/>
          <p:cNvSpPr/>
          <p:nvPr/>
        </p:nvSpPr>
        <p:spPr>
          <a:xfrm>
            <a:off x="1259632" y="5733256"/>
            <a:ext cx="1413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CEP: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2nd </a:t>
            </a:r>
            <a:r>
              <a:rPr lang="hu-HU" b="1" dirty="0" err="1" smtClean="0">
                <a:solidFill>
                  <a:srgbClr val="FF0000"/>
                </a:solidFill>
              </a:rPr>
              <a:t>order</a:t>
            </a:r>
            <a:r>
              <a:rPr lang="hu-HU" b="1" dirty="0" smtClean="0">
                <a:solidFill>
                  <a:srgbClr val="FF0000"/>
                </a:solidFill>
              </a:rPr>
              <a:t> PT</a:t>
            </a:r>
          </a:p>
        </p:txBody>
      </p:sp>
      <p:sp>
        <p:nvSpPr>
          <p:cNvPr id="11" name="Ellipszis 10"/>
          <p:cNvSpPr/>
          <p:nvPr/>
        </p:nvSpPr>
        <p:spPr>
          <a:xfrm>
            <a:off x="6588224" y="2276872"/>
            <a:ext cx="648072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zis 14"/>
          <p:cNvSpPr/>
          <p:nvPr/>
        </p:nvSpPr>
        <p:spPr>
          <a:xfrm>
            <a:off x="827584" y="4725144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zis 12"/>
          <p:cNvSpPr/>
          <p:nvPr/>
        </p:nvSpPr>
        <p:spPr>
          <a:xfrm>
            <a:off x="2483768" y="278092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zis 15"/>
          <p:cNvSpPr/>
          <p:nvPr/>
        </p:nvSpPr>
        <p:spPr>
          <a:xfrm>
            <a:off x="2912021" y="1772816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FF0000"/>
                </a:solidFill>
              </a:rPr>
              <a:t>CEP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8" y="4403992"/>
            <a:ext cx="2840384" cy="22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zis 11"/>
          <p:cNvSpPr/>
          <p:nvPr/>
        </p:nvSpPr>
        <p:spPr>
          <a:xfrm>
            <a:off x="6660232" y="4869160"/>
            <a:ext cx="648072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églalap 17"/>
          <p:cNvSpPr/>
          <p:nvPr/>
        </p:nvSpPr>
        <p:spPr>
          <a:xfrm>
            <a:off x="7585197" y="4797152"/>
            <a:ext cx="1163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B0F0"/>
                </a:solidFill>
              </a:rPr>
              <a:t>CO:</a:t>
            </a:r>
          </a:p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b="1" dirty="0" err="1" smtClean="0">
                <a:solidFill>
                  <a:srgbClr val="00B0F0"/>
                </a:solidFill>
              </a:rPr>
              <a:t>ross-over</a:t>
            </a:r>
            <a:endParaRPr lang="hu-HU" b="1" dirty="0" smtClean="0">
              <a:solidFill>
                <a:srgbClr val="00B0F0"/>
              </a:solidFill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7308304" y="1700808"/>
            <a:ext cx="648072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00B0F0"/>
                </a:solidFill>
              </a:rPr>
              <a:t>CO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36056" y="5742948"/>
            <a:ext cx="2667583" cy="6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0" lvl="0" indent="-31104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>
                <a:solidFill>
                  <a:srgbClr val="FFFF00"/>
                </a:solidFill>
                <a:latin typeface="Verdana" pitchFamily="34"/>
                <a:cs typeface="Arial" pitchFamily="34"/>
              </a:rPr>
              <a:t>See</a:t>
            </a:r>
            <a:r>
              <a:rPr lang="hu-HU" b="1" kern="0" dirty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G. </a:t>
            </a:r>
            <a:r>
              <a:rPr lang="hu-HU" b="1" kern="0" dirty="0">
                <a:solidFill>
                  <a:srgbClr val="FFFF00"/>
                </a:solidFill>
                <a:latin typeface="Verdana" pitchFamily="34"/>
                <a:cs typeface="Arial" pitchFamily="34"/>
              </a:rPr>
              <a:t>Kasza’s </a:t>
            </a:r>
            <a:r>
              <a:rPr lang="hu-HU" b="1" kern="0" dirty="0" err="1">
                <a:solidFill>
                  <a:srgbClr val="FFFF00"/>
                </a:solidFill>
                <a:latin typeface="Verdana" pitchFamily="34"/>
                <a:cs typeface="Arial" pitchFamily="34"/>
                <a:hlinkClick r:id="rId6"/>
              </a:rPr>
              <a:t>talk</a:t>
            </a:r>
            <a:endParaRPr lang="hu-HU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  <a:p>
            <a:pPr marL="311040" lvl="0" indent="-31104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>
                <a:solidFill>
                  <a:srgbClr val="FFFF00"/>
                </a:solidFill>
                <a:latin typeface="Verdana" pitchFamily="34"/>
                <a:cs typeface="Arial" pitchFamily="34"/>
              </a:rPr>
              <a:t>for</a:t>
            </a:r>
            <a:r>
              <a:rPr lang="hu-HU" b="1" kern="0" dirty="0">
                <a:solidFill>
                  <a:srgbClr val="FFFF00"/>
                </a:solidFill>
                <a:latin typeface="Verdana" pitchFamily="34"/>
                <a:cs typeface="Arial" pitchFamily="34"/>
              </a:rPr>
              <a:t> more </a:t>
            </a:r>
            <a:r>
              <a:rPr lang="hu-HU" b="1" kern="0" dirty="0" err="1">
                <a:solidFill>
                  <a:srgbClr val="FFFF00"/>
                </a:solidFill>
                <a:latin typeface="Verdana" pitchFamily="34"/>
                <a:cs typeface="Arial" pitchFamily="34"/>
              </a:rPr>
              <a:t>details</a:t>
            </a:r>
            <a:endParaRPr lang="hu-HU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538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5" grpId="0" animBg="1"/>
      <p:bldP spid="13" grpId="0" animBg="1"/>
      <p:bldP spid="16" grpId="0" animBg="1"/>
      <p:bldP spid="12" grpId="0" animBg="1"/>
      <p:bldP spid="18" grpId="0"/>
      <p:bldP spid="20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Summary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and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conclusions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Téglalap 9"/>
          <p:cNvSpPr/>
          <p:nvPr/>
        </p:nvSpPr>
        <p:spPr>
          <a:xfrm>
            <a:off x="971600" y="532501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New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possibilities</a:t>
            </a:r>
            <a:endParaRPr lang="hu-HU" b="1" dirty="0" smtClean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  <a:p>
            <a:r>
              <a:rPr lang="hu-HU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	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	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model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independent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shape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analysis</a:t>
            </a:r>
            <a:endParaRPr lang="hu-HU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  <a:p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		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to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measure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 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ea typeface="Arial Unicode MS" pitchFamily="2"/>
                <a:cs typeface="Tahoma" pitchFamily="2"/>
              </a:rPr>
              <a:t>h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’ 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modification</a:t>
            </a:r>
            <a:endParaRPr lang="hu-HU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  <a:p>
            <a:r>
              <a:rPr lang="hu-HU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	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	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to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identify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QCD CEP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from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angles</a:t>
            </a:r>
            <a:r>
              <a:rPr lang="hu-HU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rotation</a:t>
            </a:r>
            <a:endParaRPr lang="hu-HU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778436"/>
            <a:ext cx="9144000" cy="466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Positive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definitene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form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–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or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not</a:t>
            </a:r>
            <a:r>
              <a:rPr lang="hu-HU" b="1" kern="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?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Has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to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be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checked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: 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L3 and CMS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data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show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anticorrelated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region</a:t>
            </a: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e</a:t>
            </a:r>
            <a:r>
              <a:rPr lang="hu-HU" b="1" kern="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+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e</a:t>
            </a:r>
            <a:r>
              <a:rPr lang="hu-HU" b="1" kern="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-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at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LEP and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pp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at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LHC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endParaRPr lang="hu-HU" sz="800" b="1" kern="0" dirty="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Two-particle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symmetrization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effect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–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or</a:t>
            </a:r>
            <a:r>
              <a:rPr lang="hu-HU" b="1" kern="0" dirty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not</a:t>
            </a:r>
            <a:r>
              <a:rPr lang="hu-HU" b="1" kern="0" dirty="0" smtClean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?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ALICE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data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indicates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possible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partial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coherence</a:t>
            </a:r>
            <a:endParaRPr lang="hu-HU" b="1" kern="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higher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order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symmetrization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effects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system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of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charged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particles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Seems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to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be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consistent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with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theoretical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expectations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Bose-Einstein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condensation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of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charged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particles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never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seen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before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!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600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MUST </a:t>
            </a:r>
            <a:r>
              <a:rPr lang="hu-HU" sz="1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be </a:t>
            </a:r>
            <a:r>
              <a:rPr lang="hu-HU" sz="1600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cross-checked</a:t>
            </a:r>
            <a:endParaRPr lang="hu-HU" sz="1600" b="1" kern="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endParaRPr lang="hu-HU" sz="800" b="1" kern="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>
                <a:solidFill>
                  <a:srgbClr val="FFFFFF"/>
                </a:solidFill>
                <a:latin typeface="Verdana" pitchFamily="34"/>
                <a:cs typeface="Arial" pitchFamily="34"/>
              </a:rPr>
              <a:t>Gaussian </a:t>
            </a:r>
            <a:r>
              <a:rPr lang="hu-HU" b="1" kern="0" dirty="0" err="1">
                <a:solidFill>
                  <a:srgbClr val="FFFFFF"/>
                </a:solidFill>
                <a:latin typeface="Verdana" pitchFamily="34"/>
                <a:cs typeface="Arial" pitchFamily="34"/>
              </a:rPr>
              <a:t>shape</a:t>
            </a:r>
            <a:r>
              <a:rPr lang="hu-HU" b="1" kern="0" dirty="0">
                <a:solidFill>
                  <a:srgbClr val="FFFFFF"/>
                </a:solidFill>
                <a:latin typeface="Verdana" pitchFamily="34"/>
                <a:cs typeface="Arial" pitchFamily="34"/>
              </a:rPr>
              <a:t> – </a:t>
            </a:r>
            <a:r>
              <a:rPr lang="hu-HU" b="1" kern="0" dirty="0" err="1">
                <a:solidFill>
                  <a:srgbClr val="FFFFFF"/>
                </a:solidFill>
                <a:latin typeface="Verdana" pitchFamily="34"/>
                <a:cs typeface="Arial" pitchFamily="34"/>
              </a:rPr>
              <a:t>or</a:t>
            </a:r>
            <a:r>
              <a:rPr lang="hu-HU" b="1" kern="0" dirty="0">
                <a:solidFill>
                  <a:srgbClr val="FFFFFF"/>
                </a:solidFill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FF"/>
                </a:solidFill>
                <a:latin typeface="Verdana" pitchFamily="34"/>
                <a:cs typeface="Arial" pitchFamily="34"/>
              </a:rPr>
              <a:t>not</a:t>
            </a:r>
            <a:r>
              <a:rPr lang="hu-HU" b="1" kern="0" dirty="0">
                <a:solidFill>
                  <a:srgbClr val="FFFFFF"/>
                </a:solidFill>
                <a:latin typeface="Verdana" pitchFamily="34"/>
                <a:cs typeface="Arial" pitchFamily="34"/>
              </a:rPr>
              <a:t>?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Has </a:t>
            </a:r>
            <a:r>
              <a:rPr lang="hu-HU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to</a:t>
            </a: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be </a:t>
            </a:r>
            <a:r>
              <a:rPr lang="hu-HU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checked</a:t>
            </a: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: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PHENIX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preliminary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data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indicates</a:t>
            </a:r>
            <a:r>
              <a:rPr lang="hu-HU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non-Gaussian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structure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Levy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index of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stability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  <a:cs typeface="Arial" pitchFamily="34"/>
              </a:rPr>
              <a:t>a</a:t>
            </a:r>
            <a:r>
              <a:rPr lang="hu-HU" b="1" kern="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&lt; 2 (Gaussian) </a:t>
            </a:r>
            <a:r>
              <a:rPr lang="hu-HU" b="1" kern="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significantly</a:t>
            </a:r>
            <a:endParaRPr lang="hu-HU" b="1" kern="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Backup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slides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3854" y="698026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Questions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32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Hanbury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Brown: a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compound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family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name</a:t>
              </a:r>
              <a:endParaRPr lang="hu-HU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3" y="836712"/>
            <a:ext cx="7200121" cy="210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32" y="2204864"/>
            <a:ext cx="6749222" cy="23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8574"/>
            <a:ext cx="8683129" cy="17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76" y="2636912"/>
            <a:ext cx="7729124" cy="20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1" y="3949818"/>
            <a:ext cx="6414492" cy="24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5" y="2080369"/>
            <a:ext cx="7895414" cy="31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Hanbury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Brown: a </a:t>
              </a:r>
              <a:r>
                <a:rPr lang="hu-HU" sz="2800" b="1" i="1" u="sng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family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name</a:t>
              </a:r>
              <a:endParaRPr lang="hu-HU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6214979" cy="250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179512" y="3501008"/>
            <a:ext cx="876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Grandfather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en-US" b="1" dirty="0" smtClean="0">
                <a:solidFill>
                  <a:srgbClr val="FFFF00"/>
                </a:solidFill>
              </a:rPr>
              <a:t>Sir Robert </a:t>
            </a:r>
            <a:r>
              <a:rPr lang="en-US" b="1" dirty="0" err="1" smtClean="0">
                <a:solidFill>
                  <a:srgbClr val="FFFF00"/>
                </a:solidFill>
              </a:rPr>
              <a:t>Hanbury</a:t>
            </a:r>
            <a:r>
              <a:rPr lang="en-US" b="1" dirty="0" smtClean="0">
                <a:solidFill>
                  <a:srgbClr val="FFFF00"/>
                </a:solidFill>
              </a:rPr>
              <a:t> Brown, </a:t>
            </a:r>
            <a:r>
              <a:rPr lang="en-US" b="1" dirty="0">
                <a:solidFill>
                  <a:srgbClr val="FFFF00"/>
                </a:solidFill>
              </a:rPr>
              <a:t>K.C.M.G., a notable irrigation </a:t>
            </a:r>
            <a:r>
              <a:rPr lang="en-US" b="1" dirty="0" smtClean="0">
                <a:solidFill>
                  <a:srgbClr val="FFFF00"/>
                </a:solidFill>
              </a:rPr>
              <a:t>engineer</a:t>
            </a:r>
            <a:r>
              <a:rPr lang="hu-HU" b="1" dirty="0" smtClean="0">
                <a:solidFill>
                  <a:srgbClr val="FFFF00"/>
                </a:solidFill>
              </a:rPr>
              <a:t> (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Wiki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link</a:t>
            </a:r>
            <a:r>
              <a:rPr lang="hu-HU" b="1" dirty="0" smtClean="0">
                <a:solidFill>
                  <a:srgbClr val="FFFF00"/>
                </a:solidFill>
              </a:rPr>
              <a:t>)</a:t>
            </a:r>
            <a:r>
              <a:rPr lang="hu-HU" b="1" dirty="0" smtClean="0">
                <a:solidFill>
                  <a:srgbClr val="00CC00"/>
                </a:solidFill>
              </a:rPr>
              <a:t> 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179512" y="4149080"/>
            <a:ext cx="8706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Twin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sons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Robert </a:t>
            </a:r>
            <a:r>
              <a:rPr lang="en-US" b="1" dirty="0" err="1">
                <a:solidFill>
                  <a:srgbClr val="FFFF00"/>
                </a:solidFill>
              </a:rPr>
              <a:t>Hanbury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Brown</a:t>
            </a:r>
            <a:endParaRPr lang="hu-HU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FF00"/>
                </a:solidFill>
              </a:rPr>
              <a:t>Jordan </a:t>
            </a:r>
            <a:r>
              <a:rPr lang="hu-HU" b="1" dirty="0" err="1" smtClean="0">
                <a:solidFill>
                  <a:srgbClr val="FFFF00"/>
                </a:solidFill>
              </a:rPr>
              <a:t>Hanbury</a:t>
            </a:r>
            <a:r>
              <a:rPr lang="hu-HU" b="1" dirty="0" smtClean="0">
                <a:solidFill>
                  <a:srgbClr val="FFFF00"/>
                </a:solidFill>
              </a:rPr>
              <a:t> Brown</a:t>
            </a:r>
            <a:endParaRPr lang="en-US" dirty="0"/>
          </a:p>
        </p:txBody>
      </p:sp>
      <p:sp>
        <p:nvSpPr>
          <p:cNvPr id="14" name="Téglalap 13"/>
          <p:cNvSpPr/>
          <p:nvPr/>
        </p:nvSpPr>
        <p:spPr>
          <a:xfrm>
            <a:off x="5076055" y="4222829"/>
            <a:ext cx="278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Daughter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hu-HU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FF00"/>
                </a:solidFill>
              </a:rPr>
              <a:t>Marion </a:t>
            </a:r>
            <a:r>
              <a:rPr lang="en-US" b="1" dirty="0" err="1" smtClean="0">
                <a:solidFill>
                  <a:srgbClr val="FFFF00"/>
                </a:solidFill>
              </a:rPr>
              <a:t>Hanbury</a:t>
            </a:r>
            <a:r>
              <a:rPr lang="en-US" b="1" dirty="0" smtClean="0">
                <a:solidFill>
                  <a:srgbClr val="FFFF00"/>
                </a:solidFill>
              </a:rPr>
              <a:t> Brown</a:t>
            </a:r>
            <a:r>
              <a:rPr lang="hu-HU" b="1" dirty="0" smtClean="0">
                <a:solidFill>
                  <a:srgbClr val="00CC00"/>
                </a:solidFill>
              </a:rPr>
              <a:t> </a:t>
            </a:r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2987824" y="5085184"/>
            <a:ext cx="5897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i="1" dirty="0" smtClean="0">
                <a:solidFill>
                  <a:srgbClr val="FFFF00"/>
                </a:solidFill>
              </a:rPr>
              <a:t>„</a:t>
            </a:r>
            <a:r>
              <a:rPr lang="en-US" b="1" i="1" dirty="0" smtClean="0">
                <a:solidFill>
                  <a:srgbClr val="FFFF00"/>
                </a:solidFill>
              </a:rPr>
              <a:t>It </a:t>
            </a:r>
            <a:r>
              <a:rPr lang="en-US" b="1" i="1" dirty="0">
                <a:solidFill>
                  <a:srgbClr val="FFFF00"/>
                </a:solidFill>
              </a:rPr>
              <a:t>is not all that unusual that an English last name is a compound one, with or without a </a:t>
            </a:r>
            <a:r>
              <a:rPr lang="en-US" b="1" i="1" dirty="0" smtClean="0">
                <a:solidFill>
                  <a:srgbClr val="FFFF00"/>
                </a:solidFill>
              </a:rPr>
              <a:t>hyphen</a:t>
            </a:r>
            <a:r>
              <a:rPr lang="hu-HU" b="1" i="1" dirty="0" smtClean="0">
                <a:solidFill>
                  <a:srgbClr val="FFFF00"/>
                </a:solidFill>
              </a:rPr>
              <a:t>.”</a:t>
            </a:r>
          </a:p>
          <a:p>
            <a:pPr algn="r"/>
            <a:r>
              <a:rPr lang="hu-HU" b="1" i="1" dirty="0" err="1" smtClean="0">
                <a:solidFill>
                  <a:srgbClr val="FFFF00"/>
                </a:solidFill>
              </a:rPr>
              <a:t>Wes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i="1" dirty="0" err="1" smtClean="0">
                <a:solidFill>
                  <a:srgbClr val="FFFF00"/>
                </a:solidFill>
              </a:rPr>
              <a:t>Metzger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79512" y="3851756"/>
            <a:ext cx="2915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FFFF00"/>
                </a:solidFill>
              </a:rPr>
              <a:t>F</a:t>
            </a:r>
            <a:r>
              <a:rPr lang="hu-HU" b="1" dirty="0" err="1" smtClean="0">
                <a:solidFill>
                  <a:srgbClr val="FFFF00"/>
                </a:solidFill>
              </a:rPr>
              <a:t>ather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Basil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Hanbury</a:t>
            </a:r>
            <a:r>
              <a:rPr lang="en-US" b="1" dirty="0" smtClean="0">
                <a:solidFill>
                  <a:srgbClr val="FFFF00"/>
                </a:solidFill>
              </a:rPr>
              <a:t> Brown</a:t>
            </a:r>
            <a:endParaRPr lang="en-US" dirty="0"/>
          </a:p>
        </p:txBody>
      </p:sp>
      <p:sp>
        <p:nvSpPr>
          <p:cNvPr id="17" name="Téglalap 16"/>
          <p:cNvSpPr/>
          <p:nvPr/>
        </p:nvSpPr>
        <p:spPr>
          <a:xfrm>
            <a:off x="1907704" y="5805264"/>
            <a:ext cx="7873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 smtClean="0">
                <a:solidFill>
                  <a:srgbClr val="FFFF00"/>
                </a:solidFill>
              </a:rPr>
              <a:t>Thank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you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Wes</a:t>
            </a:r>
            <a:r>
              <a:rPr lang="hu-HU" b="1" dirty="0">
                <a:solidFill>
                  <a:srgbClr val="FFFF00"/>
                </a:solidFill>
              </a:rPr>
              <a:t>!</a:t>
            </a:r>
            <a:endParaRPr lang="hu-HU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 smtClean="0">
                <a:solidFill>
                  <a:srgbClr val="FFFF00"/>
                </a:solidFill>
              </a:rPr>
              <a:t>For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private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communications</a:t>
            </a:r>
            <a:r>
              <a:rPr lang="hu-HU" b="1" dirty="0" smtClean="0">
                <a:solidFill>
                  <a:srgbClr val="FFFF00"/>
                </a:solidFill>
              </a:rPr>
              <a:t>  </a:t>
            </a:r>
            <a:r>
              <a:rPr lang="hu-HU" b="1" dirty="0" err="1" smtClean="0">
                <a:solidFill>
                  <a:srgbClr val="FFFF00"/>
                </a:solidFill>
              </a:rPr>
              <a:t>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family</a:t>
            </a:r>
            <a:r>
              <a:rPr lang="hu-HU" b="1" dirty="0" smtClean="0">
                <a:solidFill>
                  <a:srgbClr val="FFFF00"/>
                </a:solidFill>
              </a:rPr>
              <a:t> of Sir Robert </a:t>
            </a:r>
            <a:r>
              <a:rPr lang="en-US" b="1" i="1" u="sng" dirty="0" err="1" smtClean="0">
                <a:solidFill>
                  <a:srgbClr val="FFFF00"/>
                </a:solidFill>
              </a:rPr>
              <a:t>Hanbury</a:t>
            </a:r>
            <a:r>
              <a:rPr lang="en-US" b="1" i="1" u="sng" dirty="0" smtClean="0">
                <a:solidFill>
                  <a:srgbClr val="FFFF00"/>
                </a:solidFill>
              </a:rPr>
              <a:t> Brown</a:t>
            </a:r>
            <a:r>
              <a:rPr lang="hu-HU" b="1" dirty="0" smtClean="0">
                <a:solidFill>
                  <a:srgbClr val="00CC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8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38" y="836713"/>
            <a:ext cx="182167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8169"/>
            <a:ext cx="533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5791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7905"/>
            <a:ext cx="6086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Csoportba foglalás 5"/>
          <p:cNvGrpSpPr/>
          <p:nvPr/>
        </p:nvGrpSpPr>
        <p:grpSpPr>
          <a:xfrm>
            <a:off x="183569" y="788511"/>
            <a:ext cx="6764695" cy="1200329"/>
            <a:chOff x="183569" y="788511"/>
            <a:chExt cx="6764695" cy="12003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729" y="908720"/>
              <a:ext cx="1994535" cy="107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églalap 4"/>
            <p:cNvSpPr/>
            <p:nvPr/>
          </p:nvSpPr>
          <p:spPr>
            <a:xfrm>
              <a:off x="183569" y="788511"/>
              <a:ext cx="48272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Two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r>
                <a:rPr lang="hu-HU" b="1" dirty="0" err="1" smtClean="0">
                  <a:solidFill>
                    <a:schemeClr val="bg1"/>
                  </a:solidFill>
                </a:rPr>
                <a:t>lane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waves</a:t>
              </a:r>
              <a:endParaRPr lang="hu-HU" sz="900" b="1" dirty="0">
                <a:solidFill>
                  <a:schemeClr val="bg1"/>
                </a:solidFill>
              </a:endParaRPr>
            </a:p>
            <a:p>
              <a:r>
                <a:rPr lang="hu-HU" b="1" dirty="0" err="1" smtClean="0">
                  <a:solidFill>
                    <a:srgbClr val="FFFF00"/>
                  </a:solidFill>
                </a:rPr>
                <a:t>Symmetrized</a:t>
              </a:r>
              <a:r>
                <a:rPr lang="hu-HU" b="1" dirty="0" smtClean="0">
                  <a:solidFill>
                    <a:schemeClr val="bg1"/>
                  </a:solidFill>
                </a:rPr>
                <a:t>, + </a:t>
              </a:r>
              <a:r>
                <a:rPr lang="hu-HU" b="1" dirty="0" err="1" smtClean="0">
                  <a:solidFill>
                    <a:schemeClr val="bg1"/>
                  </a:solidFill>
                </a:rPr>
                <a:t>for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bosons</a:t>
              </a:r>
              <a:r>
                <a:rPr lang="hu-HU" b="1" dirty="0" smtClean="0">
                  <a:solidFill>
                    <a:schemeClr val="bg1"/>
                  </a:solidFill>
                </a:rPr>
                <a:t>, - </a:t>
              </a:r>
              <a:r>
                <a:rPr lang="hu-HU" b="1" dirty="0" err="1" smtClean="0">
                  <a:solidFill>
                    <a:schemeClr val="bg1"/>
                  </a:solidFill>
                </a:rPr>
                <a:t>for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fermions</a:t>
              </a:r>
              <a:endParaRPr lang="hu-HU" b="1" dirty="0" smtClean="0">
                <a:solidFill>
                  <a:schemeClr val="bg1"/>
                </a:solidFill>
              </a:endParaRPr>
            </a:p>
            <a:p>
              <a:r>
                <a:rPr lang="hu-HU" b="1" dirty="0" err="1" smtClean="0">
                  <a:solidFill>
                    <a:schemeClr val="bg1"/>
                  </a:solidFill>
                </a:rPr>
                <a:t>Expansion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dynamics</a:t>
              </a:r>
              <a:r>
                <a:rPr lang="hu-HU" b="1" dirty="0" smtClean="0">
                  <a:solidFill>
                    <a:schemeClr val="bg1"/>
                  </a:solidFill>
                </a:rPr>
                <a:t>, </a:t>
              </a:r>
              <a:r>
                <a:rPr lang="hu-HU" b="1" dirty="0" err="1" smtClean="0">
                  <a:solidFill>
                    <a:schemeClr val="bg1"/>
                  </a:solidFill>
                </a:rPr>
                <a:t>final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state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interactions</a:t>
              </a:r>
              <a:r>
                <a:rPr lang="hu-HU" b="1" dirty="0" smtClean="0">
                  <a:solidFill>
                    <a:schemeClr val="bg1"/>
                  </a:solidFill>
                </a:rPr>
                <a:t>, </a:t>
              </a:r>
              <a:r>
                <a:rPr lang="hu-HU" b="1" dirty="0" err="1" smtClean="0">
                  <a:solidFill>
                    <a:schemeClr val="bg1"/>
                  </a:solidFill>
                </a:rPr>
                <a:t>multiparticle</a:t>
              </a:r>
              <a:r>
                <a:rPr lang="hu-HU" b="1" dirty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symmetrization</a:t>
              </a:r>
              <a:r>
                <a:rPr lang="hu-HU" b="1" dirty="0" smtClean="0">
                  <a:solidFill>
                    <a:schemeClr val="bg1"/>
                  </a:solidFill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</a:rPr>
                <a:t>effects</a:t>
              </a:r>
              <a:r>
                <a:rPr lang="hu-HU" b="1" dirty="0" smtClean="0">
                  <a:solidFill>
                    <a:schemeClr val="bg1"/>
                  </a:solidFill>
                </a:rPr>
                <a:t>: </a:t>
              </a:r>
              <a:r>
                <a:rPr lang="hu-HU" b="1" dirty="0" err="1" smtClean="0">
                  <a:solidFill>
                    <a:srgbClr val="FFFF00"/>
                  </a:solidFill>
                </a:rPr>
                <a:t>negligible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95082"/>
            <a:ext cx="3067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églalap 16"/>
          <p:cNvSpPr/>
          <p:nvPr/>
        </p:nvSpPr>
        <p:spPr>
          <a:xfrm>
            <a:off x="176814" y="4820959"/>
            <a:ext cx="5408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Two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</a:t>
            </a:r>
            <a:r>
              <a:rPr lang="hu-HU" b="1" dirty="0" err="1" smtClean="0">
                <a:solidFill>
                  <a:schemeClr val="bg1"/>
                </a:solidFill>
              </a:rPr>
              <a:t>article</a:t>
            </a:r>
            <a:r>
              <a:rPr lang="hu-HU" b="1" dirty="0" smtClean="0">
                <a:solidFill>
                  <a:schemeClr val="bg1"/>
                </a:solidFill>
              </a:rPr>
              <a:t> HBT </a:t>
            </a:r>
            <a:r>
              <a:rPr lang="hu-HU" b="1" dirty="0" err="1" smtClean="0">
                <a:solidFill>
                  <a:schemeClr val="bg1"/>
                </a:solidFill>
              </a:rPr>
              <a:t>correlations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</a:p>
          <a:p>
            <a:pPr algn="r"/>
            <a:r>
              <a:rPr lang="hu-HU" b="1" dirty="0">
                <a:solidFill>
                  <a:schemeClr val="bg1"/>
                </a:solidFill>
              </a:rPr>
              <a:t>	</a:t>
            </a:r>
            <a:r>
              <a:rPr lang="hu-HU" b="1" dirty="0" smtClean="0">
                <a:solidFill>
                  <a:schemeClr val="bg1"/>
                </a:solidFill>
              </a:rPr>
              <a:t>	1 + </a:t>
            </a:r>
            <a:r>
              <a:rPr lang="hu-HU" b="1" dirty="0" err="1" smtClean="0">
                <a:solidFill>
                  <a:schemeClr val="bg1"/>
                </a:solidFill>
              </a:rPr>
              <a:t>positive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definite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term</a:t>
            </a:r>
            <a:endParaRPr lang="hu-HU" sz="900" b="1" dirty="0">
              <a:solidFill>
                <a:schemeClr val="bg1"/>
              </a:solidFill>
            </a:endParaRPr>
          </a:p>
          <a:p>
            <a:pPr algn="r"/>
            <a:r>
              <a:rPr lang="hu-HU" b="1" dirty="0" smtClean="0">
                <a:solidFill>
                  <a:schemeClr val="bg1"/>
                </a:solidFill>
              </a:rPr>
              <a:t>	1+ </a:t>
            </a:r>
            <a:r>
              <a:rPr lang="hu-HU" b="1" dirty="0" smtClean="0">
                <a:solidFill>
                  <a:srgbClr val="FFFF00"/>
                </a:solidFill>
              </a:rPr>
              <a:t>|Fourier–</a:t>
            </a:r>
            <a:r>
              <a:rPr lang="hu-HU" b="1" dirty="0" err="1" smtClean="0">
                <a:solidFill>
                  <a:srgbClr val="FFFF00"/>
                </a:solidFill>
              </a:rPr>
              <a:t>transform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source</a:t>
            </a:r>
            <a:r>
              <a:rPr lang="hu-HU" b="1" dirty="0" smtClean="0">
                <a:solidFill>
                  <a:srgbClr val="FFFF00"/>
                </a:solidFill>
              </a:rPr>
              <a:t>|</a:t>
            </a:r>
            <a:r>
              <a:rPr lang="hu-HU" b="1" baseline="30000" dirty="0" smtClean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hu-HU" b="1" dirty="0" err="1" smtClean="0">
                <a:solidFill>
                  <a:schemeClr val="bg1"/>
                </a:solidFill>
              </a:rPr>
              <a:t>Usually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evaluated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 </a:t>
            </a:r>
            <a:r>
              <a:rPr lang="hu-HU" b="1" dirty="0" smtClean="0">
                <a:solidFill>
                  <a:srgbClr val="FFFF00"/>
                </a:solidFill>
              </a:rPr>
              <a:t>Gaussian </a:t>
            </a:r>
            <a:r>
              <a:rPr lang="hu-HU" b="1" dirty="0" err="1" smtClean="0">
                <a:solidFill>
                  <a:srgbClr val="FFFF00"/>
                </a:solidFill>
              </a:rPr>
              <a:t>approximation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err="1" smtClean="0">
                <a:solidFill>
                  <a:srgbClr val="FFFF00"/>
                </a:solidFill>
              </a:rPr>
              <a:t>Dependence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mean</a:t>
            </a:r>
            <a:r>
              <a:rPr lang="hu-HU" b="1" dirty="0" smtClean="0">
                <a:solidFill>
                  <a:srgbClr val="FFFF00"/>
                </a:solidFill>
              </a:rPr>
              <a:t> momentum: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expansion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dynamics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r</a:t>
            </a:r>
            <a:r>
              <a:rPr lang="hu-HU" b="1" dirty="0" smtClean="0">
                <a:solidFill>
                  <a:srgbClr val="FFFF00"/>
                </a:solidFill>
              </a:rPr>
              <a:t>(x)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S(x,k)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211966" y="5733256"/>
            <a:ext cx="4184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Dubna </a:t>
            </a:r>
            <a:r>
              <a:rPr lang="hu-HU" b="1" dirty="0" err="1" smtClean="0">
                <a:solidFill>
                  <a:srgbClr val="FFFF00"/>
                </a:solidFill>
              </a:rPr>
              <a:t>school</a:t>
            </a:r>
            <a:r>
              <a:rPr lang="hu-HU" b="1" dirty="0" smtClean="0">
                <a:solidFill>
                  <a:srgbClr val="FFFF00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use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as</a:t>
            </a:r>
            <a:r>
              <a:rPr lang="hu-HU" b="1" dirty="0" smtClean="0">
                <a:solidFill>
                  <a:srgbClr val="FFFF00"/>
                </a:solidFill>
              </a:rPr>
              <a:t> a </a:t>
            </a:r>
            <a:r>
              <a:rPr lang="hu-HU" b="1" dirty="0" err="1" smtClean="0">
                <a:solidFill>
                  <a:srgbClr val="FFFF00"/>
                </a:solidFill>
              </a:rPr>
              <a:t>tool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err="1" smtClean="0">
                <a:solidFill>
                  <a:schemeClr val="bg1"/>
                </a:solidFill>
              </a:rPr>
              <a:t>Kopylov</a:t>
            </a:r>
            <a:r>
              <a:rPr lang="hu-HU" b="1" dirty="0" smtClean="0">
                <a:solidFill>
                  <a:schemeClr val="bg1"/>
                </a:solidFill>
              </a:rPr>
              <a:t> and </a:t>
            </a:r>
            <a:r>
              <a:rPr lang="hu-HU" b="1" dirty="0" err="1" smtClean="0">
                <a:solidFill>
                  <a:schemeClr val="bg1"/>
                </a:solidFill>
              </a:rPr>
              <a:t>Podgoretskii</a:t>
            </a:r>
            <a:r>
              <a:rPr lang="hu-HU" b="1" dirty="0" smtClean="0">
                <a:solidFill>
                  <a:schemeClr val="bg1"/>
                </a:solidFill>
              </a:rPr>
              <a:t>:  x &lt;-&gt; k</a:t>
            </a:r>
          </a:p>
          <a:p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1+ </a:t>
            </a:r>
            <a:r>
              <a:rPr lang="hu-HU" b="1" dirty="0" smtClean="0">
                <a:solidFill>
                  <a:srgbClr val="FFFF00"/>
                </a:solidFill>
              </a:rPr>
              <a:t>|Fourier–</a:t>
            </a:r>
            <a:r>
              <a:rPr lang="hu-HU" b="1" dirty="0" err="1" smtClean="0">
                <a:solidFill>
                  <a:srgbClr val="FFFF00"/>
                </a:solidFill>
              </a:rPr>
              <a:t>transform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the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source</a:t>
            </a:r>
            <a:r>
              <a:rPr lang="hu-HU" b="1" dirty="0" smtClean="0">
                <a:solidFill>
                  <a:srgbClr val="FFFF00"/>
                </a:solidFill>
              </a:rPr>
              <a:t>|</a:t>
            </a:r>
            <a:r>
              <a:rPr lang="hu-HU" b="1" baseline="30000" dirty="0" smtClean="0">
                <a:solidFill>
                  <a:srgbClr val="FFFF00"/>
                </a:solidFill>
              </a:rPr>
              <a:t>2</a:t>
            </a:r>
            <a:endParaRPr lang="hu-H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how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to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check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7" name="Shape 38"/>
          <p:cNvSpPr txBox="1"/>
          <p:nvPr/>
        </p:nvSpPr>
        <p:spPr>
          <a:xfrm>
            <a:off x="0" y="764704"/>
            <a:ext cx="9144000" cy="2280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hu-HU" sz="1800" b="1" dirty="0" err="1">
                <a:solidFill>
                  <a:srgbClr val="FFFF00"/>
                </a:solidFill>
              </a:rPr>
              <a:t>Model-independent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 smtClean="0">
                <a:solidFill>
                  <a:srgbClr val="FFFF00"/>
                </a:solidFill>
              </a:rPr>
              <a:t>method</a:t>
            </a:r>
            <a:r>
              <a:rPr lang="hu-HU" sz="1800" b="1" dirty="0" smtClean="0">
                <a:solidFill>
                  <a:srgbClr val="FFFF00"/>
                </a:solidFill>
              </a:rPr>
              <a:t>, </a:t>
            </a:r>
            <a:r>
              <a:rPr lang="hu-HU" sz="1800" b="1" dirty="0" err="1" smtClean="0">
                <a:solidFill>
                  <a:srgbClr val="FFFF00"/>
                </a:solidFill>
              </a:rPr>
              <a:t>to</a:t>
            </a:r>
            <a:r>
              <a:rPr lang="hu-HU" sz="1800" b="1" dirty="0" smtClean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analyze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Bose-Einstein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correlations</a:t>
            </a:r>
            <a:endParaRPr lang="hu-HU" sz="1800" b="1" dirty="0">
              <a:solidFill>
                <a:srgbClr val="FFFF00"/>
              </a:solidFill>
            </a:endParaRPr>
          </a:p>
          <a:p>
            <a:pPr lvl="0"/>
            <a:r>
              <a:rPr lang="hu-HU" sz="1800" b="1" dirty="0">
                <a:solidFill>
                  <a:srgbClr val="FFFF00"/>
                </a:solidFill>
              </a:rPr>
              <a:t>IF </a:t>
            </a:r>
            <a:r>
              <a:rPr lang="hu-HU" sz="1800" b="1" dirty="0" err="1">
                <a:solidFill>
                  <a:srgbClr val="FFFF00"/>
                </a:solidFill>
              </a:rPr>
              <a:t>experimental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data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satisfy</a:t>
            </a:r>
            <a:endParaRPr lang="hu-HU" sz="1800" b="1" dirty="0">
              <a:solidFill>
                <a:srgbClr val="FFFF00"/>
              </a:solidFill>
            </a:endParaRPr>
          </a:p>
          <a:p>
            <a:pPr marL="457200" lvl="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>
                <a:solidFill>
                  <a:schemeClr val="bg1"/>
                </a:solidFill>
              </a:rPr>
              <a:t>The </a:t>
            </a:r>
            <a:r>
              <a:rPr lang="hu-HU" sz="2000" b="1" dirty="0" err="1">
                <a:solidFill>
                  <a:schemeClr val="bg1"/>
                </a:solidFill>
              </a:rPr>
              <a:t>measured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data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tend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to</a:t>
            </a:r>
            <a:r>
              <a:rPr lang="hu-HU" sz="1800" b="1" dirty="0">
                <a:solidFill>
                  <a:srgbClr val="FFFF00"/>
                </a:solidFill>
              </a:rPr>
              <a:t> a </a:t>
            </a:r>
            <a:r>
              <a:rPr lang="hu-HU" sz="1800" b="1" dirty="0" err="1">
                <a:solidFill>
                  <a:srgbClr val="FFFF00"/>
                </a:solidFill>
              </a:rPr>
              <a:t>constant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for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large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values</a:t>
            </a:r>
            <a:r>
              <a:rPr lang="hu-HU" sz="1800" b="1" dirty="0">
                <a:solidFill>
                  <a:schemeClr val="bg1"/>
                </a:solidFill>
              </a:rPr>
              <a:t> of </a:t>
            </a:r>
            <a:r>
              <a:rPr lang="hu-HU" sz="1800" b="1" dirty="0" err="1">
                <a:solidFill>
                  <a:schemeClr val="bg1"/>
                </a:solidFill>
              </a:rPr>
              <a:t>the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observable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>
                <a:solidFill>
                  <a:srgbClr val="FFFF00"/>
                </a:solidFill>
              </a:rPr>
              <a:t>Q. </a:t>
            </a:r>
          </a:p>
          <a:p>
            <a:pPr marL="457200" lvl="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There</a:t>
            </a:r>
            <a:r>
              <a:rPr lang="hu-HU" sz="1800" b="1" dirty="0">
                <a:solidFill>
                  <a:schemeClr val="bg1"/>
                </a:solidFill>
              </a:rPr>
              <a:t> is a </a:t>
            </a:r>
            <a:r>
              <a:rPr lang="hu-HU" sz="1800" b="1" dirty="0" err="1">
                <a:solidFill>
                  <a:srgbClr val="FFFF00"/>
                </a:solidFill>
              </a:rPr>
              <a:t>non-trivial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structure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at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some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definite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value</a:t>
            </a:r>
            <a:r>
              <a:rPr lang="hu-HU" sz="1800" b="1" dirty="0">
                <a:solidFill>
                  <a:schemeClr val="bg1"/>
                </a:solidFill>
              </a:rPr>
              <a:t> of Q,  shift </a:t>
            </a:r>
            <a:r>
              <a:rPr lang="hu-HU" sz="1800" b="1" dirty="0" err="1">
                <a:solidFill>
                  <a:schemeClr val="bg1"/>
                </a:solidFill>
              </a:rPr>
              <a:t>it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to</a:t>
            </a:r>
            <a:r>
              <a:rPr lang="hu-HU" sz="1800" b="1" dirty="0">
                <a:solidFill>
                  <a:srgbClr val="00CC00"/>
                </a:solidFill>
              </a:rPr>
              <a:t> </a:t>
            </a:r>
            <a:r>
              <a:rPr lang="hu-HU" sz="1800" b="1" dirty="0">
                <a:solidFill>
                  <a:srgbClr val="FFFF00"/>
                </a:solidFill>
              </a:rPr>
              <a:t>Q = 0</a:t>
            </a:r>
            <a:r>
              <a:rPr lang="hu-HU" sz="1800" b="1" dirty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10" name="Shape 38"/>
          <p:cNvSpPr txBox="1"/>
          <p:nvPr/>
        </p:nvSpPr>
        <p:spPr>
          <a:xfrm>
            <a:off x="35496" y="2852936"/>
            <a:ext cx="3000000" cy="3250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hu-HU" sz="1800" b="1" dirty="0" smtClean="0">
              <a:solidFill>
                <a:srgbClr val="FFFF00"/>
              </a:solidFill>
            </a:endParaRPr>
          </a:p>
          <a:p>
            <a:pPr lvl="0">
              <a:lnSpc>
                <a:spcPct val="115000"/>
              </a:lnSpc>
            </a:pPr>
            <a:endParaRPr lang="hu-HU" sz="1800" b="1" dirty="0">
              <a:solidFill>
                <a:srgbClr val="FFFF00"/>
              </a:solidFill>
            </a:endParaRPr>
          </a:p>
          <a:p>
            <a:pPr lvl="0"/>
            <a:r>
              <a:rPr lang="hu-HU" sz="1800" b="1" dirty="0" err="1">
                <a:solidFill>
                  <a:srgbClr val="FFFF00"/>
                </a:solidFill>
              </a:rPr>
              <a:t>Model-independent</a:t>
            </a:r>
            <a:r>
              <a:rPr lang="hu-HU" sz="1800" b="1" dirty="0">
                <a:solidFill>
                  <a:srgbClr val="FFFF00"/>
                </a:solidFill>
              </a:rPr>
              <a:t>, </a:t>
            </a:r>
            <a:r>
              <a:rPr lang="hu-HU" sz="1800" b="1" dirty="0" err="1">
                <a:solidFill>
                  <a:srgbClr val="FFFF00"/>
                </a:solidFill>
              </a:rPr>
              <a:t>but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experimentally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testable</a:t>
            </a:r>
            <a:r>
              <a:rPr lang="hu-HU" sz="1800" b="1" dirty="0">
                <a:solidFill>
                  <a:srgbClr val="FFFF00"/>
                </a:solidFill>
              </a:rPr>
              <a:t>:</a:t>
            </a:r>
          </a:p>
          <a:p>
            <a:pPr marL="45720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>
                <a:solidFill>
                  <a:srgbClr val="FFFF00"/>
                </a:solidFill>
              </a:rPr>
              <a:t>t = Q R</a:t>
            </a:r>
          </a:p>
          <a:p>
            <a:pPr marL="45720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dimensionless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scaling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variable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</a:p>
          <a:p>
            <a:pPr marL="457200" lvl="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rgbClr val="FFFF00"/>
                </a:solidFill>
              </a:rPr>
              <a:t>approximate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form</a:t>
            </a:r>
            <a:r>
              <a:rPr lang="hu-HU" sz="1800" b="1" dirty="0">
                <a:solidFill>
                  <a:srgbClr val="00CC00"/>
                </a:solidFill>
              </a:rPr>
              <a:t> </a:t>
            </a:r>
            <a:r>
              <a:rPr lang="hu-HU" sz="1800" b="1" dirty="0">
                <a:solidFill>
                  <a:schemeClr val="bg1"/>
                </a:solidFill>
              </a:rPr>
              <a:t>of </a:t>
            </a:r>
            <a:r>
              <a:rPr lang="hu-HU" sz="1800" b="1" dirty="0" err="1">
                <a:solidFill>
                  <a:schemeClr val="bg1"/>
                </a:solidFill>
              </a:rPr>
              <a:t>the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correlations</a:t>
            </a:r>
            <a:r>
              <a:rPr lang="hu-HU" sz="1800" b="1" dirty="0">
                <a:solidFill>
                  <a:srgbClr val="00CC00"/>
                </a:solidFill>
              </a:rPr>
              <a:t> </a:t>
            </a:r>
            <a:r>
              <a:rPr lang="hu-HU" sz="1800" b="1" i="1" dirty="0">
                <a:solidFill>
                  <a:srgbClr val="FFFF00"/>
                </a:solidFill>
              </a:rPr>
              <a:t>w(t)</a:t>
            </a:r>
          </a:p>
          <a:p>
            <a:pPr marL="457200" indent="-34290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i="1" dirty="0" err="1">
                <a:solidFill>
                  <a:srgbClr val="FFFF00"/>
                </a:solidFill>
              </a:rPr>
              <a:t>Identify</a:t>
            </a:r>
            <a:r>
              <a:rPr lang="hu-HU" sz="1800" b="1" i="1" dirty="0">
                <a:solidFill>
                  <a:srgbClr val="FFFF00"/>
                </a:solidFill>
              </a:rPr>
              <a:t> w</a:t>
            </a:r>
            <a:r>
              <a:rPr lang="hu-HU" sz="1800" b="1" dirty="0">
                <a:solidFill>
                  <a:srgbClr val="FFFF00"/>
                </a:solidFill>
              </a:rPr>
              <a:t>(</a:t>
            </a:r>
            <a:r>
              <a:rPr lang="hu-HU" sz="1800" b="1" i="1" dirty="0">
                <a:solidFill>
                  <a:srgbClr val="FFFF00"/>
                </a:solidFill>
              </a:rPr>
              <a:t>t</a:t>
            </a:r>
            <a:r>
              <a:rPr lang="hu-HU" sz="1800" b="1" dirty="0">
                <a:solidFill>
                  <a:srgbClr val="FFFF00"/>
                </a:solidFill>
              </a:rPr>
              <a:t>) </a:t>
            </a:r>
            <a:r>
              <a:rPr lang="hu-HU" sz="1800" b="1" dirty="0" err="1">
                <a:solidFill>
                  <a:schemeClr val="bg1"/>
                </a:solidFill>
              </a:rPr>
              <a:t>with</a:t>
            </a:r>
            <a:r>
              <a:rPr lang="hu-HU" sz="1800" b="1" dirty="0">
                <a:solidFill>
                  <a:schemeClr val="bg1"/>
                </a:solidFill>
              </a:rPr>
              <a:t> a </a:t>
            </a:r>
            <a:r>
              <a:rPr lang="hu-HU" sz="1800" b="1" dirty="0" err="1">
                <a:solidFill>
                  <a:schemeClr val="bg1"/>
                </a:solidFill>
              </a:rPr>
              <a:t>measure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in</a:t>
            </a:r>
            <a:r>
              <a:rPr lang="hu-HU" sz="1800" b="1" dirty="0">
                <a:solidFill>
                  <a:schemeClr val="bg1"/>
                </a:solidFill>
              </a:rPr>
              <a:t> an </a:t>
            </a:r>
            <a:r>
              <a:rPr lang="hu-HU" sz="1800" b="1" dirty="0" err="1">
                <a:solidFill>
                  <a:schemeClr val="bg1"/>
                </a:solidFill>
              </a:rPr>
              <a:t>abstract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Hilbert-space</a:t>
            </a:r>
            <a:endParaRPr lang="hu-HU" sz="1800" b="1" i="1" dirty="0">
              <a:solidFill>
                <a:schemeClr val="bg1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hu-HU" sz="1800" dirty="0">
              <a:solidFill>
                <a:srgbClr val="00CC00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hu-HU" sz="1800" dirty="0">
              <a:solidFill>
                <a:srgbClr val="00CC00"/>
              </a:solidFill>
            </a:endParaRPr>
          </a:p>
        </p:txBody>
      </p:sp>
      <p:sp>
        <p:nvSpPr>
          <p:cNvPr id="11" name="Élőláb helye 3"/>
          <p:cNvSpPr txBox="1">
            <a:spLocks/>
          </p:cNvSpPr>
          <p:nvPr/>
        </p:nvSpPr>
        <p:spPr>
          <a:xfrm>
            <a:off x="1617037" y="6237312"/>
            <a:ext cx="5909926" cy="36036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hu-HU" b="1" dirty="0">
                <a:solidFill>
                  <a:schemeClr val="bg1"/>
                </a:solidFill>
              </a:rPr>
              <a:t>T. Csörgő and S: Hegyi, </a:t>
            </a:r>
            <a:r>
              <a:rPr lang="hu-HU" b="1" dirty="0" err="1">
                <a:solidFill>
                  <a:schemeClr val="bg1"/>
                </a:solidFill>
              </a:rPr>
              <a:t>hep-ph</a:t>
            </a:r>
            <a:r>
              <a:rPr lang="hu-HU" b="1" dirty="0">
                <a:solidFill>
                  <a:schemeClr val="bg1"/>
                </a:solidFill>
              </a:rPr>
              <a:t>/9912220, T. Csörgő, </a:t>
            </a:r>
            <a:r>
              <a:rPr lang="hu-HU" b="1" dirty="0" err="1">
                <a:solidFill>
                  <a:schemeClr val="bg1"/>
                </a:solidFill>
              </a:rPr>
              <a:t>hep-ph</a:t>
            </a:r>
            <a:r>
              <a:rPr lang="hu-HU" b="1" dirty="0">
                <a:solidFill>
                  <a:schemeClr val="bg1"/>
                </a:solidFill>
              </a:rPr>
              <a:t>/001233</a:t>
            </a:r>
          </a:p>
        </p:txBody>
      </p:sp>
      <p:pic>
        <p:nvPicPr>
          <p:cNvPr id="12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430" y="2838425"/>
            <a:ext cx="573405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0272" y="5445224"/>
            <a:ext cx="175260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zövegdoboz 14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How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to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check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7" name="Shape 47"/>
          <p:cNvSpPr txBox="1"/>
          <p:nvPr/>
        </p:nvSpPr>
        <p:spPr>
          <a:xfrm>
            <a:off x="179512" y="2967712"/>
            <a:ext cx="7274999" cy="3773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AND </a:t>
            </a:r>
            <a:r>
              <a:rPr lang="hu-HU" sz="2000" b="1" dirty="0" err="1">
                <a:solidFill>
                  <a:srgbClr val="FFFF00"/>
                </a:solidFill>
              </a:rPr>
              <a:t>experimentally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testable</a:t>
            </a:r>
            <a:r>
              <a:rPr lang="hu-HU" sz="2000" b="1" dirty="0" smtClean="0">
                <a:solidFill>
                  <a:srgbClr val="FFFF00"/>
                </a:solidFill>
              </a:rPr>
              <a:t>:</a:t>
            </a:r>
            <a:endParaRPr sz="1800" b="1" dirty="0">
              <a:solidFill>
                <a:srgbClr val="FFFF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method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for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any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approximate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shape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i="1" dirty="0">
                <a:solidFill>
                  <a:schemeClr val="bg1"/>
                </a:solidFill>
              </a:rPr>
              <a:t>w</a:t>
            </a:r>
            <a:r>
              <a:rPr lang="hu-HU" sz="1800" b="1" dirty="0">
                <a:solidFill>
                  <a:schemeClr val="bg1"/>
                </a:solidFill>
              </a:rPr>
              <a:t>(</a:t>
            </a:r>
            <a:r>
              <a:rPr lang="hu-HU" sz="1800" b="1" i="1" dirty="0">
                <a:solidFill>
                  <a:schemeClr val="bg1"/>
                </a:solidFill>
              </a:rPr>
              <a:t>t</a:t>
            </a:r>
            <a:r>
              <a:rPr lang="hu-HU" sz="1800" b="1" dirty="0" smtClean="0">
                <a:solidFill>
                  <a:schemeClr val="bg1"/>
                </a:solidFill>
              </a:rPr>
              <a:t>)</a:t>
            </a:r>
            <a:endParaRPr sz="1800" b="1" dirty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the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core-halo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intercept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parameter</a:t>
            </a:r>
            <a:r>
              <a:rPr lang="hu-HU" sz="1800" b="1" dirty="0">
                <a:solidFill>
                  <a:schemeClr val="bg1"/>
                </a:solidFill>
              </a:rPr>
              <a:t> of </a:t>
            </a:r>
            <a:r>
              <a:rPr lang="hu-HU" sz="1800" b="1" dirty="0" err="1">
                <a:solidFill>
                  <a:schemeClr val="bg1"/>
                </a:solidFill>
              </a:rPr>
              <a:t>the</a:t>
            </a:r>
            <a:r>
              <a:rPr lang="hu-HU" sz="1800" b="1" dirty="0">
                <a:solidFill>
                  <a:schemeClr val="bg1"/>
                </a:solidFill>
              </a:rPr>
              <a:t> CF </a:t>
            </a:r>
            <a:r>
              <a:rPr lang="hu-HU" sz="1800" b="1" dirty="0" smtClean="0">
                <a:solidFill>
                  <a:schemeClr val="bg1"/>
                </a:solidFill>
              </a:rPr>
              <a:t>is</a:t>
            </a:r>
            <a:endParaRPr sz="1800" b="1" dirty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coefficients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by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numerical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integration</a:t>
            </a:r>
            <a:r>
              <a:rPr lang="hu-HU" sz="1800" b="1" dirty="0">
                <a:solidFill>
                  <a:schemeClr val="bg1"/>
                </a:solidFill>
              </a:rPr>
              <a:t> (</a:t>
            </a:r>
            <a:r>
              <a:rPr lang="hu-HU" sz="1800" b="1" dirty="0" err="1">
                <a:solidFill>
                  <a:schemeClr val="bg1"/>
                </a:solidFill>
              </a:rPr>
              <a:t>fits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to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data</a:t>
            </a:r>
            <a:r>
              <a:rPr lang="hu-HU" sz="1800" b="1" dirty="0" smtClean="0">
                <a:solidFill>
                  <a:schemeClr val="bg1"/>
                </a:solidFill>
              </a:rPr>
              <a:t>)</a:t>
            </a:r>
            <a:endParaRPr sz="1800" b="1" dirty="0">
              <a:solidFill>
                <a:schemeClr val="bg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condition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for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applicability</a:t>
            </a:r>
            <a:r>
              <a:rPr lang="hu-HU" sz="1800" b="1" dirty="0">
                <a:solidFill>
                  <a:schemeClr val="bg1"/>
                </a:solidFill>
              </a:rPr>
              <a:t>: </a:t>
            </a:r>
            <a:r>
              <a:rPr lang="hu-HU" sz="1800" b="1" dirty="0" err="1">
                <a:solidFill>
                  <a:schemeClr val="bg1"/>
                </a:solidFill>
              </a:rPr>
              <a:t>experimentally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 smtClean="0">
                <a:solidFill>
                  <a:srgbClr val="FFFF00"/>
                </a:solidFill>
              </a:rPr>
              <a:t>testabe</a:t>
            </a:r>
            <a:endParaRPr lang="hu-HU" sz="1800" b="1" dirty="0" smtClean="0">
              <a:solidFill>
                <a:srgbClr val="FFFF00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rgbClr val="FFFF00"/>
                </a:solidFill>
              </a:rPr>
              <a:t>Nearly</a:t>
            </a:r>
            <a:r>
              <a:rPr lang="hu-HU" sz="1800" b="1" dirty="0" smtClean="0">
                <a:solidFill>
                  <a:srgbClr val="FFFF00"/>
                </a:solidFill>
              </a:rPr>
              <a:t> Gauss </a:t>
            </a:r>
            <a:r>
              <a:rPr lang="hu-HU" sz="1800" b="1" dirty="0" err="1" smtClean="0">
                <a:solidFill>
                  <a:schemeClr val="bg1"/>
                </a:solidFill>
              </a:rPr>
              <a:t>correlations</a:t>
            </a:r>
            <a:r>
              <a:rPr lang="hu-HU" b="1" dirty="0" smtClean="0">
                <a:solidFill>
                  <a:schemeClr val="bg1"/>
                </a:solidFill>
              </a:rPr>
              <a:t>,</a:t>
            </a:r>
            <a:r>
              <a:rPr lang="hu-HU" sz="1800" b="1" dirty="0" smtClean="0">
                <a:solidFill>
                  <a:schemeClr val="bg1"/>
                </a:solidFill>
              </a:rPr>
              <a:t> (- </a:t>
            </a:r>
            <a:r>
              <a:rPr lang="hu-HU" sz="1800" b="1" dirty="0" smtClean="0">
                <a:solidFill>
                  <a:schemeClr val="bg1"/>
                </a:solidFill>
                <a:latin typeface="Calibri"/>
              </a:rPr>
              <a:t>∞</a:t>
            </a:r>
            <a:r>
              <a:rPr lang="hu-HU" sz="1800" b="1" dirty="0" smtClean="0">
                <a:solidFill>
                  <a:schemeClr val="bg1"/>
                </a:solidFill>
              </a:rPr>
              <a:t>, </a:t>
            </a:r>
            <a:r>
              <a:rPr lang="hu-HU" sz="1800" b="1" dirty="0" smtClean="0">
                <a:solidFill>
                  <a:schemeClr val="bg1"/>
                </a:solidFill>
                <a:latin typeface="Calibri"/>
              </a:rPr>
              <a:t>∞</a:t>
            </a:r>
            <a:r>
              <a:rPr lang="hu-HU" sz="1800" b="1" dirty="0" smtClean="0">
                <a:solidFill>
                  <a:schemeClr val="bg1"/>
                </a:solidFill>
              </a:rPr>
              <a:t>) </a:t>
            </a:r>
            <a:r>
              <a:rPr lang="hu-HU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sz="18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Edgeworth</a:t>
            </a:r>
            <a:endParaRPr lang="hu-HU" sz="1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Nearly</a:t>
            </a:r>
            <a:r>
              <a:rPr lang="hu-HU" b="1" dirty="0" smtClean="0">
                <a:solidFill>
                  <a:srgbClr val="FFFF00"/>
                </a:solidFill>
              </a:rPr>
              <a:t> Gauss </a:t>
            </a:r>
            <a:r>
              <a:rPr lang="hu-HU" b="1" dirty="0" err="1" smtClean="0">
                <a:solidFill>
                  <a:schemeClr val="bg1"/>
                </a:solidFill>
              </a:rPr>
              <a:t>correlations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rgbClr val="FFFF00"/>
                </a:solidFill>
              </a:rPr>
              <a:t>(0, </a:t>
            </a:r>
            <a:r>
              <a:rPr lang="hu-HU" b="1" dirty="0">
                <a:solidFill>
                  <a:srgbClr val="FFFF00"/>
                </a:solidFill>
              </a:rPr>
              <a:t>∞) </a:t>
            </a:r>
            <a:r>
              <a:rPr lang="hu-HU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Gauss</a:t>
            </a:r>
            <a:endParaRPr lang="hu-HU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rgbClr val="FFFF00"/>
                </a:solidFill>
              </a:rPr>
              <a:t>Nearly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exponential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correlations</a:t>
            </a:r>
            <a:r>
              <a:rPr lang="hu-HU" b="1" dirty="0" smtClean="0">
                <a:solidFill>
                  <a:schemeClr val="bg1"/>
                </a:solidFill>
              </a:rPr>
              <a:t>, (0, </a:t>
            </a:r>
            <a:r>
              <a:rPr lang="hu-HU" b="1" dirty="0">
                <a:solidFill>
                  <a:schemeClr val="bg1"/>
                </a:solidFill>
              </a:rPr>
              <a:t>∞) </a:t>
            </a:r>
            <a:r>
              <a:rPr lang="hu-HU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Laguarre</a:t>
            </a:r>
            <a:endParaRPr lang="hu-HU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b="1" dirty="0" err="1" smtClean="0">
                <a:solidFill>
                  <a:srgbClr val="FFFF00"/>
                </a:solidFill>
              </a:rPr>
              <a:t>Nearly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Levy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correlations</a:t>
            </a:r>
            <a:r>
              <a:rPr lang="hu-HU" b="1" dirty="0" smtClean="0">
                <a:solidFill>
                  <a:srgbClr val="FFFF00"/>
                </a:solidFill>
              </a:rPr>
              <a:t>, (0, </a:t>
            </a:r>
            <a:r>
              <a:rPr lang="hu-HU" b="1" dirty="0">
                <a:solidFill>
                  <a:srgbClr val="FFFF00"/>
                </a:solidFill>
              </a:rPr>
              <a:t>∞) </a:t>
            </a:r>
            <a:r>
              <a:rPr lang="hu-HU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Levy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expansion</a:t>
            </a:r>
            <a:endParaRPr lang="hu-HU" sz="1800" b="1" dirty="0">
              <a:solidFill>
                <a:srgbClr val="FFFF00"/>
              </a:solidFill>
            </a:endParaRPr>
          </a:p>
        </p:txBody>
      </p:sp>
      <p:pic>
        <p:nvPicPr>
          <p:cNvPr id="9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5715000"/>
            <a:ext cx="29622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400" y="4953000"/>
            <a:ext cx="25336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3613" y="2276872"/>
            <a:ext cx="46767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7400" y="3962400"/>
            <a:ext cx="25908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6525" y="1196752"/>
            <a:ext cx="379095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zenkét ágú csillag 4"/>
          <p:cNvSpPr>
            <a:spLocks noChangeAspect="1"/>
          </p:cNvSpPr>
          <p:nvPr/>
        </p:nvSpPr>
        <p:spPr>
          <a:xfrm>
            <a:off x="4723786" y="5293650"/>
            <a:ext cx="460800" cy="460800"/>
          </a:xfrm>
          <a:prstGeom prst="star1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New!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Tizenkét ágú csillag 13"/>
          <p:cNvSpPr>
            <a:spLocks noChangeAspect="1"/>
          </p:cNvSpPr>
          <p:nvPr/>
        </p:nvSpPr>
        <p:spPr>
          <a:xfrm>
            <a:off x="5364088" y="5949280"/>
            <a:ext cx="460800" cy="460800"/>
          </a:xfrm>
          <a:prstGeom prst="star1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hu-HU" sz="1000" dirty="0" smtClean="0">
                <a:solidFill>
                  <a:schemeClr val="tx1"/>
                </a:solidFill>
              </a:rPr>
              <a:t>New!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Edgeworth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expansion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method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hape 58"/>
          <p:cNvSpPr txBox="1"/>
          <p:nvPr/>
        </p:nvSpPr>
        <p:spPr>
          <a:xfrm>
            <a:off x="0" y="575161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400" b="1" i="0" u="none" strike="noStrike" cap="none" baseline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Gaussian </a:t>
            </a:r>
            <a:r>
              <a:rPr lang="hu-H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-∞ &lt; </a:t>
            </a:r>
            <a:r>
              <a:rPr lang="hu-HU" sz="24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∞</a:t>
            </a:r>
            <a:endParaRPr lang="hu-HU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Shape 59"/>
          <p:cNvPicPr preferRelativeResize="0"/>
          <p:nvPr/>
        </p:nvPicPr>
        <p:blipFill rotWithShape="1">
          <a:blip r:embed="rId3">
            <a:alphaModFix/>
          </a:blip>
          <a:srcRect l="-327" t="10939" r="327" b="4900"/>
          <a:stretch/>
        </p:blipFill>
        <p:spPr>
          <a:xfrm>
            <a:off x="251520" y="1297091"/>
            <a:ext cx="5829300" cy="191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20" y="4397798"/>
            <a:ext cx="70770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520" y="3284984"/>
            <a:ext cx="51244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3"/>
          <p:cNvSpPr txBox="1"/>
          <p:nvPr/>
        </p:nvSpPr>
        <p:spPr>
          <a:xfrm>
            <a:off x="304800" y="5733256"/>
            <a:ext cx="7439687" cy="10459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rgbClr val="FFFF00"/>
                </a:solidFill>
              </a:rPr>
              <a:t>3d </a:t>
            </a:r>
            <a:r>
              <a:rPr lang="hu-HU" sz="1800" b="1" dirty="0" err="1">
                <a:solidFill>
                  <a:srgbClr val="FFFF00"/>
                </a:solidFill>
              </a:rPr>
              <a:t>generalization</a:t>
            </a:r>
            <a:r>
              <a:rPr lang="hu-HU" sz="1800" b="1" dirty="0">
                <a:solidFill>
                  <a:srgbClr val="FFFF00"/>
                </a:solidFill>
              </a:rPr>
              <a:t> </a:t>
            </a:r>
            <a:r>
              <a:rPr lang="hu-HU" sz="1800" b="1" dirty="0" err="1">
                <a:solidFill>
                  <a:srgbClr val="FFFF00"/>
                </a:solidFill>
              </a:rPr>
              <a:t>straightforward</a:t>
            </a:r>
            <a:endParaRPr lang="hu-HU" sz="1800" b="1" dirty="0">
              <a:solidFill>
                <a:srgbClr val="FFFF00"/>
              </a:solidFill>
            </a:endParaRPr>
          </a:p>
          <a:p>
            <a:pPr marL="457200" indent="-34290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1800" b="1" dirty="0" err="1">
                <a:solidFill>
                  <a:schemeClr val="bg1"/>
                </a:solidFill>
              </a:rPr>
              <a:t>Applied</a:t>
            </a:r>
            <a:r>
              <a:rPr lang="hu-HU" sz="1800" b="1" dirty="0">
                <a:solidFill>
                  <a:schemeClr val="bg1"/>
                </a:solidFill>
              </a:rPr>
              <a:t> </a:t>
            </a:r>
            <a:r>
              <a:rPr lang="hu-HU" sz="1800" b="1" dirty="0" err="1">
                <a:solidFill>
                  <a:schemeClr val="bg1"/>
                </a:solidFill>
              </a:rPr>
              <a:t>by</a:t>
            </a:r>
            <a:r>
              <a:rPr lang="hu-HU" sz="1800" b="1" dirty="0">
                <a:solidFill>
                  <a:schemeClr val="bg1"/>
                </a:solidFill>
              </a:rPr>
              <a:t> NA22, L3, STAR, PHENIX, ALICE, CMS  (</a:t>
            </a:r>
            <a:r>
              <a:rPr lang="hu-HU" sz="1800" b="1" dirty="0" err="1">
                <a:solidFill>
                  <a:schemeClr val="bg1"/>
                </a:solidFill>
              </a:rPr>
              <a:t>LHCb</a:t>
            </a:r>
            <a:r>
              <a:rPr lang="hu-HU" sz="1800" b="1" dirty="0" smtClean="0">
                <a:solidFill>
                  <a:schemeClr val="bg1"/>
                </a:solidFill>
              </a:rPr>
              <a:t>)</a:t>
            </a:r>
            <a:endParaRPr lang="hu-HU" sz="1800" b="1" dirty="0">
              <a:solidFill>
                <a:schemeClr val="bg1"/>
              </a:solidFill>
            </a:endParaRPr>
          </a:p>
        </p:txBody>
      </p:sp>
      <p:pic>
        <p:nvPicPr>
          <p:cNvPr id="1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9250" y="2827549"/>
            <a:ext cx="3152775" cy="1704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1287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10" name="Szabadkézi sokszög 9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Gauss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expansion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method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hape 58"/>
          <p:cNvSpPr txBox="1"/>
          <p:nvPr/>
        </p:nvSpPr>
        <p:spPr>
          <a:xfrm>
            <a:off x="0" y="575161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400" b="1" i="0" u="none" strike="noStrike" cap="none" baseline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Gaussian </a:t>
            </a:r>
            <a:r>
              <a:rPr lang="hu-HU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</a:t>
            </a:r>
            <a:r>
              <a:rPr lang="hu-HU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0 &lt; t &lt; ∞</a:t>
            </a:r>
            <a:endParaRPr lang="hu-HU" sz="2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08" y="1412776"/>
            <a:ext cx="6338184" cy="220357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93815" y="4077072"/>
            <a:ext cx="89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700" b="1" dirty="0" err="1">
                <a:solidFill>
                  <a:schemeClr val="bg1"/>
                </a:solidFill>
              </a:rPr>
              <a:t>Provides</a:t>
            </a:r>
            <a:r>
              <a:rPr lang="hu-HU" sz="2700" b="1" dirty="0">
                <a:solidFill>
                  <a:schemeClr val="bg1"/>
                </a:solidFill>
              </a:rPr>
              <a:t> a </a:t>
            </a:r>
            <a:r>
              <a:rPr lang="hu-HU" sz="2700" b="1" dirty="0" err="1">
                <a:solidFill>
                  <a:schemeClr val="bg1"/>
                </a:solidFill>
              </a:rPr>
              <a:t>new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expansion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around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a</a:t>
            </a:r>
            <a:r>
              <a:rPr lang="hu-HU" sz="2700" b="1" dirty="0">
                <a:solidFill>
                  <a:schemeClr val="bg1"/>
                </a:solidFill>
              </a:rPr>
              <a:t> Gaussian </a:t>
            </a:r>
            <a:r>
              <a:rPr lang="hu-HU" sz="2700" b="1" dirty="0" err="1">
                <a:solidFill>
                  <a:schemeClr val="bg1"/>
                </a:solidFill>
              </a:rPr>
              <a:t>shape</a:t>
            </a:r>
            <a:endParaRPr lang="hu-HU" sz="2700" b="1" dirty="0">
              <a:solidFill>
                <a:schemeClr val="bg1"/>
              </a:solidFill>
            </a:endParaRPr>
          </a:p>
          <a:p>
            <a:pPr algn="ctr"/>
            <a:r>
              <a:rPr lang="hu-HU" sz="2700" b="1" dirty="0" err="1">
                <a:solidFill>
                  <a:schemeClr val="bg1"/>
                </a:solidFill>
              </a:rPr>
              <a:t>that</a:t>
            </a:r>
            <a:r>
              <a:rPr lang="hu-HU" sz="2700" b="1" dirty="0">
                <a:solidFill>
                  <a:schemeClr val="bg1"/>
                </a:solidFill>
              </a:rPr>
              <a:t> is </a:t>
            </a:r>
            <a:r>
              <a:rPr lang="hu-HU" sz="2700" b="1" dirty="0" err="1">
                <a:solidFill>
                  <a:schemeClr val="bg1"/>
                </a:solidFill>
              </a:rPr>
              <a:t>defined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for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the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non-negative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values</a:t>
            </a:r>
            <a:r>
              <a:rPr lang="hu-HU" sz="2700" b="1" dirty="0">
                <a:solidFill>
                  <a:schemeClr val="bg1"/>
                </a:solidFill>
              </a:rPr>
              <a:t> of </a:t>
            </a:r>
            <a:r>
              <a:rPr lang="hu-HU" sz="2700" b="1" i="1" dirty="0">
                <a:solidFill>
                  <a:schemeClr val="bg1"/>
                </a:solidFill>
              </a:rPr>
              <a:t>t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only</a:t>
            </a:r>
            <a:r>
              <a:rPr lang="hu-HU" sz="27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07504" y="5157192"/>
            <a:ext cx="89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700" b="1" dirty="0" err="1">
                <a:solidFill>
                  <a:srgbClr val="FFFF00"/>
                </a:solidFill>
              </a:rPr>
              <a:t>Edgeworth</a:t>
            </a:r>
            <a:r>
              <a:rPr lang="hu-HU" sz="2700" b="1" dirty="0">
                <a:solidFill>
                  <a:srgbClr val="FFFF00"/>
                </a:solidFill>
              </a:rPr>
              <a:t> </a:t>
            </a:r>
            <a:r>
              <a:rPr lang="hu-HU" sz="2700" b="1" dirty="0" err="1">
                <a:solidFill>
                  <a:srgbClr val="FFFF00"/>
                </a:solidFill>
              </a:rPr>
              <a:t>expansion</a:t>
            </a:r>
            <a:r>
              <a:rPr lang="hu-HU" sz="2700" b="1" dirty="0">
                <a:solidFill>
                  <a:srgbClr val="FFFF00"/>
                </a:solidFill>
              </a:rPr>
              <a:t> </a:t>
            </a:r>
            <a:r>
              <a:rPr lang="hu-HU" sz="2700" b="1" dirty="0" err="1">
                <a:solidFill>
                  <a:srgbClr val="FFFF00"/>
                </a:solidFill>
              </a:rPr>
              <a:t>different</a:t>
            </a:r>
            <a:r>
              <a:rPr lang="hu-HU" sz="2700" b="1" dirty="0">
                <a:solidFill>
                  <a:srgbClr val="00CC00"/>
                </a:solidFill>
              </a:rPr>
              <a:t>, </a:t>
            </a:r>
            <a:r>
              <a:rPr lang="hu-HU" sz="2700" b="1" dirty="0" err="1">
                <a:solidFill>
                  <a:schemeClr val="bg1"/>
                </a:solidFill>
              </a:rPr>
              <a:t>its</a:t>
            </a:r>
            <a:r>
              <a:rPr lang="hu-HU" sz="2700" b="1" dirty="0">
                <a:solidFill>
                  <a:schemeClr val="bg1"/>
                </a:solidFill>
              </a:rPr>
              <a:t>  </a:t>
            </a:r>
            <a:r>
              <a:rPr lang="hu-HU" sz="2700" b="1" dirty="0" err="1">
                <a:solidFill>
                  <a:schemeClr val="bg1"/>
                </a:solidFill>
              </a:rPr>
              <a:t>around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two-sided</a:t>
            </a:r>
            <a:r>
              <a:rPr lang="hu-HU" sz="2700" b="1" dirty="0">
                <a:solidFill>
                  <a:schemeClr val="bg1"/>
                </a:solidFill>
              </a:rPr>
              <a:t>  Gaussian, </a:t>
            </a:r>
            <a:r>
              <a:rPr lang="hu-HU" sz="2700" b="1" dirty="0" err="1">
                <a:solidFill>
                  <a:schemeClr val="bg1"/>
                </a:solidFill>
              </a:rPr>
              <a:t>includes</a:t>
            </a:r>
            <a:r>
              <a:rPr lang="hu-HU" sz="2700" b="1" dirty="0">
                <a:solidFill>
                  <a:schemeClr val="bg1"/>
                </a:solidFill>
              </a:rPr>
              <a:t>  </a:t>
            </a:r>
            <a:r>
              <a:rPr lang="hu-HU" sz="2700" b="1" dirty="0" err="1">
                <a:solidFill>
                  <a:schemeClr val="bg1"/>
                </a:solidFill>
              </a:rPr>
              <a:t>non-negative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values</a:t>
            </a:r>
            <a:r>
              <a:rPr lang="hu-HU" sz="2700" b="1" dirty="0">
                <a:solidFill>
                  <a:schemeClr val="bg1"/>
                </a:solidFill>
              </a:rPr>
              <a:t> of </a:t>
            </a:r>
            <a:r>
              <a:rPr lang="hu-HU" sz="2700" b="1" i="1" dirty="0">
                <a:solidFill>
                  <a:schemeClr val="bg1"/>
                </a:solidFill>
              </a:rPr>
              <a:t>t</a:t>
            </a:r>
            <a:r>
              <a:rPr lang="hu-HU" sz="2700" b="1" dirty="0">
                <a:solidFill>
                  <a:schemeClr val="bg1"/>
                </a:solidFill>
              </a:rPr>
              <a:t> </a:t>
            </a:r>
            <a:r>
              <a:rPr lang="hu-HU" sz="2700" b="1" dirty="0" err="1">
                <a:solidFill>
                  <a:schemeClr val="bg1"/>
                </a:solidFill>
              </a:rPr>
              <a:t>also</a:t>
            </a:r>
            <a:r>
              <a:rPr lang="hu-HU" sz="27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7" name="Shape 97"/>
          <p:cNvSpPr txBox="1"/>
          <p:nvPr/>
        </p:nvSpPr>
        <p:spPr>
          <a:xfrm>
            <a:off x="366301" y="6021288"/>
            <a:ext cx="8777699" cy="7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u-HU" sz="1800" b="1" dirty="0" err="1">
                <a:solidFill>
                  <a:schemeClr val="lt1"/>
                </a:solidFill>
              </a:rPr>
              <a:t>arXiv</a:t>
            </a:r>
            <a:r>
              <a:rPr lang="hu-HU" sz="1800" b="1" dirty="0">
                <a:solidFill>
                  <a:schemeClr val="lt1"/>
                </a:solidFill>
              </a:rPr>
              <a:t>:1604.05513 [</a:t>
            </a:r>
            <a:r>
              <a:rPr lang="hu-HU" sz="1800" b="1" dirty="0" err="1">
                <a:solidFill>
                  <a:schemeClr val="lt1"/>
                </a:solidFill>
              </a:rPr>
              <a:t>physics.data-an</a:t>
            </a:r>
            <a:r>
              <a:rPr lang="hu-HU" sz="1800" b="1" dirty="0">
                <a:solidFill>
                  <a:schemeClr val="lt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92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10" name="Szabadkézi sokszög 9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Laguerre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expansion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method</a:t>
              </a:r>
              <a:endPara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8574979" y="652802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Shape 70"/>
          <p:cNvPicPr preferRelativeResize="0"/>
          <p:nvPr/>
        </p:nvPicPr>
        <p:blipFill rotWithShape="1">
          <a:blip r:embed="rId3">
            <a:alphaModFix/>
          </a:blip>
          <a:srcRect t="7692"/>
          <a:stretch/>
        </p:blipFill>
        <p:spPr>
          <a:xfrm>
            <a:off x="4495800" y="764704"/>
            <a:ext cx="4476750" cy="18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875" y="3618736"/>
            <a:ext cx="88582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3275" y="2652152"/>
            <a:ext cx="18192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5267" y="5661248"/>
            <a:ext cx="6310858" cy="88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0000" y="4540564"/>
            <a:ext cx="328612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75"/>
          <p:cNvSpPr txBox="1"/>
          <p:nvPr/>
        </p:nvSpPr>
        <p:spPr>
          <a:xfrm>
            <a:off x="107504" y="692696"/>
            <a:ext cx="4176464" cy="24015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experimentally</a:t>
            </a:r>
            <a:r>
              <a:rPr lang="hu-HU" sz="2000" b="1" dirty="0">
                <a:solidFill>
                  <a:srgbClr val="FFFF00"/>
                </a:solidFill>
              </a:rPr>
              <a:t> tested:</a:t>
            </a:r>
          </a:p>
          <a:p>
            <a:pPr marL="469900" lvl="1" rtl="0"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w(t</a:t>
            </a:r>
            <a:r>
              <a:rPr lang="hu-H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</a:t>
            </a:r>
            <a:r>
              <a:rPr lang="hu-HU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hu-HU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xponential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lvl="1" rtl="0"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&lt; t &lt; ∞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lvl="1" rtl="0"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Laguerre</a:t>
            </a:r>
            <a:r>
              <a:rPr lang="hu-H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polynomials</a:t>
            </a:r>
            <a:endParaRPr lang="hu-HU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7" name="Shape 76"/>
          <p:cNvSpPr txBox="1"/>
          <p:nvPr/>
        </p:nvSpPr>
        <p:spPr>
          <a:xfrm>
            <a:off x="66223" y="4417700"/>
            <a:ext cx="5794473" cy="1819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First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successful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tests</a:t>
            </a:r>
            <a:endParaRPr lang="hu-HU" sz="2000" b="1" dirty="0">
              <a:solidFill>
                <a:srgbClr val="FFFF00"/>
              </a:solidFill>
            </a:endParaRPr>
          </a:p>
          <a:p>
            <a:pPr marL="182563" lvl="1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 err="1">
                <a:solidFill>
                  <a:schemeClr val="bg1"/>
                </a:solidFill>
              </a:rPr>
              <a:t>o</a:t>
            </a:r>
            <a:r>
              <a:rPr lang="hu-HU" sz="2000" b="1" dirty="0" err="1" smtClean="0">
                <a:solidFill>
                  <a:schemeClr val="bg1"/>
                </a:solidFill>
              </a:rPr>
              <a:t>n</a:t>
            </a:r>
            <a:r>
              <a:rPr lang="hu-HU" sz="2000" b="1" dirty="0" smtClean="0">
                <a:solidFill>
                  <a:schemeClr val="bg1"/>
                </a:solidFill>
              </a:rPr>
              <a:t> NA22</a:t>
            </a:r>
            <a:r>
              <a:rPr lang="hu-HU" sz="2000" b="1" dirty="0">
                <a:solidFill>
                  <a:schemeClr val="bg1"/>
                </a:solidFill>
              </a:rPr>
              <a:t>, UA1 </a:t>
            </a:r>
            <a:r>
              <a:rPr lang="hu-HU" sz="2000" b="1" dirty="0" err="1" smtClean="0">
                <a:solidFill>
                  <a:schemeClr val="bg1"/>
                </a:solidFill>
              </a:rPr>
              <a:t>data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, </a:t>
            </a:r>
            <a:r>
              <a:rPr lang="hu-HU" sz="2000" b="1" dirty="0" err="1" smtClean="0">
                <a:solidFill>
                  <a:schemeClr val="bg1"/>
                </a:solidFill>
              </a:rPr>
              <a:t>convergence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criteria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satisfied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</a:p>
          <a:p>
            <a:pPr marL="182563" lvl="1" rtl="0">
              <a:lnSpc>
                <a:spcPct val="115000"/>
              </a:lnSpc>
              <a:spcBef>
                <a:spcPts val="400"/>
              </a:spcBef>
              <a:buClr>
                <a:schemeClr val="lt1"/>
              </a:buClr>
              <a:buSzPct val="100000"/>
            </a:pPr>
            <a:r>
              <a:rPr lang="hu-HU" sz="2000" b="1" dirty="0" err="1" smtClean="0">
                <a:solidFill>
                  <a:schemeClr val="bg1"/>
                </a:solidFill>
              </a:rPr>
              <a:t>Intercept</a:t>
            </a:r>
            <a:r>
              <a:rPr lang="hu-HU" sz="2000" b="1" dirty="0" smtClean="0">
                <a:solidFill>
                  <a:schemeClr val="bg1"/>
                </a:solidFill>
              </a:rPr>
              <a:t>: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 l</a:t>
            </a:r>
            <a:r>
              <a:rPr lang="hu-HU" sz="2000" b="1" baseline="-25000" dirty="0" smtClean="0">
                <a:solidFill>
                  <a:schemeClr val="bg1"/>
                </a:solidFill>
              </a:rPr>
              <a:t>*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</a:rPr>
              <a:t>~ 1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58" y="2664713"/>
            <a:ext cx="435936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zövegdoboz 1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4" y="764704"/>
            <a:ext cx="6958013" cy="499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-55651" y="105347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6615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Interpretation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R </a:t>
              </a:r>
            </a:p>
          </p:txBody>
        </p:sp>
      </p:grpSp>
      <p:sp>
        <p:nvSpPr>
          <p:cNvPr id="9" name="Téglalap 8"/>
          <p:cNvSpPr/>
          <p:nvPr/>
        </p:nvSpPr>
        <p:spPr>
          <a:xfrm>
            <a:off x="0" y="5704800"/>
            <a:ext cx="9088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err="1" smtClean="0">
                <a:solidFill>
                  <a:srgbClr val="FFFF00"/>
                </a:solidFill>
              </a:rPr>
              <a:t>Possibility</a:t>
            </a:r>
            <a:r>
              <a:rPr lang="hu-HU" b="1" dirty="0" smtClean="0">
                <a:solidFill>
                  <a:srgbClr val="FFFF00"/>
                </a:solidFill>
              </a:rPr>
              <a:t>:  </a:t>
            </a:r>
            <a:r>
              <a:rPr lang="hu-HU" b="1" dirty="0" err="1" smtClean="0">
                <a:solidFill>
                  <a:srgbClr val="FFFF00"/>
                </a:solidFill>
              </a:rPr>
              <a:t>hydro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scaling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behaviour</a:t>
            </a:r>
            <a:r>
              <a:rPr lang="hu-HU" b="1" dirty="0" smtClean="0">
                <a:solidFill>
                  <a:srgbClr val="FFFF00"/>
                </a:solidFill>
              </a:rPr>
              <a:t>  of R </a:t>
            </a:r>
            <a:r>
              <a:rPr lang="hu-HU" b="1" dirty="0" err="1" smtClean="0">
                <a:solidFill>
                  <a:srgbClr val="FFFF00"/>
                </a:solidFill>
              </a:rPr>
              <a:t>at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low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Hubble ratio of Big Bang and Little </a:t>
            </a:r>
            <a:r>
              <a:rPr lang="hu-HU" b="1" dirty="0" err="1" smtClean="0">
                <a:solidFill>
                  <a:srgbClr val="FFFF00"/>
                </a:solidFill>
              </a:rPr>
              <a:t>Bangs</a:t>
            </a:r>
            <a:r>
              <a:rPr lang="hu-HU" b="1" dirty="0" smtClean="0">
                <a:solidFill>
                  <a:srgbClr val="FFFF00"/>
                </a:solidFill>
              </a:rPr>
              <a:t> ~ 10</a:t>
            </a:r>
            <a:r>
              <a:rPr lang="hu-HU" b="1" baseline="30000" dirty="0" smtClean="0">
                <a:solidFill>
                  <a:srgbClr val="FFFF00"/>
                </a:solidFill>
              </a:rPr>
              <a:t>40  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needs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  <a:hlinkClick r:id="rId4"/>
              </a:rPr>
              <a:t>centrality</a:t>
            </a:r>
            <a:r>
              <a:rPr lang="hu-HU" b="1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hu-HU" b="1" dirty="0" err="1">
                <a:solidFill>
                  <a:srgbClr val="FFFF00"/>
                </a:solidFill>
                <a:hlinkClick r:id="rId4"/>
              </a:rPr>
              <a:t>dependence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= </a:t>
            </a:r>
            <a:r>
              <a:rPr lang="hu-HU" b="1" dirty="0" smtClean="0">
                <a:solidFill>
                  <a:srgbClr val="FFFF00"/>
                </a:solidFill>
              </a:rPr>
              <a:t>2 …)</a:t>
            </a:r>
            <a:endParaRPr lang="hu-HU" b="1" baseline="30000" dirty="0" smtClean="0">
              <a:solidFill>
                <a:srgbClr val="FFFF00"/>
              </a:solidFill>
            </a:endParaRPr>
          </a:p>
          <a:p>
            <a:pPr lvl="0" algn="ctr"/>
            <a:r>
              <a:rPr lang="hu-HU" b="1" dirty="0" smtClean="0">
                <a:solidFill>
                  <a:srgbClr val="FFFF00"/>
                </a:solidFill>
              </a:rPr>
              <a:t>M. Csanád,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, B. </a:t>
            </a:r>
            <a:r>
              <a:rPr lang="hu-HU" b="1" dirty="0" err="1" smtClean="0">
                <a:solidFill>
                  <a:srgbClr val="FFFF00"/>
                </a:solidFill>
              </a:rPr>
              <a:t>Lörstad</a:t>
            </a:r>
            <a:r>
              <a:rPr lang="hu-HU" b="1" dirty="0" smtClean="0">
                <a:solidFill>
                  <a:srgbClr val="FFFF00"/>
                </a:solidFill>
              </a:rPr>
              <a:t>, A. </a:t>
            </a:r>
            <a:r>
              <a:rPr lang="hu-HU" b="1" dirty="0" err="1" smtClean="0">
                <a:solidFill>
                  <a:srgbClr val="FFFF00"/>
                </a:solidFill>
              </a:rPr>
              <a:t>Ster</a:t>
            </a:r>
            <a:r>
              <a:rPr lang="hu-HU" b="1" dirty="0" smtClean="0">
                <a:solidFill>
                  <a:srgbClr val="FFFF00"/>
                </a:solidFill>
              </a:rPr>
              <a:t>,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hlinkClick r:id="rId5"/>
              </a:rPr>
              <a:t>nucl-th</a:t>
            </a:r>
            <a:r>
              <a:rPr lang="hu-HU" sz="1600" b="1" dirty="0" smtClean="0">
                <a:solidFill>
                  <a:srgbClr val="FFFF00"/>
                </a:solidFill>
                <a:hlinkClick r:id="rId5"/>
              </a:rPr>
              <a:t>/0403074</a:t>
            </a:r>
            <a:r>
              <a:rPr lang="hu-HU" sz="1600" b="1" dirty="0" smtClean="0">
                <a:solidFill>
                  <a:srgbClr val="FFFF00"/>
                </a:solidFill>
              </a:rPr>
              <a:t> </a:t>
            </a:r>
            <a:endParaRPr lang="hu-HU" sz="1600" b="1" dirty="0">
              <a:solidFill>
                <a:srgbClr val="FFFF0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764704"/>
            <a:ext cx="6958013" cy="4996516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34" y="803394"/>
            <a:ext cx="3193733" cy="40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New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fireball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but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academic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34993" cy="346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" y="4797152"/>
            <a:ext cx="4714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/>
        </p:nvSpPr>
        <p:spPr>
          <a:xfrm>
            <a:off x="6859639" y="5805264"/>
            <a:ext cx="2233304" cy="477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See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the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talk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of G. Kasza</a:t>
            </a:r>
          </a:p>
          <a:p>
            <a:pPr marL="311040" lvl="0" indent="-311040" algn="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for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details</a:t>
            </a:r>
            <a:endParaRPr lang="hu-HU" sz="1200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090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Signals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of 3d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flow 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2930"/>
            <a:ext cx="4320540" cy="44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522920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err="1" smtClean="0">
                <a:solidFill>
                  <a:srgbClr val="FFFF00"/>
                </a:solidFill>
              </a:rPr>
              <a:t>Indication</a:t>
            </a:r>
            <a:r>
              <a:rPr lang="hu-HU" b="1" dirty="0" smtClean="0">
                <a:solidFill>
                  <a:srgbClr val="FFFF00"/>
                </a:solidFill>
              </a:rPr>
              <a:t> of  </a:t>
            </a:r>
            <a:r>
              <a:rPr lang="hu-HU" b="1" dirty="0" err="1">
                <a:solidFill>
                  <a:srgbClr val="FFFF00"/>
                </a:solidFill>
              </a:rPr>
              <a:t>hydro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scaling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behaviour</a:t>
            </a:r>
            <a:r>
              <a:rPr lang="hu-HU" b="1" dirty="0">
                <a:solidFill>
                  <a:srgbClr val="FFFF00"/>
                </a:solidFill>
              </a:rPr>
              <a:t>  </a:t>
            </a:r>
            <a:r>
              <a:rPr lang="hu-HU" b="1" dirty="0" err="1">
                <a:solidFill>
                  <a:srgbClr val="FFFF00"/>
                </a:solidFill>
              </a:rPr>
              <a:t>of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R(</a:t>
            </a:r>
            <a:r>
              <a:rPr lang="hu-HU" b="1" dirty="0" err="1" smtClean="0">
                <a:solidFill>
                  <a:srgbClr val="FFFF00"/>
                </a:solidFill>
              </a:rPr>
              <a:t>side</a:t>
            </a:r>
            <a:r>
              <a:rPr lang="hu-HU" b="1" dirty="0" smtClean="0">
                <a:solidFill>
                  <a:srgbClr val="FFFF00"/>
                </a:solidFill>
              </a:rPr>
              <a:t>,out,</a:t>
            </a:r>
            <a:r>
              <a:rPr lang="hu-HU" b="1" dirty="0" err="1" smtClean="0">
                <a:solidFill>
                  <a:srgbClr val="FFFF00"/>
                </a:solidFill>
              </a:rPr>
              <a:t>long</a:t>
            </a:r>
            <a:r>
              <a:rPr lang="hu-HU" b="1" dirty="0" smtClean="0">
                <a:solidFill>
                  <a:srgbClr val="FFFF00"/>
                </a:solidFill>
              </a:rPr>
              <a:t>) </a:t>
            </a:r>
            <a:r>
              <a:rPr lang="hu-HU" b="1" dirty="0" err="1">
                <a:solidFill>
                  <a:srgbClr val="FFFF00"/>
                </a:solidFill>
              </a:rPr>
              <a:t>at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low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m</a:t>
            </a:r>
            <a:r>
              <a:rPr lang="hu-HU" b="1" baseline="-25000" dirty="0" err="1">
                <a:solidFill>
                  <a:srgbClr val="FFFF00"/>
                </a:solidFill>
              </a:rPr>
              <a:t>T</a:t>
            </a:r>
            <a:r>
              <a:rPr lang="hu-HU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7" t="24347" r="35764" b="63671"/>
          <a:stretch/>
        </p:blipFill>
        <p:spPr>
          <a:xfrm>
            <a:off x="7092280" y="5350566"/>
            <a:ext cx="1687286" cy="59871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51520" y="55799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err="1">
                <a:solidFill>
                  <a:srgbClr val="FFFF00"/>
                </a:solidFill>
              </a:rPr>
              <a:t>R</a:t>
            </a:r>
            <a:r>
              <a:rPr lang="hu-HU" b="1" baseline="-25000" dirty="0" err="1">
                <a:solidFill>
                  <a:srgbClr val="FFFF00"/>
                </a:solidFill>
              </a:rPr>
              <a:t>long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m</a:t>
            </a:r>
            <a:r>
              <a:rPr lang="hu-HU" b="1" baseline="-25000" dirty="0" err="1">
                <a:solidFill>
                  <a:srgbClr val="FFFF00"/>
                </a:solidFill>
              </a:rPr>
              <a:t>t</a:t>
            </a:r>
            <a:r>
              <a:rPr lang="hu-HU" b="1" dirty="0" err="1">
                <a:solidFill>
                  <a:srgbClr val="FFFF00"/>
                </a:solidFill>
              </a:rPr>
              <a:t>-scaling</a:t>
            </a:r>
            <a:r>
              <a:rPr lang="hu-HU" b="1" dirty="0">
                <a:solidFill>
                  <a:srgbClr val="FFFF00"/>
                </a:solidFill>
              </a:rPr>
              <a:t>: </a:t>
            </a:r>
            <a:r>
              <a:rPr lang="hu-HU" b="1" dirty="0" err="1">
                <a:solidFill>
                  <a:srgbClr val="FFFF00"/>
                </a:solidFill>
              </a:rPr>
              <a:t>Yu</a:t>
            </a:r>
            <a:r>
              <a:rPr lang="hu-HU" b="1" dirty="0">
                <a:solidFill>
                  <a:srgbClr val="FFFF00"/>
                </a:solidFill>
              </a:rPr>
              <a:t>. </a:t>
            </a:r>
            <a:r>
              <a:rPr lang="hu-HU" b="1" dirty="0" err="1">
                <a:solidFill>
                  <a:srgbClr val="FFFF00"/>
                </a:solidFill>
              </a:rPr>
              <a:t>Sinyukov</a:t>
            </a:r>
            <a:r>
              <a:rPr lang="hu-HU" b="1" dirty="0">
                <a:solidFill>
                  <a:srgbClr val="FFFF00"/>
                </a:solidFill>
              </a:rPr>
              <a:t> and A. </a:t>
            </a:r>
            <a:r>
              <a:rPr lang="hu-HU" b="1" dirty="0" err="1">
                <a:solidFill>
                  <a:srgbClr val="FFFF00"/>
                </a:solidFill>
              </a:rPr>
              <a:t>Makhlin</a:t>
            </a:r>
            <a:r>
              <a:rPr lang="hu-HU" b="1" dirty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hlinkClick r:id="rId5"/>
              </a:rPr>
              <a:t>Z.Phys</a:t>
            </a:r>
            <a:r>
              <a:rPr lang="en-US" b="1" dirty="0">
                <a:hlinkClick r:id="rId5"/>
              </a:rPr>
              <a:t>. C39 (1988) 69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  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1520" y="58679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side</a:t>
            </a:r>
            <a:r>
              <a:rPr lang="hu-HU" b="1" dirty="0" smtClean="0">
                <a:solidFill>
                  <a:srgbClr val="FFFF00"/>
                </a:solidFill>
              </a:rPr>
              <a:t> , </a:t>
            </a:r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out</a:t>
            </a:r>
            <a:r>
              <a:rPr lang="hu-HU" b="1" dirty="0" smtClean="0">
                <a:solidFill>
                  <a:srgbClr val="FFFF00"/>
                </a:solidFill>
              </a:rPr>
              <a:t> , </a:t>
            </a:r>
            <a:r>
              <a:rPr lang="hu-HU" b="1" dirty="0" err="1" smtClean="0">
                <a:solidFill>
                  <a:srgbClr val="FFFF00"/>
                </a:solidFill>
              </a:rPr>
              <a:t>R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long</a:t>
            </a:r>
            <a:r>
              <a:rPr lang="hu-HU" b="1" baseline="-25000" dirty="0" smtClean="0">
                <a:solidFill>
                  <a:srgbClr val="FFFF00"/>
                </a:solidFill>
              </a:rPr>
              <a:t>  </a:t>
            </a:r>
            <a:r>
              <a:rPr lang="hu-HU" b="1" dirty="0" err="1" smtClean="0">
                <a:solidFill>
                  <a:srgbClr val="FFFF00"/>
                </a:solidFill>
              </a:rPr>
              <a:t>m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t</a:t>
            </a:r>
            <a:r>
              <a:rPr lang="hu-HU" b="1" dirty="0" err="1" smtClean="0">
                <a:solidFill>
                  <a:srgbClr val="FFFF00"/>
                </a:solidFill>
              </a:rPr>
              <a:t>-scaling</a:t>
            </a:r>
            <a:r>
              <a:rPr lang="hu-HU" b="1" dirty="0" smtClean="0">
                <a:solidFill>
                  <a:srgbClr val="FFFF00"/>
                </a:solidFill>
              </a:rPr>
              <a:t>: T. </a:t>
            </a:r>
            <a:r>
              <a:rPr lang="hu-HU" b="1" dirty="0" err="1" smtClean="0">
                <a:solidFill>
                  <a:srgbClr val="FFFF00"/>
                </a:solidFill>
              </a:rPr>
              <a:t>Cs</a:t>
            </a:r>
            <a:r>
              <a:rPr lang="hu-HU" b="1" dirty="0" smtClean="0">
                <a:solidFill>
                  <a:srgbClr val="FFFF00"/>
                </a:solidFill>
              </a:rPr>
              <a:t>, B. </a:t>
            </a:r>
            <a:r>
              <a:rPr lang="hu-HU" b="1" dirty="0" err="1" smtClean="0">
                <a:solidFill>
                  <a:srgbClr val="FFFF00"/>
                </a:solidFill>
              </a:rPr>
              <a:t>Lörstad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en-US" dirty="0"/>
              <a:t> </a:t>
            </a:r>
            <a:r>
              <a:rPr lang="en-US" b="1" dirty="0" err="1">
                <a:hlinkClick r:id="rId6"/>
              </a:rPr>
              <a:t>hep-ph</a:t>
            </a:r>
            <a:r>
              <a:rPr lang="en-US" b="1" dirty="0">
                <a:hlinkClick r:id="rId6"/>
              </a:rPr>
              <a:t>/9509213</a:t>
            </a:r>
            <a:r>
              <a:rPr lang="en-US" b="1" dirty="0"/>
              <a:t> </a:t>
            </a:r>
            <a:r>
              <a:rPr lang="hu-HU" b="1" dirty="0" smtClean="0">
                <a:solidFill>
                  <a:srgbClr val="FFFF00"/>
                </a:solidFill>
              </a:rPr>
              <a:t>(</a:t>
            </a:r>
            <a:r>
              <a:rPr lang="hu-HU" b="1" dirty="0" err="1" smtClean="0">
                <a:solidFill>
                  <a:srgbClr val="FFFF00"/>
                </a:solidFill>
              </a:rPr>
              <a:t>shells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fire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vs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fireballs</a:t>
            </a:r>
            <a:r>
              <a:rPr lang="hu-HU" b="1" dirty="0" smtClean="0">
                <a:solidFill>
                  <a:srgbClr val="FFFF00"/>
                </a:solidFill>
              </a:rPr>
              <a:t>)</a:t>
            </a:r>
            <a:endParaRPr lang="hu-HU" b="1" dirty="0">
              <a:solidFill>
                <a:srgbClr val="FFFF00"/>
              </a:solidFill>
            </a:endParaRPr>
          </a:p>
          <a:p>
            <a:pPr lvl="0"/>
            <a:r>
              <a:rPr lang="hu-HU" b="1" dirty="0" smtClean="0">
                <a:solidFill>
                  <a:srgbClr val="FFFF00"/>
                </a:solidFill>
              </a:rPr>
              <a:t>		               S. </a:t>
            </a:r>
            <a:r>
              <a:rPr lang="hu-HU" b="1" dirty="0" err="1" smtClean="0">
                <a:solidFill>
                  <a:srgbClr val="FFFF00"/>
                </a:solidFill>
              </a:rPr>
              <a:t>Chapman</a:t>
            </a:r>
            <a:r>
              <a:rPr lang="hu-HU" b="1" dirty="0" smtClean="0">
                <a:solidFill>
                  <a:srgbClr val="FFFF00"/>
                </a:solidFill>
              </a:rPr>
              <a:t>, P. </a:t>
            </a:r>
            <a:r>
              <a:rPr lang="hu-HU" b="1" dirty="0" err="1" smtClean="0">
                <a:solidFill>
                  <a:srgbClr val="FFFF00"/>
                </a:solidFill>
              </a:rPr>
              <a:t>Scotto</a:t>
            </a:r>
            <a:r>
              <a:rPr lang="hu-HU" b="1" dirty="0" smtClean="0">
                <a:solidFill>
                  <a:srgbClr val="FFFF00"/>
                </a:solidFill>
              </a:rPr>
              <a:t>, U. W. Heinz, </a:t>
            </a:r>
            <a:r>
              <a:rPr lang="en-US" dirty="0"/>
              <a:t> </a:t>
            </a:r>
            <a:r>
              <a:rPr lang="en-US" b="1" dirty="0" err="1">
                <a:hlinkClick r:id="rId7"/>
              </a:rPr>
              <a:t>hep-ph</a:t>
            </a:r>
            <a:r>
              <a:rPr lang="en-US" b="1" dirty="0">
                <a:hlinkClick r:id="rId7"/>
              </a:rPr>
              <a:t>/9408207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hlinkClick r:id="rId5"/>
              </a:rPr>
              <a:t>  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2181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057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75" y="3140968"/>
            <a:ext cx="4068713" cy="13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3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badkézi sokszög 2"/>
          <p:cNvSpPr/>
          <p:nvPr/>
        </p:nvSpPr>
        <p:spPr>
          <a:xfrm>
            <a:off x="0" y="0"/>
            <a:ext cx="9144000" cy="685799"/>
          </a:xfrm>
          <a:custGeom>
            <a:avLst>
              <a:gd name="f0" fmla="val 4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6" name="Picture 2055" descr="F:\Mate\Munka\C3analysis\0801plots\ua1\lambda_sha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50" y="1988840"/>
            <a:ext cx="44812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764704"/>
            <a:ext cx="445746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042928" y="5590981"/>
            <a:ext cx="3058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FFFF00"/>
                </a:solidFill>
              </a:rPr>
              <a:t>PHENIX </a:t>
            </a:r>
            <a:r>
              <a:rPr lang="hu-HU" b="1" dirty="0" err="1">
                <a:solidFill>
                  <a:srgbClr val="FFFF00"/>
                </a:solidFill>
              </a:rPr>
              <a:t>preliminary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data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from</a:t>
            </a:r>
            <a:endParaRPr lang="hu-HU" b="1" dirty="0">
              <a:hlinkClick r:id="rId5" tooltip="Abstract"/>
            </a:endParaRPr>
          </a:p>
          <a:p>
            <a:pPr algn="ctr"/>
            <a:r>
              <a:rPr lang="en-US" b="1" dirty="0" err="1" smtClean="0">
                <a:hlinkClick r:id="rId5" tooltip="Abstract"/>
              </a:rPr>
              <a:t>arXiv:nucl-ex</a:t>
            </a:r>
            <a:r>
              <a:rPr lang="en-US" b="1" dirty="0" smtClean="0">
                <a:hlinkClick r:id="rId5" tooltip="Abstract"/>
              </a:rPr>
              <a:t>/0509042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7183"/>
            <a:ext cx="82248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Cross-check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partial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coherence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pions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only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351427" y="652534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21353" y="1052736"/>
            <a:ext cx="892264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sz="2400" b="1" dirty="0" smtClean="0">
                <a:solidFill>
                  <a:srgbClr val="FFFF00"/>
                </a:solidFill>
              </a:rPr>
              <a:t>STAR p+</a:t>
            </a:r>
            <a:r>
              <a:rPr lang="hu-HU" sz="2400" b="1" dirty="0" err="1" smtClean="0">
                <a:solidFill>
                  <a:srgbClr val="FFFF00"/>
                </a:solidFill>
              </a:rPr>
              <a:t>p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K</a:t>
            </a:r>
            <a:r>
              <a:rPr lang="hu-HU" sz="2400" b="1" baseline="30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±</a:t>
            </a:r>
            <a:r>
              <a:rPr lang="hu-HU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</a:t>
            </a:r>
            <a:r>
              <a:rPr lang="hu-HU" sz="2400" b="1" baseline="30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±</a:t>
            </a:r>
            <a:r>
              <a:rPr lang="hu-HU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+ X  </a:t>
            </a:r>
            <a:r>
              <a:rPr lang="hu-HU" sz="2400" b="1" dirty="0" smtClean="0">
                <a:solidFill>
                  <a:srgbClr val="FFFF00"/>
                </a:solidFill>
              </a:rPr>
              <a:t> √s</a:t>
            </a:r>
            <a:r>
              <a:rPr lang="hu-HU" sz="2400" b="1" baseline="-25000" dirty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= 200, 510 GeV</a:t>
            </a:r>
            <a:endParaRPr lang="hu-HU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82895" cy="36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221353" y="5013176"/>
            <a:ext cx="867112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Fewer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long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lived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resonances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expected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to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decay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to</a:t>
            </a:r>
            <a:r>
              <a:rPr lang="hu-HU" b="1" dirty="0" smtClean="0">
                <a:solidFill>
                  <a:schemeClr val="bg1"/>
                </a:solidFill>
              </a:rPr>
              <a:t> K (</a:t>
            </a:r>
            <a:r>
              <a:rPr lang="hu-HU" b="1" dirty="0" err="1" smtClean="0">
                <a:solidFill>
                  <a:schemeClr val="bg1"/>
                </a:solidFill>
              </a:rPr>
              <a:t>but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f)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  </a:t>
            </a:r>
            <a:r>
              <a:rPr lang="hu-HU" b="1" dirty="0" err="1" smtClean="0">
                <a:solidFill>
                  <a:schemeClr val="bg1"/>
                </a:solidFill>
              </a:rPr>
              <a:t>Partial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coherence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not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expected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either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  <a:r>
              <a:rPr lang="hu-HU" b="1" dirty="0" err="1" smtClean="0">
                <a:solidFill>
                  <a:schemeClr val="bg1"/>
                </a:solidFill>
              </a:rPr>
              <a:t>if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hu-HU" b="1" baseline="-25000" dirty="0" smtClean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 (</a:t>
            </a:r>
            <a:r>
              <a:rPr lang="hu-HU" b="1" dirty="0" err="1" smtClean="0">
                <a:solidFill>
                  <a:schemeClr val="bg1"/>
                </a:solidFill>
              </a:rPr>
              <a:t>Kaons</a:t>
            </a:r>
            <a:r>
              <a:rPr lang="hu-HU" b="1" dirty="0" smtClean="0">
                <a:solidFill>
                  <a:schemeClr val="bg1"/>
                </a:solidFill>
              </a:rPr>
              <a:t>) &lt; 2 (</a:t>
            </a:r>
            <a:r>
              <a:rPr lang="hu-HU" b="1" dirty="0" err="1" smtClean="0">
                <a:solidFill>
                  <a:schemeClr val="bg1"/>
                </a:solidFill>
              </a:rPr>
              <a:t>f</a:t>
            </a:r>
            <a:r>
              <a:rPr lang="hu-HU" b="1" baseline="-25000" dirty="0" err="1" smtClean="0">
                <a:solidFill>
                  <a:schemeClr val="bg1"/>
                </a:solidFill>
              </a:rPr>
              <a:t>c</a:t>
            </a:r>
            <a:r>
              <a:rPr lang="hu-HU" b="1" baseline="-25000" dirty="0" smtClean="0">
                <a:solidFill>
                  <a:schemeClr val="bg1"/>
                </a:solidFill>
              </a:rPr>
              <a:t>,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smtClean="0">
                <a:solidFill>
                  <a:schemeClr val="bg1"/>
                </a:solidFill>
              </a:rPr>
              <a:t>p</a:t>
            </a:r>
            <a:r>
              <a:rPr lang="hu-HU" b="1" baseline="-25000" dirty="0" smtClean="0">
                <a:solidFill>
                  <a:schemeClr val="bg1"/>
                </a:solidFill>
              </a:rPr>
              <a:t>c</a:t>
            </a:r>
            <a:r>
              <a:rPr lang="hu-HU" b="1" dirty="0">
                <a:solidFill>
                  <a:schemeClr val="bg1"/>
                </a:solidFill>
              </a:rPr>
              <a:t>)</a:t>
            </a:r>
            <a:r>
              <a:rPr lang="hu-HU" b="1" dirty="0" smtClean="0">
                <a:solidFill>
                  <a:schemeClr val="bg1"/>
                </a:solidFill>
              </a:rPr>
              <a:t> ≠ (1,0) ?</a:t>
            </a:r>
          </a:p>
          <a:p>
            <a:pPr algn="ctr">
              <a:lnSpc>
                <a:spcPct val="115000"/>
              </a:lnSpc>
            </a:pPr>
            <a:r>
              <a:rPr lang="hu-HU" b="1" dirty="0" smtClean="0">
                <a:solidFill>
                  <a:schemeClr val="bg1"/>
                </a:solidFill>
              </a:rPr>
              <a:t>STAR </a:t>
            </a:r>
            <a:r>
              <a:rPr lang="hu-HU" b="1" dirty="0" err="1">
                <a:solidFill>
                  <a:schemeClr val="bg1"/>
                </a:solidFill>
              </a:rPr>
              <a:t>p</a:t>
            </a:r>
            <a:r>
              <a:rPr lang="hu-HU" b="1" dirty="0" err="1" smtClean="0">
                <a:solidFill>
                  <a:schemeClr val="bg1"/>
                </a:solidFill>
              </a:rPr>
              <a:t>reliminary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r</a:t>
            </a:r>
            <a:r>
              <a:rPr lang="hu-HU" b="1" dirty="0" err="1" smtClean="0">
                <a:solidFill>
                  <a:schemeClr val="bg1"/>
                </a:solidFill>
              </a:rPr>
              <a:t>esult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hu-HU" b="1" baseline="-25000" dirty="0" smtClean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(</a:t>
            </a:r>
            <a:r>
              <a:rPr lang="hu-HU" b="1" dirty="0" err="1" smtClean="0">
                <a:solidFill>
                  <a:schemeClr val="bg1"/>
                </a:solidFill>
              </a:rPr>
              <a:t>Kaons</a:t>
            </a:r>
            <a:r>
              <a:rPr lang="hu-HU" b="1" dirty="0" smtClean="0">
                <a:solidFill>
                  <a:schemeClr val="bg1"/>
                </a:solidFill>
              </a:rPr>
              <a:t>) &lt; 2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p+</a:t>
            </a:r>
            <a:r>
              <a:rPr lang="hu-HU" b="1" dirty="0" err="1" smtClean="0">
                <a:solidFill>
                  <a:schemeClr val="bg1"/>
                </a:solidFill>
              </a:rPr>
              <a:t>p</a:t>
            </a:r>
            <a:r>
              <a:rPr lang="hu-HU" b="1" dirty="0" smtClean="0">
                <a:solidFill>
                  <a:schemeClr val="bg1"/>
                </a:solidFill>
              </a:rPr>
              <a:t> . Halo </a:t>
            </a:r>
            <a:r>
              <a:rPr lang="hu-HU" b="1" dirty="0" err="1" smtClean="0">
                <a:solidFill>
                  <a:schemeClr val="bg1"/>
                </a:solidFill>
              </a:rPr>
              <a:t>from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f </a:t>
            </a:r>
            <a:r>
              <a:rPr lang="hu-HU" b="1" dirty="0" smtClean="0">
                <a:solidFill>
                  <a:schemeClr val="bg1"/>
                </a:solidFill>
              </a:rPr>
              <a:t>? </a:t>
            </a:r>
            <a:r>
              <a:rPr lang="hu-HU" b="1" dirty="0" err="1" smtClean="0">
                <a:solidFill>
                  <a:schemeClr val="bg1"/>
                </a:solidFill>
              </a:rPr>
              <a:t>Cross-checks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implications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details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see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G. </a:t>
            </a:r>
            <a:r>
              <a:rPr lang="hu-HU" b="1" dirty="0" err="1" smtClean="0">
                <a:solidFill>
                  <a:schemeClr val="bg1"/>
                </a:solidFill>
              </a:rPr>
              <a:t>Nigmatkulov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STAR, </a:t>
            </a:r>
            <a:r>
              <a:rPr lang="hu-HU" b="1" dirty="0" err="1" smtClean="0">
                <a:solidFill>
                  <a:schemeClr val="bg1"/>
                </a:solidFill>
                <a:hlinkClick r:id="rId4"/>
              </a:rPr>
              <a:t>Proc</a:t>
            </a:r>
            <a:r>
              <a:rPr lang="hu-HU" b="1" dirty="0" smtClean="0">
                <a:solidFill>
                  <a:schemeClr val="bg1"/>
                </a:solidFill>
                <a:hlinkClick r:id="rId4"/>
              </a:rPr>
              <a:t>. SQM 15 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heavy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ions</a:t>
            </a:r>
            <a:r>
              <a:rPr lang="hu-HU" b="1" dirty="0" smtClean="0">
                <a:solidFill>
                  <a:schemeClr val="bg1"/>
                </a:solidFill>
              </a:rPr>
              <a:t>:  </a:t>
            </a:r>
            <a:r>
              <a:rPr lang="hu-HU" b="1" dirty="0">
                <a:solidFill>
                  <a:srgbClr val="FFFF00"/>
                </a:solidFill>
              </a:rPr>
              <a:t>G</a:t>
            </a:r>
            <a:r>
              <a:rPr lang="hu-HU" b="1" dirty="0" smtClean="0">
                <a:solidFill>
                  <a:srgbClr val="FFFF00"/>
                </a:solidFill>
              </a:rPr>
              <a:t>. </a:t>
            </a:r>
            <a:r>
              <a:rPr lang="hu-HU" b="1" dirty="0" err="1" smtClean="0">
                <a:solidFill>
                  <a:srgbClr val="FFFF00"/>
                </a:solidFill>
              </a:rPr>
              <a:t>Nigmatkulov</a:t>
            </a:r>
            <a:r>
              <a:rPr lang="hu-HU" b="1" dirty="0" smtClean="0">
                <a:solidFill>
                  <a:srgbClr val="FFFF00"/>
                </a:solidFill>
              </a:rPr>
              <a:t>’s  </a:t>
            </a:r>
            <a:r>
              <a:rPr lang="hu-HU" b="1" dirty="0" err="1" smtClean="0">
                <a:solidFill>
                  <a:srgbClr val="FFFF00"/>
                </a:solidFill>
                <a:hlinkClick r:id="rId5"/>
              </a:rPr>
              <a:t>talk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at</a:t>
            </a:r>
            <a:r>
              <a:rPr lang="hu-HU" b="1" dirty="0" smtClean="0">
                <a:solidFill>
                  <a:srgbClr val="FFFF00"/>
                </a:solidFill>
              </a:rPr>
              <a:t> HDNM 2017 and WPCF 2017</a:t>
            </a:r>
          </a:p>
        </p:txBody>
      </p:sp>
    </p:spTree>
    <p:extLst>
      <p:ext uri="{BB962C8B-B14F-4D97-AF65-F5344CB8AC3E}">
        <p14:creationId xmlns:p14="http://schemas.microsoft.com/office/powerpoint/2010/main" val="36826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-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or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not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8" y="1124744"/>
            <a:ext cx="4269878" cy="54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>
          <a:xfrm>
            <a:off x="611560" y="4221088"/>
            <a:ext cx="33123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/>
          <a:stretch/>
        </p:blipFill>
        <p:spPr bwMode="auto">
          <a:xfrm>
            <a:off x="4394226" y="1132317"/>
            <a:ext cx="4749774" cy="23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/>
        </p:nvCxnSpPr>
        <p:spPr>
          <a:xfrm>
            <a:off x="4734063" y="1484784"/>
            <a:ext cx="11340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6228184" y="1484784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7740352" y="1506556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716016" y="2780928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228184" y="2824472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4320620" y="3452515"/>
            <a:ext cx="482723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Two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experimental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results</a:t>
            </a:r>
            <a:r>
              <a:rPr lang="hu-HU" b="1" dirty="0" smtClean="0">
                <a:solidFill>
                  <a:schemeClr val="bg1"/>
                </a:solidFill>
              </a:rPr>
              <a:t>:</a:t>
            </a:r>
            <a:endParaRPr lang="hu-HU" sz="900" b="1" dirty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	L3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Bose-Einstein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e</a:t>
            </a:r>
            <a:r>
              <a:rPr lang="hu-HU" b="1" baseline="30000" dirty="0" smtClean="0">
                <a:solidFill>
                  <a:schemeClr val="bg1"/>
                </a:solidFill>
              </a:rPr>
              <a:t>+</a:t>
            </a:r>
            <a:r>
              <a:rPr lang="hu-HU" b="1" dirty="0" smtClean="0">
                <a:solidFill>
                  <a:schemeClr val="bg1"/>
                </a:solidFill>
              </a:rPr>
              <a:t>e</a:t>
            </a:r>
            <a:r>
              <a:rPr lang="hu-HU" b="1" baseline="30000" dirty="0" smtClean="0">
                <a:solidFill>
                  <a:schemeClr val="bg1"/>
                </a:solidFill>
              </a:rPr>
              <a:t>-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at</a:t>
            </a:r>
            <a:r>
              <a:rPr lang="hu-HU" b="1" dirty="0" smtClean="0">
                <a:solidFill>
                  <a:schemeClr val="bg1"/>
                </a:solidFill>
              </a:rPr>
              <a:t> LEP</a:t>
            </a:r>
          </a:p>
          <a:p>
            <a:pPr algn="r"/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6699CC"/>
                </a:solidFill>
                <a:hlinkClick r:id="rId5"/>
              </a:rPr>
              <a:t>arXiv:1002.1303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hep</a:t>
            </a:r>
            <a:r>
              <a:rPr lang="en-US" b="1" dirty="0">
                <a:solidFill>
                  <a:schemeClr val="bg1"/>
                </a:solidFill>
              </a:rPr>
              <a:t>-ex] </a:t>
            </a:r>
            <a:endParaRPr lang="hu-HU" sz="900" b="1" dirty="0" smtClean="0">
              <a:solidFill>
                <a:schemeClr val="bg1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	CMS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Bose-Einstein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pp </a:t>
            </a:r>
            <a:r>
              <a:rPr lang="hu-HU" b="1" dirty="0" err="1" smtClean="0">
                <a:solidFill>
                  <a:schemeClr val="bg1"/>
                </a:solidFill>
              </a:rPr>
              <a:t>at</a:t>
            </a:r>
            <a:r>
              <a:rPr lang="hu-HU" b="1" dirty="0" smtClean="0">
                <a:solidFill>
                  <a:schemeClr val="bg1"/>
                </a:solidFill>
              </a:rPr>
              <a:t> LHC </a:t>
            </a:r>
          </a:p>
          <a:p>
            <a:pPr algn="r"/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6699CC"/>
                </a:solidFill>
                <a:hlinkClick r:id="rId6"/>
              </a:rPr>
              <a:t>arXiv:1101.3518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hep</a:t>
            </a:r>
            <a:r>
              <a:rPr lang="en-US" b="1" dirty="0">
                <a:solidFill>
                  <a:schemeClr val="bg1"/>
                </a:solidFill>
              </a:rPr>
              <a:t>-ex]</a:t>
            </a:r>
            <a:endParaRPr lang="hu-HU" b="1" dirty="0" smtClean="0">
              <a:solidFill>
                <a:schemeClr val="bg1"/>
              </a:solidFill>
            </a:endParaRPr>
          </a:p>
          <a:p>
            <a:endParaRPr lang="hu-HU" sz="900" b="1" dirty="0" smtClean="0">
              <a:solidFill>
                <a:schemeClr val="bg1"/>
              </a:solidFill>
            </a:endParaRPr>
          </a:p>
          <a:p>
            <a:r>
              <a:rPr lang="hu-HU" b="1" dirty="0" err="1" smtClean="0">
                <a:solidFill>
                  <a:schemeClr val="bg1"/>
                </a:solidFill>
              </a:rPr>
              <a:t>Expansion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dynamics</a:t>
            </a:r>
            <a:r>
              <a:rPr lang="hu-HU" b="1" dirty="0" smtClean="0">
                <a:solidFill>
                  <a:schemeClr val="bg1"/>
                </a:solidFill>
              </a:rPr>
              <a:t>: </a:t>
            </a:r>
            <a:r>
              <a:rPr lang="hu-HU" b="1" dirty="0" err="1" smtClean="0">
                <a:solidFill>
                  <a:srgbClr val="FFFF00"/>
                </a:solidFill>
              </a:rPr>
              <a:t>role</a:t>
            </a:r>
            <a:r>
              <a:rPr lang="hu-HU" b="1" dirty="0" smtClean="0">
                <a:solidFill>
                  <a:srgbClr val="FFFF00"/>
                </a:solidFill>
              </a:rPr>
              <a:t> of </a:t>
            </a:r>
            <a:r>
              <a:rPr lang="hu-HU" b="1" dirty="0" err="1" smtClean="0">
                <a:solidFill>
                  <a:srgbClr val="FFFF00"/>
                </a:solidFill>
              </a:rPr>
              <a:t>jets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</a:p>
          <a:p>
            <a:pPr algn="r"/>
            <a:r>
              <a:rPr lang="hu-HU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chemeClr val="bg1"/>
                </a:solidFill>
              </a:rPr>
              <a:t>strongly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correlated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phase-space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t</a:t>
            </a:r>
            <a:r>
              <a:rPr lang="hu-HU" b="1" dirty="0" err="1" smtClean="0">
                <a:solidFill>
                  <a:srgbClr val="FFFF00"/>
                </a:solidFill>
              </a:rPr>
              <a:t>-model</a:t>
            </a:r>
            <a:r>
              <a:rPr lang="hu-HU" b="1" dirty="0" smtClean="0">
                <a:solidFill>
                  <a:srgbClr val="FFFF00"/>
                </a:solidFill>
              </a:rPr>
              <a:t>: x ~ k 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hu-HU" b="1" dirty="0" err="1" smtClean="0">
                <a:solidFill>
                  <a:srgbClr val="FFFF00"/>
                </a:solidFill>
              </a:rPr>
              <a:t>x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hu-HU" b="1" dirty="0" smtClean="0">
                <a:solidFill>
                  <a:srgbClr val="FFFF00"/>
                </a:solidFill>
              </a:rPr>
              <a:t>k ~ Q</a:t>
            </a:r>
            <a:r>
              <a:rPr lang="hu-HU" b="1" baseline="-25000" dirty="0" smtClean="0">
                <a:solidFill>
                  <a:srgbClr val="FFFF00"/>
                </a:solidFill>
              </a:rPr>
              <a:t>inv</a:t>
            </a:r>
            <a:r>
              <a:rPr lang="hu-HU" b="1" baseline="30000" dirty="0" smtClean="0">
                <a:solidFill>
                  <a:srgbClr val="FFFF00"/>
                </a:solidFill>
              </a:rPr>
              <a:t>2</a:t>
            </a:r>
            <a:r>
              <a:rPr lang="hu-HU" b="1" dirty="0" smtClean="0">
                <a:solidFill>
                  <a:srgbClr val="FFFF00"/>
                </a:solidFill>
              </a:rPr>
              <a:t> , </a:t>
            </a:r>
          </a:p>
          <a:p>
            <a:pPr algn="r"/>
            <a:r>
              <a:rPr lang="hu-HU" b="1" dirty="0" smtClean="0">
                <a:solidFill>
                  <a:srgbClr val="FFFF00"/>
                </a:solidFill>
              </a:rPr>
              <a:t> C(</a:t>
            </a:r>
            <a:r>
              <a:rPr lang="hu-HU" b="1" dirty="0" err="1" smtClean="0">
                <a:solidFill>
                  <a:srgbClr val="FFFF00"/>
                </a:solidFill>
              </a:rPr>
              <a:t>Q</a:t>
            </a:r>
            <a:r>
              <a:rPr lang="hu-HU" b="1" baseline="-25000" dirty="0" err="1" smtClean="0">
                <a:solidFill>
                  <a:srgbClr val="FFFF00"/>
                </a:solidFill>
              </a:rPr>
              <a:t>inv</a:t>
            </a:r>
            <a:r>
              <a:rPr lang="hu-HU" b="1" dirty="0" smtClean="0">
                <a:solidFill>
                  <a:srgbClr val="FFFF00"/>
                </a:solidFill>
              </a:rPr>
              <a:t>) ≠ 1 + </a:t>
            </a:r>
            <a:r>
              <a:rPr lang="hu-HU" b="1" dirty="0" err="1" smtClean="0">
                <a:solidFill>
                  <a:srgbClr val="FFFF00"/>
                </a:solidFill>
              </a:rPr>
              <a:t>positive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definite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form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r"/>
            <a:r>
              <a:rPr lang="en-US" b="1" dirty="0">
                <a:hlinkClick r:id="rId7"/>
              </a:rPr>
              <a:t>arXiv:0803.3528</a:t>
            </a:r>
            <a:r>
              <a:rPr lang="en-US" b="1" dirty="0"/>
              <a:t> </a:t>
            </a:r>
            <a:r>
              <a:rPr lang="en-US" b="1" dirty="0">
                <a:solidFill>
                  <a:schemeClr val="bg1"/>
                </a:solidFill>
              </a:rPr>
              <a:t>[</a:t>
            </a:r>
            <a:r>
              <a:rPr lang="en-US" b="1" dirty="0" err="1">
                <a:solidFill>
                  <a:schemeClr val="bg1"/>
                </a:solidFill>
              </a:rPr>
              <a:t>hep-ph</a:t>
            </a:r>
            <a:r>
              <a:rPr lang="en-US" b="1" dirty="0">
                <a:solidFill>
                  <a:schemeClr val="bg1"/>
                </a:solidFill>
              </a:rPr>
              <a:t>] 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668344" y="2564904"/>
            <a:ext cx="1213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CMS p+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s = 7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TeV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76787" y="1381859"/>
            <a:ext cx="19471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L3 e</a:t>
            </a:r>
            <a:r>
              <a:rPr lang="hu-HU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hu-HU" b="1" baseline="30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two-jets</a:t>
            </a:r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√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s =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91.2 GeV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4598809" y="6381328"/>
            <a:ext cx="4581703" cy="253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1040" lvl="0" indent="-311040" algn="ctr">
              <a:lnSpc>
                <a:spcPct val="87000"/>
              </a:lnSpc>
              <a:spcBef>
                <a:spcPts val="499"/>
              </a:spcBef>
              <a:buClr>
                <a:srgbClr val="FFFFFF"/>
              </a:buClr>
              <a:buSzPct val="45000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</a:pP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See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the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8"/>
              </a:rPr>
              <a:t>WPCF2017 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8"/>
              </a:rPr>
              <a:t>talk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8"/>
              </a:rPr>
              <a:t> of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8"/>
              </a:rPr>
              <a:t>Wes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8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8"/>
              </a:rPr>
              <a:t>Metzger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  <a:hlinkClick r:id="rId8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for</a:t>
            </a:r>
            <a:r>
              <a:rPr lang="hu-HU" sz="12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 </a:t>
            </a:r>
            <a:r>
              <a:rPr lang="hu-HU" sz="1200" b="1" kern="0" dirty="0" err="1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details</a:t>
            </a:r>
            <a:endParaRPr lang="hu-HU" sz="1200" b="1" kern="0" dirty="0">
              <a:solidFill>
                <a:srgbClr val="FFFF00"/>
              </a:solidFill>
              <a:latin typeface="Verdan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305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26018"/>
            <a:ext cx="9144000" cy="498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Example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: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Levy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expansions</a:t>
            </a:r>
            <a:r>
              <a:rPr lang="hu-HU" sz="32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</a:p>
        </p:txBody>
      </p:sp>
      <p:pic>
        <p:nvPicPr>
          <p:cNvPr id="14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88" y="1196752"/>
            <a:ext cx="837247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92"/>
          <p:cNvSpPr txBox="1"/>
          <p:nvPr/>
        </p:nvSpPr>
        <p:spPr>
          <a:xfrm>
            <a:off x="-6916" y="1772816"/>
            <a:ext cx="595884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: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G</a:t>
            </a:r>
            <a:r>
              <a:rPr lang="hu-HU" sz="2000" b="1" dirty="0" err="1" smtClean="0">
                <a:solidFill>
                  <a:schemeClr val="bg1"/>
                </a:solidFill>
              </a:rPr>
              <a:t>eneralizes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exponential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=1) and Gaussian(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= 2)</a:t>
            </a:r>
            <a:endParaRPr lang="hu-HU" sz="2000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ubiquoutous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in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nature</a:t>
            </a:r>
            <a:endParaRPr lang="hu-HU" sz="2000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How</a:t>
            </a:r>
            <a:r>
              <a:rPr lang="hu-HU" sz="2000" b="1" dirty="0">
                <a:solidFill>
                  <a:schemeClr val="bg1"/>
                </a:solidFill>
              </a:rPr>
              <a:t> far </a:t>
            </a:r>
            <a:r>
              <a:rPr lang="hu-HU" sz="2000" b="1" dirty="0" err="1">
                <a:solidFill>
                  <a:schemeClr val="bg1"/>
                </a:solidFill>
              </a:rPr>
              <a:t>from</a:t>
            </a:r>
            <a:r>
              <a:rPr lang="hu-HU" sz="2000" b="1" dirty="0">
                <a:solidFill>
                  <a:schemeClr val="bg1"/>
                </a:solidFill>
              </a:rPr>
              <a:t> a </a:t>
            </a:r>
            <a:r>
              <a:rPr lang="hu-HU" sz="2000" b="1" dirty="0" err="1">
                <a:solidFill>
                  <a:schemeClr val="bg1"/>
                </a:solidFill>
              </a:rPr>
              <a:t>Levy</a:t>
            </a:r>
            <a:r>
              <a:rPr lang="hu-HU" sz="2000" b="1" dirty="0">
                <a:solidFill>
                  <a:schemeClr val="bg1"/>
                </a:solidFill>
              </a:rPr>
              <a:t>?</a:t>
            </a: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Not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necessarily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positive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definit</a:t>
            </a:r>
            <a:r>
              <a:rPr lang="hu-HU" sz="2000" b="1" dirty="0" err="1">
                <a:solidFill>
                  <a:schemeClr val="bg1"/>
                </a:solidFill>
              </a:rPr>
              <a:t>e</a:t>
            </a:r>
            <a:r>
              <a:rPr lang="hu-HU" sz="2000" b="1" dirty="0" smtClean="0">
                <a:solidFill>
                  <a:schemeClr val="bg1"/>
                </a:solidFill>
              </a:rPr>
              <a:t>!</a:t>
            </a:r>
          </a:p>
          <a:p>
            <a:pPr marL="2571750" lvl="5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N</a:t>
            </a:r>
            <a:r>
              <a:rPr lang="hu-HU" sz="2000" b="1" dirty="0" err="1" smtClean="0">
                <a:solidFill>
                  <a:schemeClr val="bg1"/>
                </a:solidFill>
              </a:rPr>
              <a:t>otation</a:t>
            </a:r>
            <a:r>
              <a:rPr lang="hu-HU" sz="2000" b="1" dirty="0" smtClean="0">
                <a:solidFill>
                  <a:schemeClr val="bg1"/>
                </a:solidFill>
              </a:rPr>
              <a:t>: x = Q R</a:t>
            </a:r>
            <a:endParaRPr lang="hu-HU" sz="2000" b="1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773" y="4066407"/>
            <a:ext cx="7658990" cy="245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93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4223" y="2114560"/>
            <a:ext cx="27965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94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8943" y="2769488"/>
            <a:ext cx="31318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788" y="3573016"/>
            <a:ext cx="39909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97"/>
          <p:cNvSpPr txBox="1"/>
          <p:nvPr/>
        </p:nvSpPr>
        <p:spPr>
          <a:xfrm>
            <a:off x="5628942" y="6513834"/>
            <a:ext cx="2975505" cy="37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1400" b="1" dirty="0" err="1" smtClean="0">
                <a:solidFill>
                  <a:srgbClr val="FFFF00"/>
                </a:solidFill>
                <a:hlinkClick r:id="rId8"/>
              </a:rPr>
              <a:t>arXiv</a:t>
            </a:r>
            <a:r>
              <a:rPr lang="hu-HU" sz="1400" b="1" dirty="0" smtClean="0">
                <a:solidFill>
                  <a:srgbClr val="FFFF00"/>
                </a:solidFill>
                <a:hlinkClick r:id="rId8"/>
              </a:rPr>
              <a:t>:1206.1680v1</a:t>
            </a:r>
            <a:endParaRPr lang="hu-HU" sz="1400" b="1" dirty="0">
              <a:solidFill>
                <a:srgbClr val="FFFF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indent="-190440" algn="ctr"/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HBT:  1 +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197520" y="764704"/>
            <a:ext cx="4223637" cy="3084537"/>
            <a:chOff x="197520" y="764704"/>
            <a:chExt cx="4223637" cy="3084537"/>
          </a:xfrm>
        </p:grpSpPr>
        <p:pic>
          <p:nvPicPr>
            <p:cNvPr id="6" name="Shape 27"/>
            <p:cNvPicPr preferRelativeResize="0"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7520" y="764704"/>
              <a:ext cx="4223637" cy="2715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2900" y="3573016"/>
              <a:ext cx="3952875" cy="276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Csoportba foglalás 14"/>
          <p:cNvGrpSpPr/>
          <p:nvPr/>
        </p:nvGrpSpPr>
        <p:grpSpPr>
          <a:xfrm>
            <a:off x="179512" y="5263263"/>
            <a:ext cx="4250381" cy="1312603"/>
            <a:chOff x="179512" y="5263263"/>
            <a:chExt cx="4250381" cy="1312603"/>
          </a:xfrm>
        </p:grpSpPr>
        <p:sp>
          <p:nvSpPr>
            <p:cNvPr id="10" name="Téglalap 9"/>
            <p:cNvSpPr/>
            <p:nvPr/>
          </p:nvSpPr>
          <p:spPr>
            <a:xfrm>
              <a:off x="179512" y="6237312"/>
              <a:ext cx="42502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hu-HU" sz="1600" b="1" dirty="0" err="1" smtClean="0">
                  <a:solidFill>
                    <a:srgbClr val="FFFF00"/>
                  </a:solidFill>
                </a:rPr>
                <a:t>See</a:t>
              </a:r>
              <a:r>
                <a:rPr lang="hu-HU" sz="1600" b="1" dirty="0" smtClean="0">
                  <a:solidFill>
                    <a:srgbClr val="FFFF00"/>
                  </a:solidFill>
                </a:rPr>
                <a:t> </a:t>
              </a:r>
              <a:r>
                <a:rPr lang="hu-HU" sz="1600" b="1" dirty="0" err="1" smtClean="0">
                  <a:solidFill>
                    <a:srgbClr val="FFFF00"/>
                  </a:solidFill>
                </a:rPr>
                <a:t>the</a:t>
              </a:r>
              <a:r>
                <a:rPr lang="hu-HU" sz="1600" b="1" dirty="0" smtClean="0">
                  <a:solidFill>
                    <a:srgbClr val="FFFF00"/>
                  </a:solidFill>
                </a:rPr>
                <a:t> </a:t>
              </a:r>
              <a:r>
                <a:rPr lang="hu-HU" sz="1600" b="1" dirty="0" err="1" smtClean="0">
                  <a:solidFill>
                    <a:srgbClr val="FFFF00"/>
                  </a:solidFill>
                  <a:hlinkClick r:id="rId5"/>
                </a:rPr>
                <a:t>talk</a:t>
              </a:r>
              <a:r>
                <a:rPr lang="hu-HU" sz="1600" b="1" dirty="0" smtClean="0">
                  <a:solidFill>
                    <a:srgbClr val="FFFF00"/>
                  </a:solidFill>
                </a:rPr>
                <a:t> of T. Novák </a:t>
              </a:r>
              <a:r>
                <a:rPr lang="hu-HU" sz="1600" b="1" dirty="0" err="1" smtClean="0">
                  <a:solidFill>
                    <a:srgbClr val="FFFF00"/>
                  </a:solidFill>
                </a:rPr>
                <a:t>at</a:t>
              </a:r>
              <a:r>
                <a:rPr lang="hu-HU" sz="1600" b="1" dirty="0" smtClean="0">
                  <a:solidFill>
                    <a:srgbClr val="FFFF00"/>
                  </a:solidFill>
                </a:rPr>
                <a:t>  </a:t>
              </a:r>
              <a:r>
                <a:rPr lang="hu-HU" sz="1600" b="1" dirty="0" err="1" smtClean="0">
                  <a:solidFill>
                    <a:srgbClr val="FFFF00"/>
                  </a:solidFill>
                </a:rPr>
                <a:t>Low-x</a:t>
              </a:r>
              <a:r>
                <a:rPr lang="hu-HU" sz="1600" b="1" dirty="0" smtClean="0">
                  <a:solidFill>
                    <a:srgbClr val="FFFF00"/>
                  </a:solidFill>
                </a:rPr>
                <a:t> 2016 </a:t>
              </a:r>
              <a:endParaRPr lang="hu-HU" sz="1600" b="1" dirty="0">
                <a:solidFill>
                  <a:srgbClr val="FFFF00"/>
                </a:solidFill>
              </a:endParaRPr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872" y="5577212"/>
              <a:ext cx="4202285" cy="66010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4693" y="5263263"/>
              <a:ext cx="1015200" cy="253969"/>
            </a:xfrm>
            <a:prstGeom prst="rect">
              <a:avLst/>
            </a:prstGeom>
          </p:spPr>
        </p:pic>
      </p:grpSp>
      <p:grpSp>
        <p:nvGrpSpPr>
          <p:cNvPr id="14" name="Csoportba foglalás 13"/>
          <p:cNvGrpSpPr/>
          <p:nvPr/>
        </p:nvGrpSpPr>
        <p:grpSpPr>
          <a:xfrm>
            <a:off x="4600287" y="764704"/>
            <a:ext cx="4436209" cy="5751466"/>
            <a:chOff x="4600287" y="764704"/>
            <a:chExt cx="4436209" cy="5751466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0287" y="764704"/>
              <a:ext cx="4436209" cy="5751466"/>
            </a:xfrm>
            <a:prstGeom prst="rect">
              <a:avLst/>
            </a:prstGeom>
          </p:spPr>
        </p:pic>
        <p:sp>
          <p:nvSpPr>
            <p:cNvPr id="13" name="Szövegdoboz 12"/>
            <p:cNvSpPr txBox="1"/>
            <p:nvPr/>
          </p:nvSpPr>
          <p:spPr>
            <a:xfrm>
              <a:off x="5289155" y="1168013"/>
              <a:ext cx="194714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L3 e</a:t>
              </a:r>
              <a:r>
                <a:rPr lang="hu-HU" b="1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+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  <a:r>
                <a:rPr lang="hu-HU" b="1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hu-HU" b="1" dirty="0" err="1" smtClean="0">
                  <a:solidFill>
                    <a:schemeClr val="accent1">
                      <a:lumMod val="75000"/>
                    </a:schemeClr>
                  </a:solidFill>
                  <a:sym typeface="Wingdings" panose="05000000000000000000" pitchFamily="2" charset="2"/>
                </a:rPr>
                <a:t>two-jets</a:t>
              </a:r>
              <a:endParaRPr lang="hu-HU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r>
                <a:rPr lang="hu-HU" b="1" dirty="0">
                  <a:solidFill>
                    <a:schemeClr val="accent1">
                      <a:lumMod val="75000"/>
                    </a:schemeClr>
                  </a:solidFill>
                  <a:latin typeface="Verdana"/>
                  <a:ea typeface="Verdana"/>
                  <a:cs typeface="Verdana"/>
                </a:rPr>
                <a:t>√</a:t>
              </a:r>
              <a:r>
                <a:rPr lang="hu-HU" b="1" dirty="0">
                  <a:solidFill>
                    <a:schemeClr val="accent1">
                      <a:lumMod val="75000"/>
                    </a:schemeClr>
                  </a:solidFill>
                </a:rPr>
                <a:t>s = </a:t>
              </a:r>
              <a:r>
                <a:rPr lang="hu-HU" b="1" dirty="0" smtClean="0">
                  <a:solidFill>
                    <a:schemeClr val="accent1">
                      <a:lumMod val="75000"/>
                    </a:schemeClr>
                  </a:solidFill>
                </a:rPr>
                <a:t>91.2 GeV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Szabadkézi sokszög 15"/>
          <p:cNvSpPr/>
          <p:nvPr/>
        </p:nvSpPr>
        <p:spPr>
          <a:xfrm>
            <a:off x="36512" y="4019444"/>
            <a:ext cx="4535488" cy="9662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Check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dip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and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background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with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Levy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/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Laguerre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/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Edgeworth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/Gauss </a:t>
            </a:r>
          </a:p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model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independent</a:t>
            </a:r>
            <a:r>
              <a:rPr lang="hu-HU" sz="16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16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expansions</a:t>
            </a:r>
            <a:endParaRPr lang="hu-HU" sz="1600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1 +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positive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definite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term</a:t>
              </a: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?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36512" y="688342"/>
            <a:ext cx="9144000" cy="3740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Levy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expansions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for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1+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positive</a:t>
            </a:r>
            <a:r>
              <a:rPr lang="hu-HU" sz="24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definite</a:t>
            </a:r>
            <a:r>
              <a: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forms</a:t>
            </a:r>
            <a:endParaRPr lang="hu-HU" sz="2400" b="1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  <p:sp>
        <p:nvSpPr>
          <p:cNvPr id="15" name="Shape 92"/>
          <p:cNvSpPr txBox="1"/>
          <p:nvPr/>
        </p:nvSpPr>
        <p:spPr>
          <a:xfrm>
            <a:off x="-6916" y="3645024"/>
            <a:ext cx="595884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hu-HU" sz="2000" b="1" dirty="0" smtClean="0">
              <a:solidFill>
                <a:srgbClr val="FFFF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 smtClean="0">
                <a:solidFill>
                  <a:srgbClr val="FFFF00"/>
                </a:solidFill>
              </a:rPr>
              <a:t>Model-independent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>
                <a:solidFill>
                  <a:srgbClr val="FFFF00"/>
                </a:solidFill>
              </a:rPr>
              <a:t>but</a:t>
            </a:r>
            <a:r>
              <a:rPr lang="hu-HU" sz="2000" b="1" dirty="0">
                <a:solidFill>
                  <a:srgbClr val="FFFF00"/>
                </a:solidFill>
              </a:rPr>
              <a:t>: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G</a:t>
            </a:r>
            <a:r>
              <a:rPr lang="hu-HU" sz="2000" b="1" dirty="0" err="1" smtClean="0">
                <a:solidFill>
                  <a:schemeClr val="bg1"/>
                </a:solidFill>
              </a:rPr>
              <a:t>eneralizes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exponential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=1) and Gaussian(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= 2)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In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this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case</a:t>
            </a:r>
            <a:r>
              <a:rPr lang="hu-HU" sz="2000" b="1" dirty="0" smtClean="0">
                <a:solidFill>
                  <a:schemeClr val="bg1"/>
                </a:solidFill>
              </a:rPr>
              <a:t>,  </a:t>
            </a:r>
            <a:r>
              <a:rPr lang="hu-HU" sz="2000" b="1" dirty="0" err="1" smtClean="0">
                <a:solidFill>
                  <a:schemeClr val="bg1"/>
                </a:solidFill>
              </a:rPr>
              <a:t>for</a:t>
            </a:r>
            <a:r>
              <a:rPr lang="hu-HU" sz="2000" b="1" dirty="0" smtClean="0">
                <a:solidFill>
                  <a:schemeClr val="bg1"/>
                </a:solidFill>
              </a:rPr>
              <a:t> 1+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positive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definite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forms</a:t>
            </a:r>
            <a:endParaRPr lang="hu-HU" sz="2000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ubiquoutous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in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err="1">
                <a:solidFill>
                  <a:schemeClr val="bg1"/>
                </a:solidFill>
              </a:rPr>
              <a:t>nature</a:t>
            </a:r>
            <a:endParaRPr lang="hu-HU" sz="2000" b="1" dirty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err="1">
                <a:solidFill>
                  <a:schemeClr val="bg1"/>
                </a:solidFill>
              </a:rPr>
              <a:t>How</a:t>
            </a:r>
            <a:r>
              <a:rPr lang="hu-HU" sz="2000" b="1" dirty="0">
                <a:solidFill>
                  <a:schemeClr val="bg1"/>
                </a:solidFill>
              </a:rPr>
              <a:t> far </a:t>
            </a:r>
            <a:r>
              <a:rPr lang="hu-HU" sz="2000" b="1" dirty="0" err="1">
                <a:solidFill>
                  <a:schemeClr val="bg1"/>
                </a:solidFill>
              </a:rPr>
              <a:t>from</a:t>
            </a:r>
            <a:r>
              <a:rPr lang="hu-HU" sz="2000" b="1" dirty="0">
                <a:solidFill>
                  <a:schemeClr val="bg1"/>
                </a:solidFill>
              </a:rPr>
              <a:t> a </a:t>
            </a:r>
            <a:r>
              <a:rPr lang="hu-HU" sz="2000" b="1" dirty="0" err="1">
                <a:solidFill>
                  <a:schemeClr val="bg1"/>
                </a:solidFill>
              </a:rPr>
              <a:t>Levy</a:t>
            </a:r>
            <a:r>
              <a:rPr lang="hu-HU" sz="2000" b="1" dirty="0" smtClean="0">
                <a:solidFill>
                  <a:schemeClr val="bg1"/>
                </a:solidFill>
              </a:rPr>
              <a:t>?</a:t>
            </a:r>
          </a:p>
          <a:p>
            <a:pPr marL="285750" indent="-273050">
              <a:buClr>
                <a:schemeClr val="lt1"/>
              </a:buClr>
              <a:buSzPct val="100000"/>
              <a:buFont typeface="Verdana"/>
              <a:buChar char="●"/>
            </a:pPr>
            <a:r>
              <a:rPr lang="hu-HU" sz="2000" b="1" dirty="0" smtClean="0">
                <a:solidFill>
                  <a:schemeClr val="bg1"/>
                </a:solidFill>
              </a:rPr>
              <a:t>Works </a:t>
            </a:r>
            <a:r>
              <a:rPr lang="hu-HU" sz="2000" b="1" dirty="0" err="1" smtClean="0">
                <a:solidFill>
                  <a:srgbClr val="FFFF00"/>
                </a:solidFill>
              </a:rPr>
              <a:t>also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for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cross-sections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in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elastic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scattering</a:t>
            </a:r>
            <a:endParaRPr lang="hu-HU" sz="2000" b="1" dirty="0">
              <a:solidFill>
                <a:srgbClr val="FFFF00"/>
              </a:solidFill>
            </a:endParaRPr>
          </a:p>
          <a:p>
            <a:pPr marL="12700">
              <a:buClr>
                <a:schemeClr val="lt1"/>
              </a:buClr>
              <a:buSzPct val="100000"/>
            </a:pPr>
            <a:endParaRPr lang="hu-HU" sz="20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7" name="Shape 9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948" y="4562832"/>
            <a:ext cx="279654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94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2668" y="5289768"/>
            <a:ext cx="31318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3513" y="6134819"/>
            <a:ext cx="39909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832" y="1196752"/>
            <a:ext cx="29908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3" y="1772816"/>
            <a:ext cx="5634975" cy="18002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83" y="3677021"/>
            <a:ext cx="7910101" cy="328043"/>
          </a:xfrm>
          <a:prstGeom prst="rect">
            <a:avLst/>
          </a:prstGeom>
        </p:spPr>
      </p:pic>
      <p:sp>
        <p:nvSpPr>
          <p:cNvPr id="14" name="Shape 97"/>
          <p:cNvSpPr txBox="1"/>
          <p:nvPr/>
        </p:nvSpPr>
        <p:spPr>
          <a:xfrm>
            <a:off x="251520" y="6021288"/>
            <a:ext cx="4248472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hu-HU" b="1" dirty="0" smtClean="0">
                <a:solidFill>
                  <a:schemeClr val="lt1"/>
                </a:solidFill>
              </a:rPr>
              <a:t>T</a:t>
            </a:r>
            <a:r>
              <a:rPr lang="hu-HU" b="1" dirty="0">
                <a:solidFill>
                  <a:schemeClr val="lt1"/>
                </a:solidFill>
              </a:rPr>
              <a:t>. Novák, T. </a:t>
            </a:r>
            <a:r>
              <a:rPr lang="hu-HU" b="1" dirty="0" err="1" smtClean="0">
                <a:solidFill>
                  <a:schemeClr val="lt1"/>
                </a:solidFill>
              </a:rPr>
              <a:t>Cs</a:t>
            </a:r>
            <a:r>
              <a:rPr lang="hu-HU" b="1" dirty="0" smtClean="0">
                <a:solidFill>
                  <a:schemeClr val="lt1"/>
                </a:solidFill>
              </a:rPr>
              <a:t>., H. C. </a:t>
            </a:r>
            <a:r>
              <a:rPr lang="hu-HU" b="1" dirty="0" err="1" smtClean="0">
                <a:solidFill>
                  <a:schemeClr val="lt1"/>
                </a:solidFill>
              </a:rPr>
              <a:t>Eggers</a:t>
            </a:r>
            <a:r>
              <a:rPr lang="hu-HU" b="1" dirty="0" smtClean="0">
                <a:solidFill>
                  <a:schemeClr val="lt1"/>
                </a:solidFill>
              </a:rPr>
              <a:t>, M. de </a:t>
            </a:r>
            <a:r>
              <a:rPr lang="hu-HU" b="1" dirty="0" err="1" smtClean="0">
                <a:solidFill>
                  <a:schemeClr val="lt1"/>
                </a:solidFill>
              </a:rPr>
              <a:t>Kock</a:t>
            </a:r>
            <a:r>
              <a:rPr lang="hu-HU" b="1" dirty="0" smtClean="0">
                <a:solidFill>
                  <a:schemeClr val="lt1"/>
                </a:solidFill>
              </a:rPr>
              <a:t>: </a:t>
            </a:r>
          </a:p>
          <a:p>
            <a:r>
              <a:rPr lang="hu-HU" sz="1800" b="1" dirty="0" err="1" smtClean="0">
                <a:solidFill>
                  <a:schemeClr val="lt1"/>
                </a:solidFill>
                <a:hlinkClick r:id="rId9"/>
              </a:rPr>
              <a:t>arXiv</a:t>
            </a:r>
            <a:r>
              <a:rPr lang="hu-HU" sz="1800" b="1" dirty="0" smtClean="0">
                <a:solidFill>
                  <a:schemeClr val="lt1"/>
                </a:solidFill>
                <a:hlinkClick r:id="rId9"/>
              </a:rPr>
              <a:t>:1604.05513</a:t>
            </a:r>
            <a:r>
              <a:rPr lang="hu-HU" sz="1800" b="1" dirty="0" smtClean="0">
                <a:solidFill>
                  <a:schemeClr val="lt1"/>
                </a:solidFill>
              </a:rPr>
              <a:t> [</a:t>
            </a:r>
            <a:r>
              <a:rPr lang="hu-HU" sz="1800" b="1" dirty="0" err="1" smtClean="0">
                <a:solidFill>
                  <a:schemeClr val="lt1"/>
                </a:solidFill>
              </a:rPr>
              <a:t>physics.data-an</a:t>
            </a:r>
            <a:r>
              <a:rPr lang="hu-HU" sz="1800" b="1" dirty="0" smtClean="0">
                <a:solidFill>
                  <a:schemeClr val="lt1"/>
                </a:solidFill>
              </a:rPr>
              <a:t>]</a:t>
            </a:r>
            <a:endParaRPr lang="hu-HU" sz="1800" b="1" dirty="0">
              <a:solidFill>
                <a:schemeClr val="lt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425710" y="6525344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Example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Levy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expansion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for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|f|</a:t>
              </a:r>
              <a:r>
                <a:rPr lang="hu-HU" sz="3200" b="1" baseline="30000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2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764704"/>
            <a:ext cx="5040560" cy="543287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 smtClean="0">
                <a:solidFill>
                  <a:schemeClr val="lt1"/>
                </a:solidFill>
              </a:rPr>
              <a:t>T</a:t>
            </a:r>
            <a:r>
              <a:rPr lang="hu-HU" b="1" dirty="0">
                <a:solidFill>
                  <a:schemeClr val="lt1"/>
                </a:solidFill>
              </a:rPr>
              <a:t>. </a:t>
            </a:r>
            <a:r>
              <a:rPr lang="hu-HU" b="1" dirty="0" err="1" smtClean="0">
                <a:solidFill>
                  <a:schemeClr val="lt1"/>
                </a:solidFill>
              </a:rPr>
              <a:t>Cs</a:t>
            </a:r>
            <a:r>
              <a:rPr lang="hu-HU" b="1" dirty="0" smtClean="0">
                <a:solidFill>
                  <a:schemeClr val="lt1"/>
                </a:solidFill>
              </a:rPr>
              <a:t>, W. </a:t>
            </a:r>
            <a:r>
              <a:rPr lang="hu-HU" b="1" dirty="0" err="1" smtClean="0">
                <a:solidFill>
                  <a:schemeClr val="lt1"/>
                </a:solidFill>
              </a:rPr>
              <a:t>Metzger</a:t>
            </a:r>
            <a:r>
              <a:rPr lang="hu-HU" b="1" dirty="0" smtClean="0">
                <a:solidFill>
                  <a:schemeClr val="lt1"/>
                </a:solidFill>
              </a:rPr>
              <a:t>, T. Novák, A. </a:t>
            </a:r>
            <a:r>
              <a:rPr lang="hu-HU" b="1" dirty="0" err="1" smtClean="0">
                <a:solidFill>
                  <a:schemeClr val="lt1"/>
                </a:solidFill>
              </a:rPr>
              <a:t>Ster</a:t>
            </a:r>
            <a:r>
              <a:rPr lang="hu-HU" b="1" dirty="0" smtClean="0">
                <a:solidFill>
                  <a:schemeClr val="lt1"/>
                </a:solidFill>
              </a:rPr>
              <a:t>, </a:t>
            </a:r>
            <a:r>
              <a:rPr lang="hu-HU" b="1" dirty="0" err="1" smtClean="0">
                <a:solidFill>
                  <a:schemeClr val="lt1"/>
                </a:solidFill>
                <a:hlinkClick r:id="rId4"/>
              </a:rPr>
              <a:t>talk</a:t>
            </a:r>
            <a:r>
              <a:rPr lang="hu-HU" b="1" dirty="0" smtClean="0">
                <a:solidFill>
                  <a:schemeClr val="lt1"/>
                </a:solidFill>
                <a:hlinkClick r:id="rId4"/>
              </a:rPr>
              <a:t> </a:t>
            </a:r>
            <a:r>
              <a:rPr lang="hu-HU" b="1" dirty="0" err="1" smtClean="0">
                <a:solidFill>
                  <a:schemeClr val="lt1"/>
                </a:solidFill>
                <a:hlinkClick r:id="rId4"/>
              </a:rPr>
              <a:t>at</a:t>
            </a:r>
            <a:r>
              <a:rPr lang="hu-HU" b="1" dirty="0" smtClean="0">
                <a:solidFill>
                  <a:schemeClr val="lt1"/>
                </a:solidFill>
                <a:hlinkClick r:id="rId4"/>
              </a:rPr>
              <a:t> </a:t>
            </a:r>
            <a:r>
              <a:rPr lang="hu-HU" b="1" dirty="0" err="1" smtClean="0">
                <a:solidFill>
                  <a:schemeClr val="lt1"/>
                </a:solidFill>
                <a:hlinkClick r:id="rId4"/>
              </a:rPr>
              <a:t>Low-x</a:t>
            </a:r>
            <a:r>
              <a:rPr lang="hu-HU" b="1" dirty="0" smtClean="0">
                <a:solidFill>
                  <a:schemeClr val="lt1"/>
                </a:solidFill>
                <a:hlinkClick r:id="rId4"/>
              </a:rPr>
              <a:t> 2016 </a:t>
            </a:r>
            <a:endParaRPr lang="hu-HU" b="1" dirty="0">
              <a:solidFill>
                <a:schemeClr val="lt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79420" y="6550223"/>
            <a:ext cx="58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8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16632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HBT:  Has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to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be a Gaussian, IF … 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55" y="798638"/>
            <a:ext cx="3057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55" y="1363656"/>
            <a:ext cx="3629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80" y="2042974"/>
            <a:ext cx="167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55" y="2446066"/>
            <a:ext cx="4162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05" y="3003849"/>
            <a:ext cx="650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55" y="3554761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92"/>
          <p:cNvSpPr txBox="1"/>
          <p:nvPr/>
        </p:nvSpPr>
        <p:spPr>
          <a:xfrm>
            <a:off x="33968" y="692696"/>
            <a:ext cx="5958840" cy="2743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but</a:t>
            </a:r>
            <a:r>
              <a:rPr lang="hu-HU" sz="2000" b="1" dirty="0" smtClean="0">
                <a:solidFill>
                  <a:srgbClr val="FFFF00"/>
                </a:solidFill>
              </a:rPr>
              <a:t> Gaussian IF </a:t>
            </a:r>
            <a:r>
              <a:rPr lang="hu-HU" sz="2000" b="1" dirty="0" err="1" smtClean="0">
                <a:solidFill>
                  <a:srgbClr val="FFFF00"/>
                </a:solidFill>
              </a:rPr>
              <a:t>we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assume</a:t>
            </a:r>
            <a:r>
              <a:rPr lang="hu-HU" sz="2000" b="1" dirty="0" smtClean="0">
                <a:solidFill>
                  <a:srgbClr val="FFFF00"/>
                </a:solidFill>
              </a:rPr>
              <a:t>:</a:t>
            </a:r>
            <a:endParaRPr lang="hu-HU" sz="2000" b="1" dirty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chemeClr val="bg1"/>
                </a:solidFill>
              </a:rPr>
              <a:t>1 + </a:t>
            </a:r>
            <a:r>
              <a:rPr lang="hu-HU" sz="2000" b="1" dirty="0" err="1" smtClean="0">
                <a:solidFill>
                  <a:schemeClr val="bg1"/>
                </a:solidFill>
              </a:rPr>
              <a:t>positive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definite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forms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Plane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wave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approximation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Two-particle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symmetrization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err="1" smtClean="0">
                <a:solidFill>
                  <a:schemeClr val="bg1"/>
                </a:solidFill>
              </a:rPr>
              <a:t>only</a:t>
            </a:r>
            <a:r>
              <a:rPr lang="hu-HU" sz="20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</a:t>
            </a:r>
            <a:r>
              <a:rPr lang="hu-HU" sz="2000" b="1" dirty="0" smtClean="0">
                <a:solidFill>
                  <a:schemeClr val="bg1"/>
                </a:solidFill>
              </a:rPr>
              <a:t>  f(q) is </a:t>
            </a:r>
            <a:r>
              <a:rPr lang="hu-HU" sz="2000" b="1" dirty="0" err="1" smtClean="0">
                <a:solidFill>
                  <a:srgbClr val="FFFF00"/>
                </a:solidFill>
              </a:rPr>
              <a:t>analytic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at</a:t>
            </a:r>
            <a:r>
              <a:rPr lang="hu-HU" sz="2000" b="1" dirty="0" smtClean="0">
                <a:solidFill>
                  <a:schemeClr val="bg1"/>
                </a:solidFill>
              </a:rPr>
              <a:t> q = 0 and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err="1" smtClean="0">
                <a:solidFill>
                  <a:srgbClr val="FFFF00"/>
                </a:solidFill>
              </a:rPr>
              <a:t>means</a:t>
            </a:r>
            <a:r>
              <a:rPr lang="hu-HU" sz="2000" b="1" dirty="0" smtClean="0">
                <a:solidFill>
                  <a:srgbClr val="FFFF00"/>
                </a:solidFill>
              </a:rPr>
              <a:t> and </a:t>
            </a:r>
            <a:r>
              <a:rPr lang="hu-HU" sz="2000" b="1" dirty="0" err="1" smtClean="0">
                <a:solidFill>
                  <a:srgbClr val="FFFF00"/>
                </a:solidFill>
              </a:rPr>
              <a:t>variances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are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finite</a:t>
            </a:r>
            <a:endParaRPr lang="hu-HU" sz="2000" b="1" dirty="0" smtClean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rgbClr val="FFFF00"/>
                </a:solidFill>
              </a:rPr>
              <a:t>Follows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an </a:t>
            </a:r>
            <a:r>
              <a:rPr lang="hu-HU" sz="2000" b="1" dirty="0" err="1" smtClean="0">
                <a:solidFill>
                  <a:srgbClr val="FFFF00"/>
                </a:solidFill>
              </a:rPr>
              <a:t>approximate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Gaussian(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= 2)</a:t>
            </a:r>
            <a:endParaRPr lang="hu-HU" sz="2000" b="1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7" name="Shape 92"/>
          <p:cNvSpPr txBox="1"/>
          <p:nvPr/>
        </p:nvSpPr>
        <p:spPr>
          <a:xfrm>
            <a:off x="53320" y="3457669"/>
            <a:ext cx="5958840" cy="2803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000" b="1" dirty="0" err="1">
                <a:solidFill>
                  <a:srgbClr val="FFFF00"/>
                </a:solidFill>
              </a:rPr>
              <a:t>Model-independent</a:t>
            </a:r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but</a:t>
            </a:r>
            <a:r>
              <a:rPr lang="hu-HU" sz="2000" b="1" dirty="0" smtClean="0">
                <a:solidFill>
                  <a:srgbClr val="FFFF00"/>
                </a:solidFill>
              </a:rPr>
              <a:t> non-Gaussian IF </a:t>
            </a:r>
            <a:r>
              <a:rPr lang="hu-HU" sz="2000" b="1" dirty="0" err="1" smtClean="0">
                <a:solidFill>
                  <a:srgbClr val="FFFF00"/>
                </a:solidFill>
              </a:rPr>
              <a:t>we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assume</a:t>
            </a:r>
            <a:r>
              <a:rPr lang="hu-HU" sz="2000" b="1" dirty="0" smtClean="0">
                <a:solidFill>
                  <a:srgbClr val="FFFF00"/>
                </a:solidFill>
              </a:rPr>
              <a:t>:</a:t>
            </a:r>
            <a:endParaRPr lang="hu-HU" sz="2000" b="1" dirty="0">
              <a:solidFill>
                <a:srgbClr val="FFFF00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chemeClr val="bg1"/>
                </a:solidFill>
              </a:rPr>
              <a:t>1 + </a:t>
            </a:r>
            <a:r>
              <a:rPr lang="hu-HU" sz="2000" b="1" dirty="0" err="1" smtClean="0">
                <a:solidFill>
                  <a:schemeClr val="bg1"/>
                </a:solidFill>
              </a:rPr>
              <a:t>positive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definite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form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(</a:t>
            </a:r>
            <a:r>
              <a:rPr lang="hu-HU" sz="2000" b="1" dirty="0" err="1" smtClean="0">
                <a:solidFill>
                  <a:schemeClr val="bg1"/>
                </a:solidFill>
              </a:rPr>
              <a:t>same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above</a:t>
            </a:r>
            <a:r>
              <a:rPr lang="hu-HU" sz="20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Plane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wave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approximation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err="1" smtClean="0">
                <a:solidFill>
                  <a:schemeClr val="bg1"/>
                </a:solidFill>
              </a:rPr>
              <a:t>same</a:t>
            </a:r>
            <a:r>
              <a:rPr lang="hu-HU" sz="20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Two-particle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symmetrization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only</a:t>
            </a:r>
            <a:r>
              <a:rPr lang="hu-HU" sz="2000" b="1" dirty="0" smtClean="0">
                <a:solidFill>
                  <a:schemeClr val="bg1"/>
                </a:solidFill>
              </a:rPr>
              <a:t> (</a:t>
            </a:r>
            <a:r>
              <a:rPr lang="hu-HU" sz="2000" b="1" dirty="0" err="1" smtClean="0">
                <a:solidFill>
                  <a:schemeClr val="bg1"/>
                </a:solidFill>
              </a:rPr>
              <a:t>same</a:t>
            </a:r>
            <a:r>
              <a:rPr lang="hu-HU" sz="20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</a:t>
            </a:r>
            <a:r>
              <a:rPr lang="hu-HU" sz="2000" b="1" dirty="0" smtClean="0">
                <a:solidFill>
                  <a:schemeClr val="bg1"/>
                </a:solidFill>
              </a:rPr>
              <a:t> f(q) is </a:t>
            </a:r>
            <a:r>
              <a:rPr lang="hu-HU" sz="2000" b="1" dirty="0" smtClean="0">
                <a:solidFill>
                  <a:srgbClr val="FFFF00"/>
                </a:solidFill>
              </a:rPr>
              <a:t>NOT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err="1" smtClean="0">
                <a:solidFill>
                  <a:schemeClr val="bg1"/>
                </a:solidFill>
              </a:rPr>
              <a:t>analytic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at</a:t>
            </a:r>
            <a:r>
              <a:rPr lang="hu-HU" sz="2000" b="1" dirty="0" smtClean="0">
                <a:solidFill>
                  <a:schemeClr val="bg1"/>
                </a:solidFill>
              </a:rPr>
              <a:t> q = 0 and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err="1" smtClean="0">
                <a:solidFill>
                  <a:schemeClr val="bg1"/>
                </a:solidFill>
              </a:rPr>
              <a:t>means</a:t>
            </a:r>
            <a:r>
              <a:rPr lang="hu-HU" sz="2000" b="1" dirty="0" smtClean="0">
                <a:solidFill>
                  <a:schemeClr val="bg1"/>
                </a:solidFill>
              </a:rPr>
              <a:t> and </a:t>
            </a:r>
            <a:r>
              <a:rPr lang="hu-HU" sz="2000" b="1" dirty="0" err="1" smtClean="0">
                <a:solidFill>
                  <a:schemeClr val="bg1"/>
                </a:solidFill>
              </a:rPr>
              <a:t>variances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are</a:t>
            </a:r>
            <a:r>
              <a:rPr lang="hu-HU" sz="2000" b="1" dirty="0" smtClean="0">
                <a:solidFill>
                  <a:schemeClr val="bg1"/>
                </a:solidFill>
              </a:rPr>
              <a:t>  </a:t>
            </a:r>
            <a:r>
              <a:rPr lang="hu-HU" sz="2000" b="1" dirty="0" smtClean="0">
                <a:solidFill>
                  <a:srgbClr val="FFFF00"/>
                </a:solidFill>
              </a:rPr>
              <a:t>NOT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finite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smtClean="0">
                <a:solidFill>
                  <a:srgbClr val="FFFF00"/>
                </a:solidFill>
              </a:rPr>
              <a:t>IF </a:t>
            </a:r>
            <a:r>
              <a:rPr lang="hu-HU" sz="2000" b="1" dirty="0" err="1" smtClean="0">
                <a:solidFill>
                  <a:srgbClr val="FFFF00"/>
                </a:solidFill>
              </a:rPr>
              <a:t>Generalized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rgbClr val="FFFF00"/>
                </a:solidFill>
              </a:rPr>
              <a:t>Central</a:t>
            </a:r>
            <a:r>
              <a:rPr lang="hu-HU" sz="2000" b="1" dirty="0" smtClean="0">
                <a:solidFill>
                  <a:srgbClr val="FFFF00"/>
                </a:solidFill>
              </a:rPr>
              <a:t> Limit </a:t>
            </a:r>
            <a:r>
              <a:rPr lang="hu-HU" sz="2000" b="1" dirty="0" err="1" smtClean="0">
                <a:solidFill>
                  <a:srgbClr val="FFFF00"/>
                </a:solidFill>
              </a:rPr>
              <a:t>theorems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are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valid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rgbClr val="FFFF00"/>
                </a:solidFill>
              </a:rPr>
              <a:t>Follows</a:t>
            </a:r>
            <a:r>
              <a:rPr lang="hu-HU" sz="2000" b="1" dirty="0" smtClean="0">
                <a:solidFill>
                  <a:srgbClr val="FFFF00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a </a:t>
            </a:r>
            <a:r>
              <a:rPr lang="hu-HU" sz="2000" b="1" dirty="0" err="1" smtClean="0">
                <a:solidFill>
                  <a:schemeClr val="bg1"/>
                </a:solidFill>
              </a:rPr>
              <a:t>Levy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shape</a:t>
            </a:r>
            <a:r>
              <a:rPr lang="hu-HU" sz="2000" b="1" dirty="0" smtClean="0">
                <a:solidFill>
                  <a:schemeClr val="bg1"/>
                </a:solidFill>
              </a:rPr>
              <a:t>( 0 &lt; </a:t>
            </a:r>
            <a:r>
              <a:rPr lang="hu-HU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</a:rPr>
              <a:t> ≤ 2)</a:t>
            </a:r>
          </a:p>
          <a:p>
            <a:pPr marL="285750" indent="-27305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hu-HU" sz="2000" b="1" dirty="0" err="1" smtClean="0">
                <a:solidFill>
                  <a:schemeClr val="bg1"/>
                </a:solidFill>
              </a:rPr>
              <a:t>Earlier</a:t>
            </a:r>
            <a:r>
              <a:rPr lang="hu-HU" sz="2000" b="1" dirty="0" smtClean="0">
                <a:solidFill>
                  <a:schemeClr val="bg1"/>
                </a:solidFill>
              </a:rPr>
              <a:t> Gaussian </a:t>
            </a:r>
            <a:r>
              <a:rPr lang="hu-HU" sz="2000" b="1" dirty="0" err="1" smtClean="0">
                <a:solidFill>
                  <a:schemeClr val="bg1"/>
                </a:solidFill>
              </a:rPr>
              <a:t>recovered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for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hu-HU" sz="2000" b="1" dirty="0">
                <a:solidFill>
                  <a:schemeClr val="bg1"/>
                </a:solidFill>
              </a:rPr>
              <a:t> </a:t>
            </a:r>
            <a:r>
              <a:rPr lang="hu-HU" sz="2000" b="1" dirty="0" smtClean="0">
                <a:solidFill>
                  <a:schemeClr val="bg1"/>
                </a:solidFill>
              </a:rPr>
              <a:t>= 2</a:t>
            </a:r>
            <a:endParaRPr lang="hu-HU" sz="2000" b="1" dirty="0">
              <a:solidFill>
                <a:schemeClr val="bg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00" y="4155977"/>
            <a:ext cx="414528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0" y="4892825"/>
            <a:ext cx="154686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05" y="5675393"/>
            <a:ext cx="4562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3851920" y="6248198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 err="1" smtClean="0">
                <a:solidFill>
                  <a:schemeClr val="bg1"/>
                </a:solidFill>
              </a:rPr>
              <a:t>Cs</a:t>
            </a:r>
            <a:r>
              <a:rPr lang="hu-HU" b="1" dirty="0" smtClean="0">
                <a:solidFill>
                  <a:schemeClr val="bg1"/>
                </a:solidFill>
              </a:rPr>
              <a:t>. T, S. Hegyi, W. A. </a:t>
            </a:r>
            <a:r>
              <a:rPr lang="hu-HU" b="1" dirty="0" err="1" smtClean="0">
                <a:solidFill>
                  <a:schemeClr val="bg1"/>
                </a:solidFill>
              </a:rPr>
              <a:t>Zajc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  <a:hlinkClick r:id="rId12"/>
              </a:rPr>
              <a:t>nucl-th</a:t>
            </a:r>
            <a:r>
              <a:rPr lang="hu-HU" b="1" dirty="0" smtClean="0">
                <a:solidFill>
                  <a:schemeClr val="bg1"/>
                </a:solidFill>
                <a:hlinkClick r:id="rId12"/>
              </a:rPr>
              <a:t>/0310042</a:t>
            </a:r>
            <a:r>
              <a:rPr lang="hu-HU" b="1" dirty="0" smtClean="0">
                <a:solidFill>
                  <a:schemeClr val="bg1"/>
                </a:solidFill>
              </a:rPr>
              <a:t>  </a:t>
            </a:r>
            <a:endParaRPr lang="en-US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279420" y="6550223"/>
            <a:ext cx="58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9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Alapértelmezett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100D2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14720</TotalTime>
  <Words>2587</Words>
  <Application>Microsoft Office PowerPoint</Application>
  <PresentationFormat>Diavetítés a képernyőre (4:3 oldalarány)</PresentationFormat>
  <Paragraphs>410</Paragraphs>
  <Slides>39</Slides>
  <Notes>39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Alapértelmezett</vt:lpstr>
      <vt:lpstr>HBT overview  with emphasis on multiparticle correlations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the internal structure of p</dc:title>
  <dc:subject>STAR Regional Meeting, Warsaw, November 5, 2012</dc:subject>
  <dc:creator>Csörgő.Tamás</dc:creator>
  <cp:lastModifiedBy>Csörgő.Tamás</cp:lastModifiedBy>
  <cp:revision>427</cp:revision>
  <dcterms:modified xsi:type="dcterms:W3CDTF">2017-09-11T15:58:00Z</dcterms:modified>
</cp:coreProperties>
</file>